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Current Employee Rating vs. FirstName</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1"/>
        <c:ser>
          <c:idx val="0"/>
          <c:order val="0"/>
          <c:tx>
            <c:strRef>
              <c:f>'[Aswini L.xlsx]Sheet1'!$C$1</c:f>
              <c:strCache>
                <c:ptCount val="1"/>
                <c:pt idx="0">
                  <c:v>Current Employee Rating</c:v>
                </c:pt>
              </c:strCache>
            </c:strRef>
          </c:tx>
          <c:invertIfNegative val="1"/>
          <c:dPt>
            <c:idx val="0"/>
            <c:invertIfNegative val="1"/>
            <c:bubble3D val="0"/>
            <c:spPr>
              <a:solidFill>
                <a:schemeClr val="accent1">
                  <a:lumMod val="20000"/>
                  <a:lumOff val="80000"/>
                </a:schemeClr>
              </a:solidFill>
              <a:ln>
                <a:noFill/>
              </a:ln>
              <a:effectLst/>
            </c:spPr>
          </c:dPt>
          <c:dPt>
            <c:idx val="1"/>
            <c:invertIfNegative val="1"/>
            <c:bubble3D val="0"/>
            <c:spPr>
              <a:solidFill>
                <a:schemeClr val="accent2">
                  <a:lumMod val="20000"/>
                  <a:lumOff val="80000"/>
                </a:schemeClr>
              </a:solidFill>
              <a:ln>
                <a:noFill/>
              </a:ln>
              <a:effectLst/>
            </c:spPr>
          </c:dPt>
          <c:dPt>
            <c:idx val="2"/>
            <c:invertIfNegative val="1"/>
            <c:bubble3D val="0"/>
            <c:spPr>
              <a:solidFill>
                <a:schemeClr val="accent3">
                  <a:lumMod val="20000"/>
                  <a:lumOff val="80000"/>
                </a:schemeClr>
              </a:solidFill>
              <a:ln>
                <a:noFill/>
              </a:ln>
              <a:effectLst/>
            </c:spPr>
          </c:dPt>
          <c:dPt>
            <c:idx val="3"/>
            <c:invertIfNegative val="1"/>
            <c:bubble3D val="0"/>
            <c:spPr>
              <a:solidFill>
                <a:schemeClr val="accent4">
                  <a:lumMod val="20000"/>
                  <a:lumOff val="80000"/>
                </a:schemeClr>
              </a:solidFill>
              <a:ln>
                <a:noFill/>
              </a:ln>
              <a:effectLst/>
            </c:spPr>
          </c:dPt>
          <c:dPt>
            <c:idx val="4"/>
            <c:invertIfNegative val="1"/>
            <c:bubble3D val="0"/>
            <c:spPr>
              <a:solidFill>
                <a:schemeClr val="accent5">
                  <a:lumMod val="20000"/>
                  <a:lumOff val="80000"/>
                </a:schemeClr>
              </a:solidFill>
              <a:ln>
                <a:noFill/>
              </a:ln>
              <a:effectLst/>
            </c:spPr>
          </c:dPt>
          <c:dPt>
            <c:idx val="5"/>
            <c:invertIfNegative val="1"/>
            <c:bubble3D val="0"/>
            <c:spPr>
              <a:solidFill>
                <a:schemeClr val="accent6">
                  <a:lumMod val="20000"/>
                  <a:lumOff val="80000"/>
                </a:schemeClr>
              </a:solidFill>
              <a:ln>
                <a:noFill/>
              </a:ln>
              <a:effectLst/>
            </c:spPr>
          </c:dPt>
          <c:dPt>
            <c:idx val="6"/>
            <c:invertIfNegative val="1"/>
            <c:bubble3D val="0"/>
            <c:spPr>
              <a:solidFill>
                <a:schemeClr val="accent1">
                  <a:lumMod val="60000"/>
                  <a:lumMod val="20000"/>
                  <a:lumOff val="80000"/>
                </a:schemeClr>
              </a:solidFill>
              <a:ln>
                <a:noFill/>
              </a:ln>
              <a:effectLst/>
            </c:spPr>
          </c:dPt>
          <c:dPt>
            <c:idx val="7"/>
            <c:invertIfNegative val="1"/>
            <c:bubble3D val="0"/>
            <c:spPr>
              <a:solidFill>
                <a:schemeClr val="accent2">
                  <a:lumMod val="60000"/>
                  <a:lumMod val="20000"/>
                  <a:lumOff val="80000"/>
                </a:schemeClr>
              </a:solidFill>
              <a:ln>
                <a:noFill/>
              </a:ln>
              <a:effectLst/>
            </c:spPr>
          </c:dPt>
          <c:dPt>
            <c:idx val="8"/>
            <c:invertIfNegative val="1"/>
            <c:bubble3D val="0"/>
            <c:spPr>
              <a:solidFill>
                <a:schemeClr val="accent3">
                  <a:lumMod val="60000"/>
                  <a:lumMod val="20000"/>
                  <a:lumOff val="80000"/>
                </a:schemeClr>
              </a:solidFill>
              <a:ln>
                <a:noFill/>
              </a:ln>
              <a:effectLst/>
            </c:spPr>
          </c:dPt>
          <c:dPt>
            <c:idx val="9"/>
            <c:invertIfNegative val="1"/>
            <c:bubble3D val="0"/>
            <c:spPr>
              <a:solidFill>
                <a:schemeClr val="accent4">
                  <a:lumMod val="60000"/>
                  <a:lumMod val="20000"/>
                  <a:lumOff val="80000"/>
                </a:schemeClr>
              </a:solidFill>
              <a:ln>
                <a:noFill/>
              </a:ln>
              <a:effectLst/>
            </c:spPr>
          </c:dPt>
          <c:dPt>
            <c:idx val="10"/>
            <c:invertIfNegative val="1"/>
            <c:bubble3D val="0"/>
            <c:spPr>
              <a:solidFill>
                <a:schemeClr val="accent5">
                  <a:lumMod val="60000"/>
                  <a:lumMod val="20000"/>
                  <a:lumOff val="80000"/>
                </a:schemeClr>
              </a:solidFill>
              <a:ln>
                <a:noFill/>
              </a:ln>
              <a:effectLst/>
            </c:spPr>
          </c:dPt>
          <c:dPt>
            <c:idx val="11"/>
            <c:invertIfNegative val="1"/>
            <c:bubble3D val="0"/>
            <c:spPr>
              <a:solidFill>
                <a:schemeClr val="accent6">
                  <a:lumMod val="60000"/>
                  <a:lumMod val="20000"/>
                  <a:lumOff val="80000"/>
                </a:schemeClr>
              </a:solidFill>
              <a:ln>
                <a:noFill/>
              </a:ln>
              <a:effectLst/>
            </c:spPr>
          </c:dPt>
          <c:dPt>
            <c:idx val="12"/>
            <c:invertIfNegative val="1"/>
            <c:bubble3D val="0"/>
            <c:spPr>
              <a:solidFill>
                <a:schemeClr val="accent1">
                  <a:lumMod val="80000"/>
                  <a:lumOff val="20000"/>
                  <a:lumMod val="20000"/>
                  <a:lumOff val="80000"/>
                </a:schemeClr>
              </a:solidFill>
              <a:ln>
                <a:noFill/>
              </a:ln>
              <a:effectLst/>
            </c:spPr>
          </c:dPt>
          <c:dPt>
            <c:idx val="13"/>
            <c:invertIfNegative val="1"/>
            <c:bubble3D val="0"/>
            <c:spPr>
              <a:solidFill>
                <a:schemeClr val="accent2">
                  <a:lumMod val="80000"/>
                  <a:lumOff val="20000"/>
                  <a:lumMod val="20000"/>
                  <a:lumOff val="80000"/>
                </a:schemeClr>
              </a:solidFill>
              <a:ln>
                <a:noFill/>
              </a:ln>
              <a:effectLst/>
            </c:spPr>
          </c:dPt>
          <c:cat>
            <c:strRef>
              <c:f>'[Aswini L.xlsx]Sheet1'!$B$2:$B$15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'[Aswini L.xlsx]Sheet1'!$C$2:$C$15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6="http://schemas.microsoft.com/office/drawing/2014/chart" uri="{C3380CC4-5D6E-409C-BE32-E72D297353CC}">
              <c16:uniqueId val="{00000000-4A04-9648-8F21-E473CCBAC8B5}"/>
            </c:ext>
          </c:extLst>
        </c:ser>
        <c:dLbls>
          <c:showLegendKey val="0"/>
          <c:showVal val="0"/>
          <c:showCatName val="0"/>
          <c:showSerName val="0"/>
          <c:showPercent val="0"/>
          <c:showBubbleSize val="0"/>
        </c:dLbls>
        <c:gapWidth val="154"/>
        <c:axId val="1391666539"/>
        <c:axId val="1994065864"/>
      </c:barChart>
      <c:catAx>
        <c:axId val="1391666539"/>
        <c:scaling>
          <c:orientation val="minMax"/>
        </c:scaling>
        <c:delete val="0"/>
        <c:axPos val="b"/>
        <c:majorGridlines>
          <c:spPr>
            <a:ln w="9525" cap="flat" cmpd="sng" algn="ctr">
              <a:solidFill>
                <a:schemeClr val="lt1">
                  <a:lumMod val="60000"/>
                  <a:lumOff val="40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FirstName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all" spc="150" normalizeH="0" baseline="0">
                <a:solidFill>
                  <a:schemeClr val="lt1"/>
                </a:solidFill>
                <a:latin typeface="+mn-lt"/>
                <a:ea typeface="+mn-ea"/>
                <a:cs typeface="+mn-cs"/>
              </a:defRPr>
            </a:pPr>
            <a:endParaRPr lang="en-US"/>
          </a:p>
        </c:txPr>
        <c:crossAx val="1994065864"/>
        <c:crosses val="autoZero"/>
        <c:auto val="1"/>
        <c:lblAlgn val="ctr"/>
        <c:lblOffset val="100"/>
        <c:noMultiLvlLbl val="1"/>
      </c:catAx>
      <c:valAx>
        <c:axId val="1994065864"/>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Current Employee Rating</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3916665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zero"/>
    <c:showDLblsOverMax val="1"/>
  </c:chart>
  <c:spPr>
    <a:solidFill>
      <a:schemeClr val="accent1"/>
    </a:solidFill>
    <a:ln w="9525" cap="flat" cmpd="sng" algn="ctr">
      <a:solidFill>
        <a:schemeClr val="accent1"/>
      </a:solidFill>
      <a:round/>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5">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lumMod val="20000"/>
          <a:lumOff val="80000"/>
        </a:schemeClr>
      </a:solidFill>
    </cs:spPr>
  </cs:dataPoint>
  <cs:dataPoint3D>
    <cs:lnRef idx="0"/>
    <cs:fillRef idx="0">
      <cs:styleClr val="auto"/>
    </cs:fillRef>
    <cs:effectRef idx="0"/>
    <cs:fontRef idx="minor">
      <a:schemeClr val="dk1"/>
    </cs:fontRef>
    <cs:spPr>
      <a:solidFill>
        <a:schemeClr val="phClr">
          <a:lumMod val="20000"/>
          <a:lumOff val="80000"/>
        </a:schemeClr>
      </a:solidFill>
      <a:sp3d/>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styleClr val="0"/>
    </cs:fillRef>
    <cs:effectRef idx="0"/>
    <cs:fontRef idx="minor">
      <a:schemeClr val="dk1"/>
    </cs:fontRef>
    <cs:spPr>
      <a:solidFill>
        <a:schemeClr val="phClr">
          <a:alpha val="30000"/>
        </a:schemeClr>
      </a:solidFill>
      <a:sp3d/>
    </cs:spPr>
  </cs:floor>
  <cs:gridlineMajor>
    <cs:lnRef idx="0">
      <cs:styleClr val="0"/>
    </cs:lnRef>
    <cs:fillRef idx="0"/>
    <cs:effectRef idx="0"/>
    <cs:fontRef idx="minor">
      <a:schemeClr val="dk1"/>
    </cs:fontRef>
    <cs:spPr>
      <a:ln w="9525" cap="flat" cmpd="sng" algn="ctr">
        <a:solidFill>
          <a:schemeClr val="lt1">
            <a:lumMod val="60000"/>
            <a:lumOff val="40000"/>
          </a:schemeClr>
        </a:solidFill>
        <a:round/>
      </a:ln>
    </cs:spPr>
  </cs:gridlineMajor>
  <cs:gridlineMinor>
    <cs:lnRef idx="0">
      <cs:styleClr val="0"/>
    </cs:lnRef>
    <cs:fillRef idx="0"/>
    <cs:effectRef idx="0"/>
    <cs:fontRef idx="minor">
      <a:schemeClr val="dk1"/>
    </cs:fontRef>
    <cs:spPr>
      <a:ln>
        <a:solidFill>
          <a:schemeClr val="lt1">
            <a:lumMod val="50000"/>
            <a:lumOff val="5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716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182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402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044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686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839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324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766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829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114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926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4092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2951107" y="979213"/>
            <a:ext cx="7493958" cy="1923188"/>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19942" y="3324242"/>
            <a:ext cx="7220173" cy="255454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PRESENTED </a:t>
            </a:r>
            <a:r>
              <a:rPr lang="en-IN" sz="3200" dirty="0">
                <a:solidFill>
                  <a:schemeClr val="bg1"/>
                </a:solidFill>
                <a:latin typeface="Times New Roman" panose="02020603050405020304" pitchFamily="18" charset="0"/>
                <a:cs typeface="Times New Roman" panose="02020603050405020304" pitchFamily="18" charset="0"/>
              </a:rPr>
              <a:t>BY</a:t>
            </a:r>
            <a:r>
              <a:rPr lang="en-IN" sz="3200">
                <a:solidFill>
                  <a:schemeClr val="bg1"/>
                </a:solidFill>
                <a:latin typeface="Times New Roman" panose="02020603050405020304" pitchFamily="18" charset="0"/>
                <a:cs typeface="Times New Roman" panose="02020603050405020304" pitchFamily="18" charset="0"/>
              </a:rPr>
              <a:t>: </a:t>
            </a:r>
            <a:r>
              <a:rPr lang="en-GB" sz="3200">
                <a:solidFill>
                  <a:schemeClr val="bg1"/>
                </a:solidFill>
                <a:latin typeface="Times New Roman" panose="02020603050405020304" pitchFamily="18" charset="0"/>
                <a:cs typeface="Times New Roman" panose="02020603050405020304" pitchFamily="18" charset="0"/>
              </a:rPr>
              <a:t>Umamaheswari M</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REGISTERNO</a:t>
            </a:r>
            <a:r>
              <a:rPr lang="en-US" sz="3200">
                <a:solidFill>
                  <a:schemeClr val="bg1"/>
                </a:solidFill>
                <a:latin typeface="Times New Roman" panose="02020603050405020304" pitchFamily="18" charset="0"/>
                <a:cs typeface="Times New Roman" panose="02020603050405020304" pitchFamily="18" charset="0"/>
              </a:rPr>
              <a:t>:</a:t>
            </a:r>
            <a:r>
              <a:rPr lang="en-IN" sz="3200">
                <a:solidFill>
                  <a:schemeClr val="bg1"/>
                </a:solidFill>
                <a:latin typeface="Times New Roman" panose="02020603050405020304" pitchFamily="18" charset="0"/>
                <a:cs typeface="Times New Roman" panose="02020603050405020304" pitchFamily="18" charset="0"/>
              </a:rPr>
              <a:t> 22133310420</a:t>
            </a:r>
            <a:r>
              <a:rPr lang="en-GB" sz="3200">
                <a:solidFill>
                  <a:schemeClr val="bg1"/>
                </a:solidFill>
                <a:latin typeface="Times New Roman" panose="02020603050405020304" pitchFamily="18" charset="0"/>
                <a:cs typeface="Times New Roman" panose="02020603050405020304" pitchFamily="18" charset="0"/>
              </a:rPr>
              <a:t>73</a:t>
            </a:r>
            <a:endParaRPr lang="en-GB"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DEPARTMENT:</a:t>
            </a:r>
            <a:r>
              <a:rPr lang="en-IN" sz="3200" dirty="0">
                <a:solidFill>
                  <a:schemeClr val="bg1"/>
                </a:solidFill>
                <a:latin typeface="Times New Roman" panose="02020603050405020304" pitchFamily="18" charset="0"/>
                <a:cs typeface="Times New Roman" panose="02020603050405020304" pitchFamily="18" charset="0"/>
              </a:rPr>
              <a:t> COMMERCE</a:t>
            </a:r>
          </a:p>
          <a:p>
            <a:r>
              <a:rPr lang="en-IN" sz="3200" dirty="0">
                <a:solidFill>
                  <a:schemeClr val="bg1"/>
                </a:solidFill>
                <a:latin typeface="Times New Roman" panose="02020603050405020304" pitchFamily="18" charset="0"/>
                <a:cs typeface="Times New Roman" panose="02020603050405020304" pitchFamily="18" charset="0"/>
              </a:rPr>
              <a:t>COLLEGE: BHARSTHI WOMEN’S COLLEGE</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solidFill>
                  <a:schemeClr val="bg2"/>
                </a:solidFill>
                <a:latin typeface="Times New Roman" panose="02020603050405020304"/>
              </a:rPr>
              <a:t>RESULTS</a:t>
            </a:r>
          </a:p>
        </p:txBody>
      </p:sp>
      <p:graphicFrame>
        <p:nvGraphicFramePr>
          <p:cNvPr id="3" name="Chart 2" title="Chart">
            <a:extLst>
              <a:ext uri="{FF2B5EF4-FFF2-40B4-BE49-F238E27FC236}">
                <a16:creationId xmlns:a16="http://schemas.microsoft.com/office/drawing/2014/main" id="{F114FC48-B944-AA48-AC05-82D124D32DEE}"/>
              </a:ext>
            </a:extLst>
          </p:cNvPr>
          <p:cNvGraphicFramePr>
            <a:graphicFrameLocks/>
          </p:cNvGraphicFramePr>
          <p:nvPr>
            <p:extLst>
              <p:ext uri="{D42A27DB-BD31-4B8C-83A1-F6EECF244321}">
                <p14:modId xmlns:p14="http://schemas.microsoft.com/office/powerpoint/2010/main" val="723649419"/>
              </p:ext>
            </p:extLst>
          </p:nvPr>
        </p:nvGraphicFramePr>
        <p:xfrm>
          <a:off x="811598" y="1475208"/>
          <a:ext cx="10594639" cy="41838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993129" y="924994"/>
            <a:ext cx="5658678" cy="584775"/>
          </a:xfrm>
          <a:prstGeom prst="rect">
            <a:avLst/>
          </a:prstGeom>
          <a:noFill/>
        </p:spPr>
        <p:txBody>
          <a:bodyPr wrap="square" rtlCol="0">
            <a:spAutoFit/>
          </a:bodyPr>
          <a:lstStyle/>
          <a:p>
            <a:r>
              <a:rPr lang="en-US" sz="3200" i="1" dirty="0">
                <a:solidFill>
                  <a:schemeClr val="accent1"/>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9901658" cy="483209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7691956" cy="707886"/>
          </a:xfrm>
          <a:prstGeom prst="rect">
            <a:avLst/>
          </a:prstGeom>
          <a:noFill/>
        </p:spPr>
        <p:txBody>
          <a:bodyPr wrap="square" rtlCol="0">
            <a:spAutoFit/>
          </a:bodyPr>
          <a:lstStyle/>
          <a:p>
            <a:r>
              <a:rPr lang="en-US" sz="4000" i="1" u="sng" dirty="0">
                <a:solidFill>
                  <a:schemeClr val="accent3"/>
                </a:solidFill>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8" y="2644169"/>
            <a:ext cx="7691957" cy="2062103"/>
          </a:xfrm>
          <a:prstGeom prst="rect">
            <a:avLst/>
          </a:prstGeom>
          <a:noFill/>
        </p:spPr>
        <p:txBody>
          <a:bodyPr wrap="square">
            <a:spAutoFit/>
          </a:bodyPr>
          <a:lstStyle/>
          <a:p>
            <a:r>
              <a:rPr lang="en-IN" sz="3200" i="1" dirty="0">
                <a:solidFill>
                  <a:schemeClr val="bg1"/>
                </a:solidFill>
                <a:latin typeface="Times New Roman" panose="02020603050405020304"/>
              </a:rPr>
              <a:t>HAMSAVENI V, </a:t>
            </a:r>
          </a:p>
          <a:p>
            <a:r>
              <a:rPr lang="en-IN" sz="3200" i="1" dirty="0">
                <a:solidFill>
                  <a:schemeClr val="bg1"/>
                </a:solidFill>
                <a:latin typeface="Times New Roman" panose="02020603050405020304"/>
              </a:rPr>
              <a:t>ASSISTANT </a:t>
            </a:r>
            <a:r>
              <a:rPr lang="en-GB" sz="3200" i="1" dirty="0">
                <a:solidFill>
                  <a:schemeClr val="bg1"/>
                </a:solidFill>
                <a:latin typeface="Times New Roman" panose="02020603050405020304"/>
              </a:rPr>
              <a:t> </a:t>
            </a:r>
            <a:r>
              <a:rPr lang="en-IN" sz="3200" i="1" dirty="0">
                <a:solidFill>
                  <a:schemeClr val="bg1"/>
                </a:solidFill>
                <a:latin typeface="Times New Roman" panose="02020603050405020304"/>
              </a:rPr>
              <a:t>PROFESSOR, </a:t>
            </a:r>
          </a:p>
          <a:p>
            <a:r>
              <a:rPr lang="en-IN" sz="3200" i="1" dirty="0">
                <a:solidFill>
                  <a:schemeClr val="bg1"/>
                </a:solidFill>
                <a:latin typeface="Times New Roman" panose="02020603050405020304"/>
              </a:rPr>
              <a:t>BHARATHI WOMEN’S COLLEGE, </a:t>
            </a:r>
            <a:r>
              <a:rPr lang="en-US" sz="3200" i="1" dirty="0">
                <a:solidFill>
                  <a:schemeClr val="bg1"/>
                </a:solidFill>
                <a:latin typeface="Times New Roman" panose="02020603050405020304"/>
              </a:rPr>
              <a:t> </a:t>
            </a:r>
            <a:r>
              <a:rPr lang="en-IN" sz="3200" i="1" dirty="0">
                <a:solidFill>
                  <a:schemeClr val="bg1"/>
                </a:solidFill>
                <a:latin typeface="Times New Roman" panose="02020603050405020304"/>
              </a:rPr>
              <a:t> </a:t>
            </a:r>
          </a:p>
          <a:p>
            <a:r>
              <a:rPr lang="en-IN" sz="3200" i="1" dirty="0">
                <a:solidFill>
                  <a:schemeClr val="bg1"/>
                </a:solidFill>
                <a:latin typeface="Times New Roman" panose="02020603050405020304"/>
              </a:rPr>
              <a:t>CHENNAI</a:t>
            </a:r>
            <a:r>
              <a:rPr lang="en-IN" sz="3200" i="1">
                <a:solidFill>
                  <a:schemeClr val="bg1"/>
                </a:solidFill>
                <a:latin typeface="Times New Roman" panose="02020603050405020304"/>
              </a:rPr>
              <a:t>, </a:t>
            </a:r>
            <a:r>
              <a:rPr lang="en-GB" sz="3200" i="1">
                <a:solidFill>
                  <a:schemeClr val="bg1"/>
                </a:solidFill>
                <a:latin typeface="Times New Roman" panose="02020603050405020304"/>
              </a:rPr>
              <a:t>TAMILNADU</a:t>
            </a:r>
            <a:endParaRPr lang="en-US" sz="3200" i="1" dirty="0">
              <a:solidFill>
                <a:schemeClr val="bg1"/>
              </a:solidFill>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4205714071"/>
              </p:ext>
            </p:extLst>
          </p:nvPr>
        </p:nvGraphicFramePr>
        <p:xfrm>
          <a:off x="738436" y="2828835"/>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fontScale="90000"/>
          </a:bodyPr>
          <a:lstStyle/>
          <a:p>
            <a:r>
              <a:rPr lang="en-US" dirty="0">
                <a:solidFill>
                  <a:schemeClr val="accent1">
                    <a:lumMod val="75000"/>
                    <a:lumOff val="25000"/>
                  </a:schemeClr>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349317" y="1963149"/>
            <a:ext cx="7493365" cy="3203454"/>
          </a:xfrm>
        </p:spPr>
        <p:txBody>
          <a:bodyPr>
            <a:noAutofit/>
          </a:bodyPr>
          <a:lstStyle/>
          <a:p>
            <a:r>
              <a:rPr lang="en-US" dirty="0">
                <a:solidFill>
                  <a:schemeClr val="bg2"/>
                </a:solidFill>
                <a:latin typeface="Times New Roman" panose="02020603050405020304" pitchFamily="18" charset="0"/>
                <a:cs typeface="Times New Roman" panose="02020603050405020304" pitchFamily="18" charset="0"/>
              </a:rPr>
              <a:t>1.Problem Statement</a:t>
            </a:r>
          </a:p>
          <a:p>
            <a:r>
              <a:rPr lang="en-US" dirty="0">
                <a:solidFill>
                  <a:schemeClr val="bg2"/>
                </a:solidFill>
                <a:latin typeface="Times New Roman" panose="02020603050405020304" pitchFamily="18" charset="0"/>
                <a:cs typeface="Times New Roman" panose="02020603050405020304" pitchFamily="18" charset="0"/>
              </a:rPr>
              <a:t>2. Project Overview</a:t>
            </a:r>
          </a:p>
          <a:p>
            <a:r>
              <a:rPr lang="en-US" dirty="0">
                <a:solidFill>
                  <a:schemeClr val="bg2"/>
                </a:solidFill>
                <a:latin typeface="Times New Roman" panose="02020603050405020304" pitchFamily="18" charset="0"/>
                <a:cs typeface="Times New Roman" panose="02020603050405020304" pitchFamily="18" charset="0"/>
              </a:rPr>
              <a:t>3.End Users</a:t>
            </a:r>
          </a:p>
          <a:p>
            <a:r>
              <a:rPr lang="en-US" dirty="0">
                <a:solidFill>
                  <a:schemeClr val="bg2"/>
                </a:solidFill>
                <a:latin typeface="Times New Roman" panose="02020603050405020304" pitchFamily="18" charset="0"/>
                <a:cs typeface="Times New Roman" panose="02020603050405020304" pitchFamily="18" charset="0"/>
              </a:rPr>
              <a:t>4.Our Solution and Proposition</a:t>
            </a:r>
          </a:p>
          <a:p>
            <a:r>
              <a:rPr lang="en-US" dirty="0">
                <a:solidFill>
                  <a:schemeClr val="bg2"/>
                </a:solidFill>
                <a:latin typeface="Times New Roman" panose="02020603050405020304" pitchFamily="18" charset="0"/>
                <a:cs typeface="Times New Roman" panose="02020603050405020304" pitchFamily="18" charset="0"/>
              </a:rPr>
              <a:t>5. Dataset Description</a:t>
            </a:r>
          </a:p>
          <a:p>
            <a:r>
              <a:rPr lang="en-US" dirty="0">
                <a:solidFill>
                  <a:schemeClr val="bg2"/>
                </a:solidFill>
                <a:latin typeface="Times New Roman" panose="02020603050405020304" pitchFamily="18" charset="0"/>
                <a:cs typeface="Times New Roman" panose="02020603050405020304" pitchFamily="18" charset="0"/>
              </a:rPr>
              <a:t>6. Modelling Approach</a:t>
            </a:r>
          </a:p>
          <a:p>
            <a:r>
              <a:rPr lang="en-US" dirty="0">
                <a:solidFill>
                  <a:schemeClr val="bg2"/>
                </a:solidFill>
                <a:latin typeface="Times New Roman" panose="02020603050405020304" pitchFamily="18" charset="0"/>
                <a:cs typeface="Times New Roman" panose="02020603050405020304" pitchFamily="18" charset="0"/>
              </a:rPr>
              <a:t>7. Results and Discussion</a:t>
            </a:r>
          </a:p>
          <a:p>
            <a:r>
              <a:rPr lang="en-US" dirty="0">
                <a:solidFill>
                  <a:schemeClr val="bg2"/>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797666" y="1740684"/>
            <a:ext cx="8596668" cy="4030676"/>
          </a:xfrm>
        </p:spPr>
        <p:txBody>
          <a:bodyPr>
            <a:noAutofit/>
          </a:bodyPr>
          <a:lstStyle/>
          <a:p>
            <a:pPr algn="just"/>
            <a:r>
              <a:rPr lang="en-GB" sz="2400" i="1" dirty="0">
                <a:solidFill>
                  <a:schemeClr val="tx1"/>
                </a:solidFill>
                <a:latin typeface="Calibri" panose="020F0502020204030204" pitchFamily="34" charset="0"/>
                <a:cs typeface="Arial" panose="020B0604020202020204" pitchFamily="34"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i="1" dirty="0">
              <a:solidFill>
                <a:schemeClr val="tx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212555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1269275" y="754700"/>
            <a:ext cx="7142922" cy="584775"/>
          </a:xfrm>
          <a:prstGeom prst="rect">
            <a:avLst/>
          </a:prstGeom>
          <a:noFill/>
        </p:spPr>
        <p:txBody>
          <a:bodyPr wrap="square" rtlCol="0">
            <a:spAutoFit/>
          </a:bodyPr>
          <a:lstStyle/>
          <a:p>
            <a:r>
              <a:rPr lang="en-US" sz="3200" b="1" dirty="0">
                <a:solidFill>
                  <a:schemeClr val="accent2">
                    <a:lumMod val="40000"/>
                    <a:lumOff val="60000"/>
                  </a:schemeClr>
                </a:solidFill>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2256833" y="1391807"/>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Implement PivotTables to summarize and categorize performance data.</a:t>
            </a:r>
            <a:endParaRPr lang="en-GB" sz="2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Analyze seasonal or project-specific performance variations. . </a:t>
            </a:r>
            <a:endParaRPr lang="en-GB" sz="2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Design dashboards for easy visualization of performance metrics.</a:t>
            </a:r>
            <a:endParaRPr lang="en-GB" sz="2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Share analysis results with management for decision-making. </a:t>
            </a:r>
            <a:endParaRPr lang="en-GB" sz="2400" dirty="0">
              <a:solidFill>
                <a:schemeClr val="bg1"/>
              </a:solidFill>
              <a:latin typeface="Times New Roman" panose="02020603050405020304" pitchFamily="18" charset="0"/>
              <a:cs typeface="Times New Roman" panose="02020603050405020304" pitchFamily="18" charset="0"/>
            </a:endParaRPr>
          </a:p>
          <a:p>
            <a:pPr algn="just"/>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Diagonal Stripe 2">
            <a:extLst>
              <a:ext uri="{FF2B5EF4-FFF2-40B4-BE49-F238E27FC236}">
                <a16:creationId xmlns:a16="http://schemas.microsoft.com/office/drawing/2014/main" id="{909249CD-1649-324C-BC1F-7D935F4C1BB6}"/>
              </a:ext>
            </a:extLst>
          </p:cNvPr>
          <p:cNvSpPr/>
          <p:nvPr/>
        </p:nvSpPr>
        <p:spPr>
          <a:xfrm rot="18621564">
            <a:off x="9497801" y="1656888"/>
            <a:ext cx="4687140" cy="3967975"/>
          </a:xfrm>
          <a:prstGeom prst="diagStripe">
            <a:avLst>
              <a:gd name="adj" fmla="val 898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iagonal Stripe 4">
            <a:extLst>
              <a:ext uri="{FF2B5EF4-FFF2-40B4-BE49-F238E27FC236}">
                <a16:creationId xmlns:a16="http://schemas.microsoft.com/office/drawing/2014/main" id="{85E13E9C-FF7B-CE4F-BB50-E58455FEDBAC}"/>
              </a:ext>
            </a:extLst>
          </p:cNvPr>
          <p:cNvSpPr/>
          <p:nvPr/>
        </p:nvSpPr>
        <p:spPr>
          <a:xfrm rot="8124925">
            <a:off x="-1712267" y="1572767"/>
            <a:ext cx="4214077" cy="4229970"/>
          </a:xfrm>
          <a:prstGeom prst="diagStripe">
            <a:avLst>
              <a:gd name="adj" fmla="val 902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457855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967682" y="928593"/>
            <a:ext cx="8865705"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264297" y="1933824"/>
            <a:ext cx="6292548" cy="7109639"/>
          </a:xfrm>
          <a:prstGeom prst="rect">
            <a:avLst/>
          </a:prstGeom>
          <a:noFill/>
        </p:spPr>
        <p:txBody>
          <a:bodyPr wrap="square" anchor="t">
            <a:spAutoFit/>
          </a:bodyPr>
          <a:lstStyle/>
          <a:p>
            <a:pPr marL="457200" indent="-4572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solidFill>
                  <a:schemeClr val="accent1"/>
                </a:solidFill>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solidFill>
                  <a:schemeClr val="accent1"/>
                </a:solidFill>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solidFill>
                  <a:schemeClr val="accent1"/>
                </a:solidFill>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solidFill>
                  <a:schemeClr val="accent1"/>
                </a:solidFill>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solidFill>
                  <a:schemeClr val="accent1"/>
                </a:solidFill>
                <a:latin typeface="Times New Roman" panose="02020603050405020304" pitchFamily="18" charset="0"/>
                <a:cs typeface="Times New Roman" panose="02020603050405020304" pitchFamily="18" charset="0"/>
              </a:rPr>
              <a:t>Compensation and Benefits Teams </a:t>
            </a:r>
          </a:p>
          <a:p>
            <a:r>
              <a:rPr lang="en-GB" sz="2400" dirty="0">
                <a:solidFill>
                  <a:schemeClr val="accent1"/>
                </a:solidFill>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cxnSp>
        <p:nvCxnSpPr>
          <p:cNvPr id="2" name="Straight Arrow Connector 1">
            <a:extLst>
              <a:ext uri="{FF2B5EF4-FFF2-40B4-BE49-F238E27FC236}">
                <a16:creationId xmlns:a16="http://schemas.microsoft.com/office/drawing/2014/main" id="{68662F25-9BEA-8349-8BB8-FA1EC1606432}"/>
              </a:ext>
            </a:extLst>
          </p:cNvPr>
          <p:cNvCxnSpPr>
            <a:cxnSpLocks/>
          </p:cNvCxnSpPr>
          <p:nvPr/>
        </p:nvCxnSpPr>
        <p:spPr>
          <a:xfrm>
            <a:off x="432852" y="928593"/>
            <a:ext cx="0" cy="5929407"/>
          </a:xfrm>
          <a:prstGeom prst="straightConnector1">
            <a:avLst/>
          </a:prstGeom>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5F4A3167-94FB-C446-9987-40E50ED549CE}"/>
              </a:ext>
            </a:extLst>
          </p:cNvPr>
          <p:cNvCxnSpPr>
            <a:cxnSpLocks/>
          </p:cNvCxnSpPr>
          <p:nvPr/>
        </p:nvCxnSpPr>
        <p:spPr>
          <a:xfrm flipH="1">
            <a:off x="11614864" y="1713373"/>
            <a:ext cx="1" cy="5144627"/>
          </a:xfrm>
          <a:prstGeom prst="straightConnector1">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619669" y="587133"/>
            <a:ext cx="9037983"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2264359" y="1507134"/>
            <a:ext cx="7393293" cy="50167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u="sng" dirty="0">
                <a:solidFill>
                  <a:schemeClr val="accent1">
                    <a:lumMod val="75000"/>
                    <a:lumOff val="25000"/>
                  </a:schemeClr>
                </a:solidFill>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536174"/>
            <a:ext cx="9718280" cy="3477875"/>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849942" y="679884"/>
            <a:ext cx="6520070" cy="584775"/>
          </a:xfrm>
          <a:prstGeom prst="rect">
            <a:avLst/>
          </a:prstGeom>
          <a:noFill/>
        </p:spPr>
        <p:txBody>
          <a:bodyPr wrap="square" rtlCol="0">
            <a:spAutoFit/>
          </a:bodyPr>
          <a:lstStyle/>
          <a:p>
            <a:r>
              <a:rPr lang="en-US" sz="3200" b="1" i="1" dirty="0">
                <a:solidFill>
                  <a:schemeClr val="accent1">
                    <a:lumMod val="75000"/>
                    <a:lumOff val="25000"/>
                  </a:schemeClr>
                </a:solidFill>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934504" y="1653801"/>
            <a:ext cx="7538355" cy="4893647"/>
          </a:xfrm>
          <a:prstGeom prst="rect">
            <a:avLst/>
          </a:prstGeom>
          <a:noFill/>
        </p:spPr>
        <p:txBody>
          <a:bodyPr wrap="square">
            <a:spAutoFit/>
          </a:bodyPr>
          <a:lstStyle/>
          <a:p>
            <a:pPr algn="just"/>
            <a:r>
              <a:rPr lang="en-US" sz="2400" dirty="0">
                <a:solidFill>
                  <a:schemeClr val="bg1"/>
                </a:solidFill>
                <a:latin typeface="Times New Roman" panose="02020603050405020304"/>
              </a:rPr>
              <a:t>DATA SET</a:t>
            </a:r>
            <a:r>
              <a:rPr lang="en-GB" sz="2400" dirty="0">
                <a:solidFill>
                  <a:schemeClr val="bg1"/>
                </a:solidFill>
                <a:latin typeface="Times New Roman" panose="02020603050405020304"/>
              </a:rPr>
              <a:t>:</a:t>
            </a:r>
            <a:r>
              <a:rPr lang="en-US" sz="2400" dirty="0">
                <a:solidFill>
                  <a:schemeClr val="bg1"/>
                </a:solidFill>
                <a:latin typeface="Times New Roman" panose="02020603050405020304"/>
              </a:rPr>
              <a:t> </a:t>
            </a:r>
            <a:r>
              <a:rPr lang="en-US" sz="2400" dirty="0" err="1">
                <a:solidFill>
                  <a:schemeClr val="bg1"/>
                </a:solidFill>
                <a:latin typeface="Times New Roman" panose="02020603050405020304"/>
              </a:rPr>
              <a:t>Kaggle</a:t>
            </a:r>
            <a:r>
              <a:rPr lang="en-US" sz="2400" dirty="0">
                <a:solidFill>
                  <a:schemeClr val="bg1"/>
                </a:solidFill>
                <a:latin typeface="Times New Roman" panose="02020603050405020304"/>
              </a:rPr>
              <a:t>, Employee dataset </a:t>
            </a:r>
            <a:endParaRPr lang="en-GB" sz="2400" dirty="0">
              <a:solidFill>
                <a:schemeClr val="bg1"/>
              </a:solidFill>
              <a:latin typeface="Times New Roman" panose="02020603050405020304"/>
            </a:endParaRPr>
          </a:p>
          <a:p>
            <a:pPr algn="just"/>
            <a:endParaRPr lang="en-GB" sz="2400" dirty="0">
              <a:solidFill>
                <a:schemeClr val="bg1"/>
              </a:solidFill>
              <a:latin typeface="Times New Roman" panose="02020603050405020304"/>
            </a:endParaRPr>
          </a:p>
          <a:p>
            <a:pPr algn="just"/>
            <a:r>
              <a:rPr lang="en-GB" sz="2400" dirty="0">
                <a:solidFill>
                  <a:schemeClr val="bg1"/>
                </a:solidFill>
                <a:latin typeface="Times New Roman" panose="02020603050405020304"/>
              </a:rPr>
              <a:t>FEATURE </a:t>
            </a:r>
            <a:r>
              <a:rPr lang="en-US" sz="2400" dirty="0">
                <a:solidFill>
                  <a:schemeClr val="bg1"/>
                </a:solidFill>
                <a:latin typeface="Times New Roman" panose="02020603050405020304"/>
              </a:rPr>
              <a:t>SELECTION: Slicer, Conditional Formatting, </a:t>
            </a:r>
            <a:r>
              <a:rPr lang="en-US" sz="2400" dirty="0" err="1">
                <a:solidFill>
                  <a:schemeClr val="bg1"/>
                </a:solidFill>
                <a:latin typeface="Times New Roman" panose="02020603050405020304"/>
              </a:rPr>
              <a:t>Designin</a:t>
            </a:r>
            <a:r>
              <a:rPr lang="en-GB" sz="2400" dirty="0">
                <a:solidFill>
                  <a:schemeClr val="bg1"/>
                </a:solidFill>
                <a:latin typeface="Times New Roman" panose="02020603050405020304"/>
              </a:rPr>
              <a:t>g</a:t>
            </a:r>
          </a:p>
          <a:p>
            <a:pPr algn="just"/>
            <a:r>
              <a:rPr lang="en-US" sz="2400" dirty="0">
                <a:solidFill>
                  <a:schemeClr val="bg1"/>
                </a:solidFill>
                <a:latin typeface="Times New Roman" panose="02020603050405020304"/>
              </a:rPr>
              <a:t> </a:t>
            </a:r>
            <a:endParaRPr lang="en-GB" sz="2400" dirty="0">
              <a:solidFill>
                <a:schemeClr val="bg1"/>
              </a:solidFill>
              <a:latin typeface="Times New Roman" panose="02020603050405020304"/>
            </a:endParaRPr>
          </a:p>
          <a:p>
            <a:pPr algn="just"/>
            <a:r>
              <a:rPr lang="en-US" sz="2400" dirty="0">
                <a:solidFill>
                  <a:schemeClr val="bg1"/>
                </a:solidFill>
                <a:latin typeface="Times New Roman" panose="02020603050405020304"/>
              </a:rPr>
              <a:t>DATA CLEANING Missing values, Irrelevant data, Correct Errors, Remove Unnecessary Columns and Rows </a:t>
            </a:r>
            <a:endParaRPr lang="en-GB" sz="2400" dirty="0">
              <a:solidFill>
                <a:schemeClr val="bg1"/>
              </a:solidFill>
              <a:latin typeface="Times New Roman" panose="02020603050405020304"/>
            </a:endParaRPr>
          </a:p>
          <a:p>
            <a:pPr algn="just"/>
            <a:endParaRPr lang="en-GB" sz="2400" dirty="0">
              <a:solidFill>
                <a:schemeClr val="bg1"/>
              </a:solidFill>
              <a:latin typeface="Times New Roman" panose="02020603050405020304"/>
            </a:endParaRPr>
          </a:p>
          <a:p>
            <a:pPr algn="just"/>
            <a:r>
              <a:rPr lang="en-US" sz="2400" dirty="0">
                <a:solidFill>
                  <a:schemeClr val="bg1"/>
                </a:solidFill>
                <a:latin typeface="Times New Roman" panose="02020603050405020304"/>
              </a:rPr>
              <a:t>PIVOT TABLE: Employee ID, First Name, Performance Score.</a:t>
            </a:r>
            <a:endParaRPr lang="en-GB" sz="2400" dirty="0">
              <a:solidFill>
                <a:schemeClr val="bg1"/>
              </a:solidFill>
              <a:latin typeface="Times New Roman" panose="02020603050405020304"/>
            </a:endParaRPr>
          </a:p>
          <a:p>
            <a:pPr algn="just"/>
            <a:endParaRPr lang="en-GB" sz="2400" dirty="0">
              <a:solidFill>
                <a:schemeClr val="bg1"/>
              </a:solidFill>
              <a:latin typeface="Times New Roman" panose="02020603050405020304"/>
            </a:endParaRPr>
          </a:p>
          <a:p>
            <a:pPr algn="just"/>
            <a:r>
              <a:rPr lang="en-US" sz="2400" dirty="0">
                <a:solidFill>
                  <a:schemeClr val="bg1"/>
                </a:solidFill>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Umamaheswari M</cp:lastModifiedBy>
  <cp:revision>35</cp:revision>
  <dcterms:created xsi:type="dcterms:W3CDTF">2024-08-21T00:32:52Z</dcterms:created>
  <dcterms:modified xsi:type="dcterms:W3CDTF">2024-09-06T06:23:34Z</dcterms:modified>
</cp:coreProperties>
</file>