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6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64" r:id="rId2"/>
    <p:sldId id="265" r:id="rId3"/>
    <p:sldId id="266" r:id="rId4"/>
    <p:sldId id="267" r:id="rId5"/>
    <p:sldId id="259" r:id="rId6"/>
    <p:sldId id="260" r:id="rId7"/>
    <p:sldId id="261" r:id="rId8"/>
    <p:sldId id="262" r:id="rId9"/>
    <p:sldId id="263" r:id="rId10"/>
    <p:sldId id="268" r:id="rId11"/>
    <p:sldId id="269" r:id="rId12"/>
    <p:sldId id="270" r:id="rId13"/>
    <p:sldId id="271" r:id="rId14"/>
    <p:sldId id="273" r:id="rId15"/>
    <p:sldId id="274" r:id="rId16"/>
    <p:sldId id="275" r:id="rId17"/>
    <p:sldId id="276" r:id="rId18"/>
    <p:sldId id="272" r:id="rId19"/>
    <p:sldId id="278" r:id="rId20"/>
    <p:sldId id="279" r:id="rId21"/>
    <p:sldId id="280" r:id="rId22"/>
    <p:sldId id="281" r:id="rId23"/>
    <p:sldId id="282" r:id="rId24"/>
    <p:sldId id="283" r:id="rId25"/>
    <p:sldId id="284" r:id="rId26"/>
    <p:sldId id="305" r:id="rId27"/>
    <p:sldId id="302" r:id="rId28"/>
    <p:sldId id="299" r:id="rId29"/>
    <p:sldId id="303" r:id="rId30"/>
    <p:sldId id="300" r:id="rId31"/>
    <p:sldId id="298" r:id="rId32"/>
    <p:sldId id="304" r:id="rId33"/>
    <p:sldId id="301" r:id="rId34"/>
    <p:sldId id="287" r:id="rId35"/>
    <p:sldId id="288" r:id="rId36"/>
    <p:sldId id="289" r:id="rId37"/>
    <p:sldId id="306" r:id="rId38"/>
    <p:sldId id="258" r:id="rId39"/>
    <p:sldId id="290" r:id="rId40"/>
    <p:sldId id="291" r:id="rId41"/>
    <p:sldId id="296" r:id="rId42"/>
    <p:sldId id="297" r:id="rId43"/>
    <p:sldId id="293" r:id="rId44"/>
    <p:sldId id="294" r:id="rId45"/>
    <p:sldId id="295" r:id="rId46"/>
    <p:sldId id="307" r:id="rId47"/>
    <p:sldId id="309" r:id="rId48"/>
    <p:sldId id="308" r:id="rId49"/>
    <p:sldId id="310" r:id="rId50"/>
    <p:sldId id="311" r:id="rId51"/>
    <p:sldId id="312" r:id="rId52"/>
    <p:sldId id="313" r:id="rId53"/>
    <p:sldId id="314" r:id="rId54"/>
    <p:sldId id="315" r:id="rId55"/>
    <p:sldId id="316" r:id="rId56"/>
    <p:sldId id="351" r:id="rId57"/>
    <p:sldId id="352" r:id="rId58"/>
    <p:sldId id="353" r:id="rId59"/>
    <p:sldId id="354" r:id="rId60"/>
    <p:sldId id="355" r:id="rId61"/>
    <p:sldId id="356" r:id="rId62"/>
    <p:sldId id="357" r:id="rId63"/>
    <p:sldId id="358" r:id="rId64"/>
    <p:sldId id="359" r:id="rId65"/>
    <p:sldId id="360" r:id="rId66"/>
    <p:sldId id="361" r:id="rId67"/>
    <p:sldId id="317" r:id="rId68"/>
    <p:sldId id="318" r:id="rId69"/>
    <p:sldId id="320" r:id="rId70"/>
    <p:sldId id="321" r:id="rId71"/>
    <p:sldId id="322" r:id="rId72"/>
    <p:sldId id="323" r:id="rId73"/>
    <p:sldId id="324" r:id="rId74"/>
    <p:sldId id="349" r:id="rId75"/>
    <p:sldId id="325" r:id="rId76"/>
    <p:sldId id="326" r:id="rId77"/>
    <p:sldId id="327" r:id="rId78"/>
    <p:sldId id="328" r:id="rId79"/>
    <p:sldId id="329" r:id="rId80"/>
    <p:sldId id="362" r:id="rId81"/>
    <p:sldId id="363" r:id="rId82"/>
    <p:sldId id="364" r:id="rId83"/>
    <p:sldId id="330" r:id="rId84"/>
    <p:sldId id="331" r:id="rId85"/>
    <p:sldId id="332" r:id="rId86"/>
    <p:sldId id="333" r:id="rId87"/>
    <p:sldId id="334" r:id="rId88"/>
    <p:sldId id="335" r:id="rId89"/>
    <p:sldId id="336" r:id="rId90"/>
    <p:sldId id="337" r:id="rId91"/>
    <p:sldId id="339" r:id="rId92"/>
    <p:sldId id="340" r:id="rId93"/>
    <p:sldId id="341" r:id="rId94"/>
    <p:sldId id="365" r:id="rId95"/>
    <p:sldId id="366" r:id="rId96"/>
    <p:sldId id="367" r:id="rId97"/>
    <p:sldId id="368" r:id="rId98"/>
    <p:sldId id="369" r:id="rId99"/>
    <p:sldId id="370" r:id="rId100"/>
    <p:sldId id="342" r:id="rId101"/>
    <p:sldId id="343" r:id="rId102"/>
    <p:sldId id="344" r:id="rId103"/>
    <p:sldId id="345" r:id="rId104"/>
    <p:sldId id="346" r:id="rId105"/>
    <p:sldId id="347" r:id="rId106"/>
    <p:sldId id="348"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EB042-17BB-422F-A3E8-01CD7CD3E660}"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D27EA-CBFB-4E5B-BF5F-227E533973EE}" type="slidenum">
              <a:rPr lang="en-US" smtClean="0"/>
              <a:t>‹#›</a:t>
            </a:fld>
            <a:endParaRPr lang="en-US"/>
          </a:p>
        </p:txBody>
      </p:sp>
    </p:spTree>
    <p:extLst>
      <p:ext uri="{BB962C8B-B14F-4D97-AF65-F5344CB8AC3E}">
        <p14:creationId xmlns:p14="http://schemas.microsoft.com/office/powerpoint/2010/main" val="123685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282292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61990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1644A66E-FE37-4370-ADD8-AB0CD630BC2D}" type="slidenum">
              <a:rPr lang="ar-QA" altLang="en-US" smtClean="0">
                <a:latin typeface="Arial" panose="020B0604020202020204" pitchFamily="34" charset="0"/>
              </a:rPr>
              <a:pPr algn="l" rtl="0">
                <a:spcBef>
                  <a:spcPct val="0"/>
                </a:spcBef>
              </a:pPr>
              <a:t>18</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640998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BEABF747-C769-4635-9F4A-A3501AA8D7F8}" type="slidenum">
              <a:rPr lang="ar-QA" altLang="en-US" smtClean="0">
                <a:latin typeface="Arial" panose="020B0604020202020204" pitchFamily="34" charset="0"/>
              </a:rPr>
              <a:pPr algn="l" rtl="0">
                <a:spcBef>
                  <a:spcPct val="0"/>
                </a:spcBef>
              </a:pPr>
              <a:t>19</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357091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26B34081-25C3-47E9-B50F-02AC64BC7F44}" type="slidenum">
              <a:rPr lang="ar-QA" altLang="en-US" smtClean="0">
                <a:latin typeface="Arial" panose="020B0604020202020204" pitchFamily="34" charset="0"/>
              </a:rPr>
              <a:pPr algn="l" rtl="0">
                <a:spcBef>
                  <a:spcPct val="0"/>
                </a:spcBef>
              </a:pPr>
              <a:t>21</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672796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8DC4554-A8F0-4A98-81FB-2E14EAEE3E40}" type="slidenum">
              <a:rPr lang="ar-QA" altLang="en-US" smtClean="0">
                <a:latin typeface="Arial" panose="020B0604020202020204" pitchFamily="34" charset="0"/>
              </a:rPr>
              <a:pPr algn="l" rtl="0">
                <a:spcBef>
                  <a:spcPct val="0"/>
                </a:spcBef>
              </a:pPr>
              <a:t>22</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124918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AE8632DC-4FD3-418C-8451-47909B94BACC}" type="slidenum">
              <a:rPr lang="ar-QA" altLang="en-US" smtClean="0">
                <a:latin typeface="Arial" panose="020B0604020202020204" pitchFamily="34" charset="0"/>
              </a:rPr>
              <a:pPr algn="l" rtl="0">
                <a:spcBef>
                  <a:spcPct val="0"/>
                </a:spcBef>
              </a:pPr>
              <a:t>23</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771313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5F1066F-C594-48B2-B60D-92D438CB6F7F}" type="slidenum">
              <a:rPr lang="ar-QA" altLang="en-US" smtClean="0">
                <a:latin typeface="Arial" panose="020B0604020202020204" pitchFamily="34" charset="0"/>
              </a:rPr>
              <a:pPr algn="l" rtl="0">
                <a:spcBef>
                  <a:spcPct val="0"/>
                </a:spcBef>
              </a:pPr>
              <a:t>24</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711729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4DCC78E6-FAE6-49EB-8DB9-746898D44BED}" type="slidenum">
              <a:rPr lang="ar-QA" altLang="en-US" smtClean="0">
                <a:latin typeface="Arial" panose="020B0604020202020204" pitchFamily="34" charset="0"/>
              </a:rPr>
              <a:pPr algn="l" rtl="0">
                <a:spcBef>
                  <a:spcPct val="0"/>
                </a:spcBef>
              </a:pPr>
              <a:t>25</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42102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6862DAD3-7A41-4E61-9E9D-9E8EA9C7ED02}" type="slidenum">
              <a:rPr lang="ar-QA" altLang="en-US" smtClean="0">
                <a:latin typeface="Arial" panose="020B0604020202020204" pitchFamily="34" charset="0"/>
              </a:rPr>
              <a:pPr algn="l" rtl="0">
                <a:spcBef>
                  <a:spcPct val="0"/>
                </a:spcBef>
              </a:pPr>
              <a:t>26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99780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633CEFC-9B64-4FE5-B275-D6343E938B59}" type="slidenum">
              <a:rPr lang="en-AU" altLang="en-US" sz="1200"/>
              <a:pPr eaLnBrk="1" hangingPunct="1"/>
              <a:t>30</a:t>
            </a:fld>
            <a:endParaRPr lang="en-AU"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charset="0"/>
              </a:rPr>
              <a:t>The Advanced Encryption Standard (AES) was published by NIST (National Institute of Standards and Technology) in 2001. AES is a symmetric block cipher that is intended to replace DES as the approved standard for a wide range of applications.</a:t>
            </a:r>
            <a:r>
              <a:rPr lang="en-AU" altLang="en-US" smtClean="0">
                <a:latin typeface="Arial" panose="020B0604020202020204" pitchFamily="34"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smtClean="0">
                <a:latin typeface="Times-Roman"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smtClean="0">
              <a:latin typeface="Times-Roman" charset="0"/>
            </a:endParaRPr>
          </a:p>
        </p:txBody>
      </p:sp>
    </p:spTree>
    <p:extLst>
      <p:ext uri="{BB962C8B-B14F-4D97-AF65-F5344CB8AC3E}">
        <p14:creationId xmlns:p14="http://schemas.microsoft.com/office/powerpoint/2010/main" val="189519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5CB18435-4732-4C5F-AE97-49B63355D99C}" type="slidenum">
              <a:rPr lang="ar-QA" altLang="en-US" smtClean="0">
                <a:latin typeface="Arial" panose="020B0604020202020204" pitchFamily="34" charset="0"/>
              </a:rPr>
              <a:pPr algn="l" rtl="0">
                <a:spcBef>
                  <a:spcPct val="0"/>
                </a:spcBef>
              </a:pPr>
              <a:t>5</a:t>
            </a:fld>
            <a:endParaRPr lang="ar-QA" altLang="en-US" smtClean="0">
              <a:latin typeface="Arial" panose="020B0604020202020204" pitchFamily="34" charset="0"/>
            </a:endParaRPr>
          </a:p>
        </p:txBody>
      </p:sp>
    </p:spTree>
    <p:extLst>
      <p:ext uri="{BB962C8B-B14F-4D97-AF65-F5344CB8AC3E}">
        <p14:creationId xmlns:p14="http://schemas.microsoft.com/office/powerpoint/2010/main" val="59516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smtClean="0">
                <a:latin typeface="Helvetica" panose="020B0604020202020204" pitchFamily="34" charset="0"/>
              </a:rPr>
              <a:t> </a:t>
            </a:r>
            <a:r>
              <a:rPr lang="en-US" altLang="en-US" smtClean="0">
                <a:latin typeface="Times-Roman" charset="0"/>
              </a:rPr>
              <a:t>State is copied to an output.</a:t>
            </a:r>
          </a:p>
          <a:p>
            <a:pPr eaLnBrk="1" hangingPunct="1"/>
            <a:r>
              <a:rPr lang="en-US" altLang="en-US" smtClean="0">
                <a:latin typeface="Arial" panose="020B0604020202020204" pitchFamily="34" charset="0"/>
              </a:rPr>
              <a:t>The key is expanded into 44/52/60 lots of 32-bit words (see later), with 4 used in each round.</a:t>
            </a:r>
          </a:p>
          <a:p>
            <a:pPr eaLnBrk="1" hangingPunct="1"/>
            <a:r>
              <a:rPr lang="en-US" altLang="en-US" smtClean="0">
                <a:latin typeface="Arial" panose="020B0604020202020204" pitchFamily="34" charset="0"/>
              </a:rPr>
              <a:t>The data computation then consists of an “add round key” step, then 9/11/13 rounds with all 4 steps, and a final 10</a:t>
            </a:r>
            <a:r>
              <a:rPr lang="en-US" altLang="en-US" baseline="30000" smtClean="0">
                <a:latin typeface="Arial" panose="020B0604020202020204" pitchFamily="34" charset="0"/>
              </a:rPr>
              <a:t>th</a:t>
            </a:r>
            <a:r>
              <a:rPr lang="en-US" altLang="en-US" smtClean="0">
                <a:latin typeface="Arial" panose="020B0604020202020204" pitchFamily="34" charset="0"/>
              </a:rPr>
              <a:t>/12</a:t>
            </a:r>
            <a:r>
              <a:rPr lang="en-US" altLang="en-US" baseline="30000" smtClean="0">
                <a:latin typeface="Arial" panose="020B0604020202020204" pitchFamily="34" charset="0"/>
              </a:rPr>
              <a:t>th</a:t>
            </a:r>
            <a:r>
              <a:rPr lang="en-US" altLang="en-US" smtClean="0">
                <a:latin typeface="Arial" panose="020B0604020202020204" pitchFamily="34" charset="0"/>
              </a:rPr>
              <a:t>/14</a:t>
            </a:r>
            <a:r>
              <a:rPr lang="en-US" altLang="en-US" baseline="30000" smtClean="0">
                <a:latin typeface="Arial" panose="020B0604020202020204" pitchFamily="34" charset="0"/>
              </a:rPr>
              <a:t>th</a:t>
            </a:r>
            <a:r>
              <a:rPr lang="en-US" altLang="en-US" smtClean="0">
                <a:latin typeface="Arial" panose="020B0604020202020204" pitchFamily="34" charset="0"/>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3EEF03-F2CE-4141-AE3A-1220BE6E1F7B}" type="slidenum">
              <a:rPr lang="en-AU" altLang="en-US" sz="1200"/>
              <a:pPr eaLnBrk="1" hangingPunct="1"/>
              <a:t>32</a:t>
            </a:fld>
            <a:endParaRPr lang="en-AU" altLang="en-US" sz="1200"/>
          </a:p>
        </p:txBody>
      </p:sp>
    </p:spTree>
    <p:extLst>
      <p:ext uri="{BB962C8B-B14F-4D97-AF65-F5344CB8AC3E}">
        <p14:creationId xmlns:p14="http://schemas.microsoft.com/office/powerpoint/2010/main" val="920658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391E5B6-0F91-49E0-A936-D0A2B55C44F4}" type="slidenum">
              <a:rPr lang="en-AU" altLang="en-US" sz="1200"/>
              <a:pPr eaLnBrk="1" hangingPunct="1"/>
              <a:t>33</a:t>
            </a:fld>
            <a:endParaRPr lang="en-AU"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Listed above are NIST’s requirements for the AES candidate submissions. </a:t>
            </a:r>
            <a:r>
              <a:rPr lang="en-US" altLang="en-US" smtClean="0">
                <a:latin typeface="Times-Roman" charset="0"/>
              </a:rPr>
              <a:t>These criteria span the range of concerns for the practical application of modern symmetric block ciphers. </a:t>
            </a:r>
          </a:p>
        </p:txBody>
      </p:sp>
    </p:spTree>
    <p:extLst>
      <p:ext uri="{BB962C8B-B14F-4D97-AF65-F5344CB8AC3E}">
        <p14:creationId xmlns:p14="http://schemas.microsoft.com/office/powerpoint/2010/main" val="207810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D37963C9-E753-492D-BE8D-883F5D7562FD}" type="slidenum">
              <a:rPr lang="ar-QA" altLang="en-US" smtClean="0">
                <a:latin typeface="Arial" panose="020B0604020202020204" pitchFamily="34" charset="0"/>
              </a:rPr>
              <a:pPr algn="l" rtl="0">
                <a:spcBef>
                  <a:spcPct val="0"/>
                </a:spcBef>
              </a:pPr>
              <a:t>34</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229642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34FADCC-2AFF-4641-8BD1-0BFF705BC337}" type="slidenum">
              <a:rPr lang="ar-QA" altLang="en-US" smtClean="0">
                <a:latin typeface="Arial" panose="020B0604020202020204" pitchFamily="34" charset="0"/>
              </a:rPr>
              <a:pPr algn="l" rtl="0">
                <a:spcBef>
                  <a:spcPct val="0"/>
                </a:spcBef>
              </a:pPr>
              <a:t>35</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110881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1A4F47B3-A057-4453-96A9-3F25CCC87C15}" type="slidenum">
              <a:rPr lang="ar-QA" altLang="en-US" smtClean="0">
                <a:latin typeface="Arial" panose="020B0604020202020204" pitchFamily="34" charset="0"/>
              </a:rPr>
              <a:pPr algn="l" rtl="0">
                <a:spcBef>
                  <a:spcPct val="0"/>
                </a:spcBef>
              </a:pPr>
              <a:t>36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019458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5A62489B-35C9-403C-A21A-D1D2B68CFD97}" type="slidenum">
              <a:rPr lang="ar-QA" altLang="en-US" smtClean="0">
                <a:latin typeface="Arial" panose="020B0604020202020204" pitchFamily="34" charset="0"/>
              </a:rPr>
              <a:pPr algn="l" rtl="0">
                <a:spcBef>
                  <a:spcPct val="0"/>
                </a:spcBef>
              </a:pPr>
              <a:t>37</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71382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80994437-E0F1-459C-92BC-B6D9F95C88C8}" type="slidenum">
              <a:rPr lang="zh-CN" altLang="en-AU" sz="1200"/>
              <a:pPr algn="r" eaLnBrk="1" hangingPunct="1"/>
              <a:t>52</a:t>
            </a:fld>
            <a:endParaRPr lang="en-AU" altLang="zh-CN"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p:txBody>
          <a:bodyPr/>
          <a:lstStyle/>
          <a:p>
            <a:pPr defTabSz="914400"/>
            <a:r>
              <a:rPr lang="en-US" altLang="zh-CN">
                <a:cs typeface="Arial" panose="020B0604020202020204" pitchFamily="34" charset="0"/>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defTabSz="914400"/>
            <a:r>
              <a:rPr lang="en-AU" altLang="zh-CN">
                <a:cs typeface="Arial" panose="020B0604020202020204" pitchFamily="34" charset="0"/>
              </a:rPr>
              <a:t>The idea of public key schemes, and the first practical scheme, which was for key distribution only, was published in 1976 by Diffie &amp; Hellman. The concept had been previously described in a classified report in 1970 by James Ellis (UK CESG) - and subsequently declassified </a:t>
            </a:r>
            <a:r>
              <a:rPr lang="en-US" altLang="zh-CN">
                <a:cs typeface="Arial" panose="020B0604020202020204" pitchFamily="34" charset="0"/>
              </a:rPr>
              <a:t>[ELLI99]. </a:t>
            </a:r>
            <a:r>
              <a:rPr lang="en-AU" altLang="zh-CN">
                <a:cs typeface="Arial" panose="020B0604020202020204" pitchFamily="34" charset="0"/>
              </a:rPr>
              <a:t>Its interesting to note that they discovered RSA first, then Diffie-Hellman, opposite to the order of public discovery! There is also a claim that the NSA knew of the concept in the mid-60’s [SIMM93].</a:t>
            </a:r>
          </a:p>
        </p:txBody>
      </p:sp>
    </p:spTree>
    <p:extLst>
      <p:ext uri="{BB962C8B-B14F-4D97-AF65-F5344CB8AC3E}">
        <p14:creationId xmlns:p14="http://schemas.microsoft.com/office/powerpoint/2010/main" val="1797226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A62D0870-9FBE-460D-B731-86988A01C286}" type="slidenum">
              <a:rPr lang="zh-CN" altLang="en-AU" sz="1200"/>
              <a:pPr algn="r" eaLnBrk="1" hangingPunct="1"/>
              <a:t>53</a:t>
            </a:fld>
            <a:endParaRPr lang="en-AU" altLang="zh-CN"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defTabSz="914400"/>
            <a:r>
              <a:rPr lang="en-US" altLang="zh-CN"/>
              <a:t>Asymmetric algorithms rely on one key for encryption and a different but related key for decryption. These algorithms have the following important characteristic:   </a:t>
            </a:r>
          </a:p>
          <a:p>
            <a:pPr defTabSz="914400"/>
            <a:r>
              <a:rPr lang="en-US" altLang="zh-CN"/>
              <a:t>• It is computationally infeasible to determine the decryption key given only knowledge of the cryptographic algorithm and the encryption key. </a:t>
            </a:r>
          </a:p>
          <a:p>
            <a:pPr defTabSz="914400"/>
            <a:r>
              <a:rPr lang="en-US" altLang="zh-CN"/>
              <a:t>In addition, some algorithms, such as RSA, also exhibit the following characteristic:</a:t>
            </a:r>
          </a:p>
          <a:p>
            <a:pPr defTabSz="914400"/>
            <a:r>
              <a:rPr lang="en-US" altLang="zh-CN"/>
              <a:t>• Either of the two related keys can be used for encryption, with the other used for decryption. </a:t>
            </a:r>
            <a:endParaRPr lang="en-AU" altLang="zh-CN"/>
          </a:p>
          <a:p>
            <a:pPr defTabSz="914400"/>
            <a:r>
              <a:rPr lang="en-AU" altLang="zh-CN"/>
              <a:t>Anyone knowing the public key can encrypt messages or verify signatures, but </a:t>
            </a:r>
            <a:r>
              <a:rPr lang="en-AU" altLang="zh-CN" b="1"/>
              <a:t>cannot</a:t>
            </a:r>
            <a:r>
              <a:rPr lang="en-AU" altLang="zh-CN"/>
              <a:t> decrypt messages or create signatures, thanks to some clever use of number theory.</a:t>
            </a:r>
            <a:endParaRPr lang="en-US" altLang="zh-CN"/>
          </a:p>
        </p:txBody>
      </p:sp>
    </p:spTree>
    <p:extLst>
      <p:ext uri="{BB962C8B-B14F-4D97-AF65-F5344CB8AC3E}">
        <p14:creationId xmlns:p14="http://schemas.microsoft.com/office/powerpoint/2010/main" val="4269553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C17621EC-388E-4051-B6DC-C76A67AA7079}" type="slidenum">
              <a:rPr lang="zh-CN" altLang="en-AU" sz="1200"/>
              <a:pPr algn="r" eaLnBrk="1" hangingPunct="1"/>
              <a:t>54</a:t>
            </a:fld>
            <a:endParaRPr lang="en-AU" altLang="zh-CN"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685800" y="4343400"/>
            <a:ext cx="5486400" cy="4495800"/>
          </a:xfrm>
        </p:spPr>
        <p:txBody>
          <a:bodyPr/>
          <a:lstStyle/>
          <a:p>
            <a:pPr defTabSz="914400"/>
            <a:r>
              <a:rPr lang="en-US" altLang="zh-CN">
                <a:cs typeface="Arial" panose="020B0604020202020204" pitchFamily="34" charset="0"/>
              </a:rPr>
              <a:t>Stallings Figure 9.1a “</a:t>
            </a:r>
            <a:r>
              <a:rPr lang="en-AU" altLang="zh-CN">
                <a:cs typeface="Arial" panose="020B0604020202020204" pitchFamily="34" charset="0"/>
              </a:rPr>
              <a:t>Public-Key Cryptography”, shows tha</a:t>
            </a:r>
            <a:r>
              <a:rPr lang="en-US" altLang="zh-CN">
                <a:cs typeface="Arial" panose="020B0604020202020204" pitchFamily="34" charset="0"/>
              </a:rPr>
              <a:t>t a public-key encryption scheme has six ingredients: </a:t>
            </a:r>
          </a:p>
          <a:p>
            <a:pPr defTabSz="914400"/>
            <a:r>
              <a:rPr lang="en-US" altLang="zh-CN">
                <a:cs typeface="Arial" panose="020B0604020202020204" pitchFamily="34" charset="0"/>
              </a:rPr>
              <a:t>• Plaintext: the readable message /data fed into the algorithm as input. </a:t>
            </a:r>
          </a:p>
          <a:p>
            <a:pPr defTabSz="914400"/>
            <a:r>
              <a:rPr lang="en-US" altLang="zh-CN">
                <a:cs typeface="Arial" panose="020B0604020202020204" pitchFamily="34" charset="0"/>
              </a:rPr>
              <a:t>• Encryption algorithm: performs various transformations on the plaintext. </a:t>
            </a:r>
          </a:p>
          <a:p>
            <a:pPr defTabSz="914400"/>
            <a:r>
              <a:rPr lang="en-US" altLang="zh-CN">
                <a:cs typeface="Arial" panose="020B0604020202020204" pitchFamily="34" charset="0"/>
              </a:rPr>
              <a:t>• Public and private keys: a pair of keys selected so that if one is used for encryption, the other is used for decryption. The exact transformations performed by the algorithm depend on the public or private key that is provided as input. </a:t>
            </a:r>
          </a:p>
          <a:p>
            <a:pPr defTabSz="914400"/>
            <a:r>
              <a:rPr lang="en-US" altLang="zh-CN">
                <a:cs typeface="Arial" panose="020B0604020202020204" pitchFamily="34" charset="0"/>
              </a:rPr>
              <a:t>• Ciphertext: the scrambled message produced as output. It depends on the plaintext and the key. For a given message, two different keys will produce two different ciphertexts. </a:t>
            </a:r>
          </a:p>
          <a:p>
            <a:pPr defTabSz="914400"/>
            <a:r>
              <a:rPr lang="en-US" altLang="zh-CN">
                <a:cs typeface="Arial" panose="020B0604020202020204" pitchFamily="34" charset="0"/>
              </a:rPr>
              <a:t>• Decryption algorithm: accepts the ciphertext and matching key and produces the original plaintext. </a:t>
            </a:r>
          </a:p>
          <a:p>
            <a:pPr defTabSz="914400"/>
            <a:r>
              <a:rPr lang="en-AU" altLang="zh-CN">
                <a:cs typeface="Arial" panose="020B0604020202020204" pitchFamily="34" charset="0"/>
              </a:rPr>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zh-CN" b="1">
                <a:cs typeface="Arial" panose="020B0604020202020204" pitchFamily="34" charset="0"/>
              </a:rPr>
              <a:t>unlocked box</a:t>
            </a:r>
            <a:r>
              <a:rPr lang="en-AU" altLang="zh-CN">
                <a:cs typeface="Arial" panose="020B0604020202020204" pitchFamily="34" charset="0"/>
              </a:rPr>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p>
        </p:txBody>
      </p:sp>
    </p:spTree>
    <p:extLst>
      <p:ext uri="{BB962C8B-B14F-4D97-AF65-F5344CB8AC3E}">
        <p14:creationId xmlns:p14="http://schemas.microsoft.com/office/powerpoint/2010/main" val="26471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D160647-CF31-4066-8A45-B8D99372B2BE}" type="slidenum">
              <a:rPr lang="zh-CN" altLang="en-AU" sz="1200"/>
              <a:pPr algn="r" eaLnBrk="1" hangingPunct="1"/>
              <a:t>55</a:t>
            </a:fld>
            <a:endParaRPr lang="en-AU" altLang="zh-CN"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685800" y="4343400"/>
            <a:ext cx="5486400" cy="4495800"/>
          </a:xfrm>
        </p:spPr>
        <p:txBody>
          <a:bodyPr/>
          <a:lstStyle/>
          <a:p>
            <a:pPr defTabSz="914400"/>
            <a:r>
              <a:rPr lang="en-US" altLang="zh-CN">
                <a:cs typeface="Arial" panose="020B0604020202020204" pitchFamily="34" charset="0"/>
              </a:rPr>
              <a:t>Stallings </a:t>
            </a:r>
            <a:r>
              <a:rPr lang="en-US" altLang="zh-CN"/>
              <a:t>Table 9.2 summarizes some of the important aspects of symmetric and public-key encryption. To discriminate between the two, we refer to the key used in symmetric encryption as a </a:t>
            </a:r>
            <a:r>
              <a:rPr lang="en-US" altLang="zh-CN" b="1"/>
              <a:t>secret key</a:t>
            </a:r>
            <a:r>
              <a:rPr lang="en-US" altLang="zh-CN"/>
              <a:t>. The two keys used for asymmetric encryption are referred to as the </a:t>
            </a:r>
            <a:r>
              <a:rPr lang="en-US" altLang="zh-CN" b="1"/>
              <a:t>public key </a:t>
            </a:r>
            <a:r>
              <a:rPr lang="en-US" altLang="zh-CN"/>
              <a:t>and the </a:t>
            </a:r>
            <a:r>
              <a:rPr lang="en-US" altLang="zh-CN" b="1"/>
              <a:t>private key. </a:t>
            </a:r>
            <a:r>
              <a:rPr lang="en-US" altLang="zh-CN"/>
              <a:t>Invariably, the private key is kept secret, but it is referred to as a private key rather than a secret key to avoid confusion with symmetric encryption.</a:t>
            </a:r>
            <a:endParaRPr lang="en-AU" altLang="zh-CN">
              <a:cs typeface="Arial" panose="020B0604020202020204" pitchFamily="34" charset="0"/>
            </a:endParaRPr>
          </a:p>
        </p:txBody>
      </p:sp>
    </p:spTree>
    <p:extLst>
      <p:ext uri="{BB962C8B-B14F-4D97-AF65-F5344CB8AC3E}">
        <p14:creationId xmlns:p14="http://schemas.microsoft.com/office/powerpoint/2010/main" val="5526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F8D3802-FB4A-4981-9EB7-13A28E91B4F8}" type="slidenum">
              <a:rPr lang="ar-QA" altLang="en-US" smtClean="0">
                <a:latin typeface="Arial" panose="020B0604020202020204" pitchFamily="34" charset="0"/>
              </a:rPr>
              <a:pPr algn="l" rtl="0">
                <a:spcBef>
                  <a:spcPct val="0"/>
                </a:spcBef>
              </a:pPr>
              <a:t>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429335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654E0F82-8485-4528-BAA7-4D75CE727D1B}" type="slidenum">
              <a:rPr lang="ar-QA" altLang="en-US" smtClean="0">
                <a:latin typeface="Arial" panose="020B0604020202020204" pitchFamily="34" charset="0"/>
              </a:rPr>
              <a:pPr algn="l" rtl="0">
                <a:spcBef>
                  <a:spcPct val="0"/>
                </a:spcBef>
              </a:pPr>
              <a:t>56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385970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45D39D50-C042-426B-ABB0-F3F41C8FDA36}" type="slidenum">
              <a:rPr lang="ar-QA" altLang="en-US" smtClean="0">
                <a:latin typeface="Arial" panose="020B0604020202020204" pitchFamily="34" charset="0"/>
              </a:rPr>
              <a:pPr algn="l" rtl="0">
                <a:spcBef>
                  <a:spcPct val="0"/>
                </a:spcBef>
              </a:pPr>
              <a:t>57</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985754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CE93D294-A6EC-4EB0-9BA1-BBAA59852D6A}" type="slidenum">
              <a:rPr lang="ar-QA" altLang="en-US" smtClean="0">
                <a:latin typeface="Arial" panose="020B0604020202020204" pitchFamily="34" charset="0"/>
              </a:rPr>
              <a:pPr algn="l" rtl="0">
                <a:spcBef>
                  <a:spcPct val="0"/>
                </a:spcBef>
              </a:pPr>
              <a:t>58</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624163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A1CE9A29-D2A3-4DE9-B745-9A1A9D4D17C7}" type="slidenum">
              <a:rPr lang="ar-QA" altLang="en-US" smtClean="0">
                <a:latin typeface="Arial" panose="020B0604020202020204" pitchFamily="34" charset="0"/>
              </a:rPr>
              <a:pPr algn="l" rtl="0">
                <a:spcBef>
                  <a:spcPct val="0"/>
                </a:spcBef>
              </a:pPr>
              <a:t>59</a:t>
            </a:fld>
            <a:endParaRPr lang="ar-QA" altLang="en-US" smtClean="0">
              <a:latin typeface="Arial" panose="020B0604020202020204" pitchFamily="34" charset="0"/>
            </a:endParaRPr>
          </a:p>
        </p:txBody>
      </p:sp>
    </p:spTree>
    <p:extLst>
      <p:ext uri="{BB962C8B-B14F-4D97-AF65-F5344CB8AC3E}">
        <p14:creationId xmlns:p14="http://schemas.microsoft.com/office/powerpoint/2010/main" val="878608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3514AC1-2625-4FE4-A5DB-6E957C548887}" type="slidenum">
              <a:rPr lang="ar-QA" altLang="en-US" smtClean="0">
                <a:latin typeface="Arial" panose="020B0604020202020204" pitchFamily="34" charset="0"/>
              </a:rPr>
              <a:pPr algn="l" rtl="0">
                <a:spcBef>
                  <a:spcPct val="0"/>
                </a:spcBef>
              </a:pPr>
              <a:t>60</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111420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CEC5DB4E-EBB6-44FD-9BA0-6218B22585A1}" type="slidenum">
              <a:rPr lang="ar-QA" altLang="en-US" smtClean="0">
                <a:latin typeface="Arial" panose="020B0604020202020204" pitchFamily="34" charset="0"/>
              </a:rPr>
              <a:pPr algn="l" rtl="0">
                <a:spcBef>
                  <a:spcPct val="0"/>
                </a:spcBef>
              </a:pPr>
              <a:t>61</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645493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11A635C3-01B5-40C3-8FEB-22717663A06E}" type="slidenum">
              <a:rPr lang="ar-QA" altLang="en-US" smtClean="0">
                <a:latin typeface="Arial" panose="020B0604020202020204" pitchFamily="34" charset="0"/>
              </a:rPr>
              <a:pPr algn="l" rtl="0">
                <a:spcBef>
                  <a:spcPct val="0"/>
                </a:spcBef>
              </a:pPr>
              <a:t>62</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62358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D0D239E-4BED-492A-A437-E01A10599767}" type="slidenum">
              <a:rPr lang="ar-QA" altLang="en-US" smtClean="0">
                <a:latin typeface="Arial" panose="020B0604020202020204" pitchFamily="34" charset="0"/>
              </a:rPr>
              <a:pPr algn="l" rtl="0">
                <a:spcBef>
                  <a:spcPct val="0"/>
                </a:spcBef>
              </a:pPr>
              <a:t>63</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744564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E32DA2C-0439-47D4-B141-46163BBFF5D2}" type="slidenum">
              <a:rPr lang="ar-QA" altLang="en-US" smtClean="0">
                <a:latin typeface="Arial" panose="020B0604020202020204" pitchFamily="34" charset="0"/>
              </a:rPr>
              <a:pPr algn="l" rtl="0">
                <a:spcBef>
                  <a:spcPct val="0"/>
                </a:spcBef>
              </a:pPr>
              <a:t>64</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946861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72B05181-BDF0-48C5-A240-00990787829C}" type="slidenum">
              <a:rPr lang="ar-QA" altLang="en-US" smtClean="0">
                <a:latin typeface="Arial" panose="020B0604020202020204" pitchFamily="34" charset="0"/>
              </a:rPr>
              <a:pPr algn="l" rtl="0">
                <a:spcBef>
                  <a:spcPct val="0"/>
                </a:spcBef>
              </a:pPr>
              <a:t>65</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40122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B73BA0A4-7469-4524-9A6E-E09CA29AA59C}" type="slidenum">
              <a:rPr lang="ar-QA" altLang="en-US" smtClean="0">
                <a:latin typeface="Arial" panose="020B0604020202020204" pitchFamily="34" charset="0"/>
              </a:rPr>
              <a:pPr algn="l" rtl="0">
                <a:spcBef>
                  <a:spcPct val="0"/>
                </a:spcBef>
              </a:pPr>
              <a:t>7</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86601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683A81E3-2AED-4DBA-9D34-2ACE3D7187E3}" type="slidenum">
              <a:rPr lang="ar-QA" altLang="en-US" smtClean="0">
                <a:latin typeface="Arial" panose="020B0604020202020204" pitchFamily="34" charset="0"/>
              </a:rPr>
              <a:pPr algn="l" rtl="0">
                <a:spcBef>
                  <a:spcPct val="0"/>
                </a:spcBef>
              </a:pPr>
              <a:t>66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540623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2E26727-4ABA-479D-B211-E45E57220E11}" type="slidenum">
              <a:rPr lang="zh-CN" altLang="en-AU" sz="1200"/>
              <a:pPr algn="r" eaLnBrk="1" hangingPunct="1"/>
              <a:t>67</a:t>
            </a:fld>
            <a:endParaRPr lang="en-AU" altLang="zh-CN"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p:txBody>
          <a:bodyPr/>
          <a:lstStyle/>
          <a:p>
            <a:pPr defTabSz="914400"/>
            <a:r>
              <a:rPr lang="en-US" altLang="zh-CN">
                <a:cs typeface="Arial" panose="020B0604020202020204" pitchFamily="34"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pPr defTabSz="914400"/>
            <a:r>
              <a:rPr lang="en-US" altLang="zh-CN">
                <a:cs typeface="Arial" panose="020B0604020202020204" pitchFamily="34" charset="0"/>
              </a:rPr>
              <a:t>• Encryption/decryption: The sender encrypts a message with the recipient’s public key. </a:t>
            </a:r>
          </a:p>
          <a:p>
            <a:pPr defTabSz="914400"/>
            <a:r>
              <a:rPr lang="en-US" altLang="zh-CN">
                <a:cs typeface="Arial" panose="020B0604020202020204" pitchFamily="34" charset="0"/>
              </a:rPr>
              <a:t>• Digital signature: The sender “signs” a message with its private key, either to the whole message or to a small block of data that is a function of the message. </a:t>
            </a:r>
          </a:p>
          <a:p>
            <a:pPr defTabSz="914400"/>
            <a:r>
              <a:rPr lang="en-US" altLang="zh-CN">
                <a:cs typeface="Arial" panose="020B0604020202020204" pitchFamily="34" charset="0"/>
              </a:rPr>
              <a:t>• Key exchange: Two sides cooperate to exchange a session key. Several different approaches are possible, involving the private key(s) of one or both parties.</a:t>
            </a:r>
          </a:p>
          <a:p>
            <a:pPr defTabSz="914400"/>
            <a:r>
              <a:rPr lang="en-US" altLang="zh-CN">
                <a:cs typeface="Arial" panose="020B0604020202020204" pitchFamily="34" charset="0"/>
              </a:rPr>
              <a:t>Some algorithms are suitable for all three applications, whereas others can be used only for one or two of these applications. Stallings Table 9.3 (shown here) indicates the applications supported by the algorithms discussed in this book. </a:t>
            </a:r>
          </a:p>
        </p:txBody>
      </p:sp>
    </p:spTree>
    <p:extLst>
      <p:ext uri="{BB962C8B-B14F-4D97-AF65-F5344CB8AC3E}">
        <p14:creationId xmlns:p14="http://schemas.microsoft.com/office/powerpoint/2010/main" val="2143194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B3F9480C-7C4E-4437-9D4E-26726785F4E8}" type="slidenum">
              <a:rPr lang="zh-CN" altLang="en-AU" sz="1200"/>
              <a:pPr algn="r" eaLnBrk="1" hangingPunct="1"/>
              <a:t>69</a:t>
            </a:fld>
            <a:endParaRPr lang="en-AU" altLang="zh-CN"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p:txBody>
          <a:bodyPr/>
          <a:lstStyle/>
          <a:p>
            <a:pPr defTabSz="914400"/>
            <a:r>
              <a:rPr lang="en-AU" altLang="zh-CN"/>
              <a:t>Public key schemes are no more or less secure than private key schemes - in both cases the size of the key determines the security.  </a:t>
            </a:r>
            <a:r>
              <a:rPr lang="en-US" altLang="zh-CN"/>
              <a:t>As with symmetric encryption, a public-key encryption scheme is vulnerable to a brute-force attack. The countermeasure is the same: Use large keys. However, there is a tradeoff to be considered. Public-key systems depend on the use of some sort of invertible mathematical function. The complexity of calculating these functions may not scale linearly with the number of bits in the key but grow more rapidly than that. Thus, the key size must be large enough to make brute-force attack impractical but small enough for practical encryption and decryption. In practice, the key sizes that have been proposed do make brute-force attack impractical but result in encryption/decryption speeds that are too slow for general-purpose use. Instead, as was mentioned earlier, public-key encryption is currently confined to key management and signature applications.  Another form of attack is to find some way to compute the private key given the public key. To date, it has not been mathematically proven that this form of attack is infeasible for a particular public-key algorithm.</a:t>
            </a:r>
            <a:endParaRPr lang="en-AU" altLang="zh-CN"/>
          </a:p>
          <a:p>
            <a:pPr defTabSz="914400"/>
            <a:r>
              <a:rPr lang="en-AU" altLang="zh-CN"/>
              <a:t>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extLst>
      <p:ext uri="{BB962C8B-B14F-4D97-AF65-F5344CB8AC3E}">
        <p14:creationId xmlns:p14="http://schemas.microsoft.com/office/powerpoint/2010/main" val="39731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4716AB8-56EB-4468-BE50-CF54DDE9C51D}" type="slidenum">
              <a:rPr lang="zh-CN" altLang="en-US" sz="1200">
                <a:latin typeface="Times New Roman" panose="02020603050405020304" pitchFamily="18" charset="0"/>
                <a:ea typeface="SimSun" panose="02010600030101010101" pitchFamily="2" charset="-122"/>
              </a:rPr>
              <a:pPr algn="r" eaLnBrk="1" hangingPunct="1"/>
              <a:t>74</a:t>
            </a:fld>
            <a:endParaRPr lang="en-US" altLang="zh-CN" sz="1200">
              <a:latin typeface="Times New Roman" panose="02020603050405020304" pitchFamily="18" charset="0"/>
              <a:ea typeface="SimSun" panose="02010600030101010101" pitchFamily="2"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3421044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5F8F4819-2D0D-4CC5-B72D-BF985C070ED8}" type="slidenum">
              <a:rPr lang="zh-CN" altLang="en-AU" sz="1200"/>
              <a:pPr algn="r" eaLnBrk="1" hangingPunct="1"/>
              <a:t>77</a:t>
            </a:fld>
            <a:endParaRPr lang="en-AU" altLang="zh-CN" sz="120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p:txBody>
          <a:bodyPr/>
          <a:lstStyle/>
          <a:p>
            <a:pPr defTabSz="914400"/>
            <a:r>
              <a:rPr lang="en-US" altLang="zh-CN">
                <a:cs typeface="Arial" panose="020B0604020202020204" pitchFamily="34" charset="0"/>
              </a:rPr>
              <a:t>Here is an example of Diffie-Hellman from the text using prime q=353, showing how each computes its public key, and then how after they exchange public keys, each can compute the common secret key.I n this simple example, it would be possible by brute force to determine the secret key 160. In particular, an attacker E can determine the common key by discovering a solution to the equation 3</a:t>
            </a:r>
            <a:r>
              <a:rPr lang="en-US" altLang="zh-CN" i="1" baseline="30000">
                <a:cs typeface="Arial" panose="020B0604020202020204" pitchFamily="34" charset="0"/>
              </a:rPr>
              <a:t>a</a:t>
            </a:r>
            <a:r>
              <a:rPr lang="en-US" altLang="zh-CN">
                <a:cs typeface="Arial" panose="020B0604020202020204" pitchFamily="34" charset="0"/>
              </a:rPr>
              <a:t> mod 353 = 40 or the equation 3</a:t>
            </a:r>
            <a:r>
              <a:rPr lang="en-US" altLang="zh-CN" i="1" baseline="30000">
                <a:cs typeface="Arial" panose="020B0604020202020204" pitchFamily="34" charset="0"/>
              </a:rPr>
              <a:t>b</a:t>
            </a:r>
            <a:r>
              <a:rPr lang="en-US" altLang="zh-CN">
                <a:cs typeface="Arial" panose="020B0604020202020204" pitchFamily="34" charset="0"/>
              </a:rPr>
              <a:t> mod 353 = 248. The brute-force approach is to calculate powers of 3 modulo 353, stopping when the result equals either 40 or 248. The desired answer is reached with the exponent value of 97, which provides 3</a:t>
            </a:r>
            <a:r>
              <a:rPr lang="en-US" altLang="zh-CN" baseline="30000">
                <a:cs typeface="Arial" panose="020B0604020202020204" pitchFamily="34" charset="0"/>
              </a:rPr>
              <a:t>97</a:t>
            </a:r>
            <a:r>
              <a:rPr lang="en-US" altLang="zh-CN">
                <a:cs typeface="Arial" panose="020B0604020202020204" pitchFamily="34" charset="0"/>
              </a:rPr>
              <a:t> mod 353 = 40.  With larger numbers, the problem becomes impractical. </a:t>
            </a:r>
          </a:p>
        </p:txBody>
      </p:sp>
    </p:spTree>
    <p:extLst>
      <p:ext uri="{BB962C8B-B14F-4D97-AF65-F5344CB8AC3E}">
        <p14:creationId xmlns:p14="http://schemas.microsoft.com/office/powerpoint/2010/main" val="2180912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1C36D1-376D-4B0B-809A-979E591BCC04}" type="slidenum">
              <a:rPr lang="zh-CN" altLang="en-AU" sz="1200"/>
              <a:pPr algn="r" eaLnBrk="1" hangingPunct="1"/>
              <a:t>79</a:t>
            </a:fld>
            <a:endParaRPr lang="en-AU" altLang="zh-CN" sz="1200"/>
          </a:p>
        </p:txBody>
      </p:sp>
      <p:sp>
        <p:nvSpPr>
          <p:cNvPr id="87043" name="Rectangle 1026"/>
          <p:cNvSpPr>
            <a:spLocks noGrp="1" noRot="1" noChangeAspect="1" noChangeArrowheads="1" noTextEdit="1"/>
          </p:cNvSpPr>
          <p:nvPr>
            <p:ph type="sldImg"/>
          </p:nvPr>
        </p:nvSpPr>
        <p:spPr>
          <a:ln/>
        </p:spPr>
      </p:sp>
      <p:sp>
        <p:nvSpPr>
          <p:cNvPr id="87044" name="Rectangle 1027"/>
          <p:cNvSpPr>
            <a:spLocks noGrp="1" noChangeArrowheads="1"/>
          </p:cNvSpPr>
          <p:nvPr>
            <p:ph type="body" idx="1"/>
          </p:nvPr>
        </p:nvSpPr>
        <p:spPr>
          <a:noFill/>
        </p:spPr>
        <p:txBody>
          <a:bodyPr/>
          <a:lstStyle/>
          <a:p>
            <a:pPr defTabSz="914400"/>
            <a:r>
              <a:rPr lang="en-US" altLang="zh-CN"/>
              <a:t>Now consider a simple protocol that makes use of the Diffie-Hellman calculation. Suppose that user A wishes to set up a connection with user B and use a secret key to encrypt messages on that connection. User A can generate a one-time private key </a:t>
            </a:r>
            <a:r>
              <a:rPr lang="en-US" altLang="zh-CN" i="1"/>
              <a:t>X</a:t>
            </a:r>
            <a:r>
              <a:rPr lang="en-US" altLang="zh-CN" i="1" baseline="-25000"/>
              <a:t>A</a:t>
            </a:r>
            <a:r>
              <a:rPr lang="en-US" altLang="zh-CN" i="1"/>
              <a:t>, </a:t>
            </a:r>
            <a:r>
              <a:rPr lang="en-US" altLang="zh-CN"/>
              <a:t>calculate </a:t>
            </a:r>
            <a:r>
              <a:rPr lang="en-US" altLang="zh-CN" i="1"/>
              <a:t>Y</a:t>
            </a:r>
            <a:r>
              <a:rPr lang="en-US" altLang="zh-CN" i="1" baseline="-25000"/>
              <a:t>A</a:t>
            </a:r>
            <a:r>
              <a:rPr lang="en-US" altLang="zh-CN" i="1"/>
              <a:t>, </a:t>
            </a:r>
            <a:r>
              <a:rPr lang="en-US" altLang="zh-CN"/>
              <a:t>and send that to user </a:t>
            </a:r>
            <a:r>
              <a:rPr lang="en-US" altLang="zh-CN" i="1"/>
              <a:t>B. </a:t>
            </a:r>
            <a:r>
              <a:rPr lang="en-US" altLang="zh-CN"/>
              <a:t>User </a:t>
            </a:r>
            <a:r>
              <a:rPr lang="en-US" altLang="zh-CN" i="1"/>
              <a:t>B </a:t>
            </a:r>
            <a:r>
              <a:rPr lang="en-US" altLang="zh-CN"/>
              <a:t>responds by generating a private value </a:t>
            </a:r>
            <a:r>
              <a:rPr lang="en-US" altLang="zh-CN" i="1"/>
              <a:t>X</a:t>
            </a:r>
            <a:r>
              <a:rPr lang="en-US" altLang="zh-CN" i="1" baseline="-25000"/>
              <a:t>B</a:t>
            </a:r>
            <a:r>
              <a:rPr lang="en-US" altLang="zh-CN" i="1"/>
              <a:t>, </a:t>
            </a:r>
            <a:r>
              <a:rPr lang="en-US" altLang="zh-CN"/>
              <a:t>calculating </a:t>
            </a:r>
            <a:r>
              <a:rPr lang="en-US" altLang="zh-CN" i="1"/>
              <a:t>Y</a:t>
            </a:r>
            <a:r>
              <a:rPr lang="en-US" altLang="zh-CN" i="1" baseline="-25000"/>
              <a:t>B</a:t>
            </a:r>
            <a:r>
              <a:rPr lang="en-US" altLang="zh-CN" i="1"/>
              <a:t>, </a:t>
            </a:r>
            <a:r>
              <a:rPr lang="en-US" altLang="zh-CN"/>
              <a:t>and sending </a:t>
            </a:r>
            <a:r>
              <a:rPr lang="en-US" altLang="zh-CN" i="1"/>
              <a:t>Y</a:t>
            </a:r>
            <a:r>
              <a:rPr lang="en-US" altLang="zh-CN" i="1" baseline="-25000"/>
              <a:t>B</a:t>
            </a:r>
            <a:r>
              <a:rPr lang="en-US" altLang="zh-CN" i="1"/>
              <a:t> </a:t>
            </a:r>
            <a:r>
              <a:rPr lang="en-US" altLang="zh-CN"/>
              <a:t>to user </a:t>
            </a:r>
            <a:r>
              <a:rPr lang="en-US" altLang="zh-CN" i="1"/>
              <a:t>A. </a:t>
            </a:r>
            <a:r>
              <a:rPr lang="en-US" altLang="zh-CN"/>
              <a:t>Both users can now calculate the key. The necessary public values </a:t>
            </a:r>
            <a:r>
              <a:rPr lang="en-US" altLang="zh-CN" i="1"/>
              <a:t>q </a:t>
            </a:r>
            <a:r>
              <a:rPr lang="en-US" altLang="zh-CN"/>
              <a:t>and </a:t>
            </a:r>
            <a:r>
              <a:rPr lang="en-US" altLang="zh-CN" i="1"/>
              <a:t>a </a:t>
            </a:r>
            <a:r>
              <a:rPr lang="en-US" altLang="zh-CN"/>
              <a:t>would need to be known ahead of time. Alternatively, user </a:t>
            </a:r>
            <a:r>
              <a:rPr lang="en-US" altLang="zh-CN" i="1"/>
              <a:t>A </a:t>
            </a:r>
            <a:r>
              <a:rPr lang="en-US" altLang="zh-CN"/>
              <a:t>could pick values for </a:t>
            </a:r>
            <a:r>
              <a:rPr lang="en-US" altLang="zh-CN" i="1"/>
              <a:t>q </a:t>
            </a:r>
            <a:r>
              <a:rPr lang="en-US" altLang="zh-CN"/>
              <a:t>and </a:t>
            </a:r>
            <a:r>
              <a:rPr lang="en-US" altLang="zh-CN" i="1"/>
              <a:t>a </a:t>
            </a:r>
            <a:r>
              <a:rPr lang="en-US" altLang="zh-CN"/>
              <a:t>and include those in the first message. </a:t>
            </a:r>
          </a:p>
        </p:txBody>
      </p:sp>
    </p:spTree>
    <p:extLst>
      <p:ext uri="{BB962C8B-B14F-4D97-AF65-F5344CB8AC3E}">
        <p14:creationId xmlns:p14="http://schemas.microsoft.com/office/powerpoint/2010/main" val="981943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6A5D0390-30C3-4116-802A-287AA54D1869}" type="slidenum">
              <a:rPr lang="ar-QA" altLang="en-US" smtClean="0">
                <a:latin typeface="Arial" panose="020B0604020202020204" pitchFamily="34" charset="0"/>
              </a:rPr>
              <a:pPr algn="l" rtl="0">
                <a:spcBef>
                  <a:spcPct val="0"/>
                </a:spcBef>
              </a:pPr>
              <a:t>80</a:t>
            </a:fld>
            <a:endParaRPr lang="ar-QA" altLang="en-US" smtClean="0">
              <a:latin typeface="Arial" panose="020B0604020202020204" pitchFamily="34" charset="0"/>
            </a:endParaRPr>
          </a:p>
        </p:txBody>
      </p:sp>
    </p:spTree>
    <p:extLst>
      <p:ext uri="{BB962C8B-B14F-4D97-AF65-F5344CB8AC3E}">
        <p14:creationId xmlns:p14="http://schemas.microsoft.com/office/powerpoint/2010/main" val="5081832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546F63DB-8013-4C64-94F3-C0370E365F8F}" type="slidenum">
              <a:rPr lang="ar-QA" altLang="en-US" smtClean="0">
                <a:latin typeface="Arial" panose="020B0604020202020204" pitchFamily="34" charset="0"/>
              </a:rPr>
              <a:pPr algn="l" rtl="0">
                <a:spcBef>
                  <a:spcPct val="0"/>
                </a:spcBef>
              </a:pPr>
              <a:t>81</a:t>
            </a:fld>
            <a:endParaRPr lang="ar-QA" altLang="en-US" smtClean="0">
              <a:latin typeface="Arial" panose="020B0604020202020204" pitchFamily="34" charset="0"/>
            </a:endParaRPr>
          </a:p>
        </p:txBody>
      </p:sp>
    </p:spTree>
    <p:extLst>
      <p:ext uri="{BB962C8B-B14F-4D97-AF65-F5344CB8AC3E}">
        <p14:creationId xmlns:p14="http://schemas.microsoft.com/office/powerpoint/2010/main" val="8997761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752A4601-9535-4F55-9C82-1A41AEC50A8F}" type="slidenum">
              <a:rPr lang="ar-QA" altLang="en-US" smtClean="0">
                <a:latin typeface="Arial" panose="020B0604020202020204" pitchFamily="34" charset="0"/>
              </a:rPr>
              <a:pPr algn="l" rtl="0">
                <a:spcBef>
                  <a:spcPct val="0"/>
                </a:spcBef>
              </a:pPr>
              <a:t>82</a:t>
            </a:fld>
            <a:endParaRPr lang="ar-QA" altLang="en-US" smtClean="0">
              <a:latin typeface="Arial" panose="020B0604020202020204" pitchFamily="34" charset="0"/>
            </a:endParaRPr>
          </a:p>
        </p:txBody>
      </p:sp>
    </p:spTree>
    <p:extLst>
      <p:ext uri="{BB962C8B-B14F-4D97-AF65-F5344CB8AC3E}">
        <p14:creationId xmlns:p14="http://schemas.microsoft.com/office/powerpoint/2010/main" val="8698753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p:txBody>
          <a:bodyPr/>
          <a:lstStyle/>
          <a:p>
            <a:pPr defTabSz="914400">
              <a:spcBef>
                <a:spcPct val="0"/>
              </a:spcBef>
            </a:pPr>
            <a:endParaRPr lang="zh-CN" altLang="en-US">
              <a:ea typeface="SimSun" panose="02010600030101010101" pitchFamily="2" charset="-122"/>
            </a:endParaRPr>
          </a:p>
        </p:txBody>
      </p:sp>
      <p:sp>
        <p:nvSpPr>
          <p:cNvPr id="491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14F31523-AF69-4138-8B27-FD35E3BDAA85}" type="slidenum">
              <a:rPr lang="zh-CN" altLang="en-US" sz="1200">
                <a:latin typeface="Calibri" panose="020F0502020204030204" pitchFamily="34" charset="0"/>
                <a:ea typeface="SimSun" panose="02010600030101010101" pitchFamily="2" charset="-122"/>
              </a:rPr>
              <a:pPr algn="r" eaLnBrk="1" hangingPunct="1"/>
              <a:t>87</a:t>
            </a:fld>
            <a:endParaRPr lang="en-US" altLang="zh-CN" sz="1200">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18410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87D6B236-2543-430D-9F46-80E36A59589E}" type="slidenum">
              <a:rPr lang="ar-QA" altLang="en-US" smtClean="0">
                <a:latin typeface="Arial" panose="020B0604020202020204" pitchFamily="34" charset="0"/>
              </a:rPr>
              <a:pPr algn="l" rtl="0">
                <a:spcBef>
                  <a:spcPct val="0"/>
                </a:spcBef>
              </a:pPr>
              <a:t>8</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552795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03313" y="674688"/>
            <a:ext cx="4603750" cy="3452812"/>
          </a:xfrm>
          <a:ln/>
        </p:spPr>
      </p:sp>
      <p:sp>
        <p:nvSpPr>
          <p:cNvPr id="47107" name="Rectangle 3"/>
          <p:cNvSpPr>
            <a:spLocks noGrp="1" noChangeArrowheads="1"/>
          </p:cNvSpPr>
          <p:nvPr>
            <p:ph type="body" idx="1"/>
          </p:nvPr>
        </p:nvSpPr>
        <p:spPr>
          <a:xfrm>
            <a:off x="898525" y="4352925"/>
            <a:ext cx="5011738" cy="4129088"/>
          </a:xfrm>
        </p:spPr>
        <p:txBody>
          <a:bodyPr lIns="90004" tIns="45002" rIns="90004" bIns="45002"/>
          <a:lstStyle/>
          <a:p>
            <a:pPr defTabSz="914400"/>
            <a:endParaRPr lang="en-US" altLang="zh-CN"/>
          </a:p>
        </p:txBody>
      </p:sp>
    </p:spTree>
    <p:extLst>
      <p:ext uri="{BB962C8B-B14F-4D97-AF65-F5344CB8AC3E}">
        <p14:creationId xmlns:p14="http://schemas.microsoft.com/office/powerpoint/2010/main" val="2148754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CA8DC40-849B-4447-BB7F-0EF383CED4F4}" type="slidenum">
              <a:rPr lang="zh-CN" altLang="en-US" sz="1200">
                <a:latin typeface="Times New Roman" panose="02020603050405020304" pitchFamily="18" charset="0"/>
                <a:ea typeface="SimSun" panose="02010600030101010101" pitchFamily="2" charset="-122"/>
              </a:rPr>
              <a:pPr algn="r" eaLnBrk="1" hangingPunct="1"/>
              <a:t>92</a:t>
            </a:fld>
            <a:endParaRPr lang="en-US" altLang="zh-CN" sz="1200">
              <a:latin typeface="Times New Roman" panose="02020603050405020304" pitchFamily="18" charset="0"/>
              <a:ea typeface="SimSun" panose="02010600030101010101" pitchFamily="2"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11650141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83FB21C7-BE62-4527-A062-3116A49E9C0E}" type="slidenum">
              <a:rPr lang="zh-CN" altLang="en-US" sz="1200">
                <a:latin typeface="Times New Roman" panose="02020603050405020304" pitchFamily="18" charset="0"/>
                <a:ea typeface="SimSun" panose="02010600030101010101" pitchFamily="2" charset="-122"/>
              </a:rPr>
              <a:pPr algn="r" eaLnBrk="1" hangingPunct="1"/>
              <a:t>93</a:t>
            </a:fld>
            <a:endParaRPr lang="en-US" altLang="zh-CN" sz="1200">
              <a:latin typeface="Times New Roman" panose="02020603050405020304" pitchFamily="18" charset="0"/>
              <a:ea typeface="SimSun" panose="02010600030101010101" pitchFamily="2"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2991922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72FB7490-33D3-4BC9-8548-240FEBD39DC7}" type="slidenum">
              <a:rPr lang="ar-QA" altLang="en-US" smtClean="0">
                <a:latin typeface="Arial" panose="020B0604020202020204" pitchFamily="34" charset="0"/>
              </a:rPr>
              <a:pPr algn="l" rtl="0">
                <a:spcBef>
                  <a:spcPct val="0"/>
                </a:spcBef>
              </a:pPr>
              <a:t>94</a:t>
            </a:fld>
            <a:endParaRPr lang="ar-QA" altLang="en-US" smtClean="0">
              <a:latin typeface="Arial" panose="020B0604020202020204" pitchFamily="34" charset="0"/>
            </a:endParaRPr>
          </a:p>
        </p:txBody>
      </p:sp>
    </p:spTree>
    <p:extLst>
      <p:ext uri="{BB962C8B-B14F-4D97-AF65-F5344CB8AC3E}">
        <p14:creationId xmlns:p14="http://schemas.microsoft.com/office/powerpoint/2010/main" val="652710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0519F880-E57E-4CDC-9319-CA089B974F91}" type="slidenum">
              <a:rPr lang="ar-QA" altLang="en-US" smtClean="0">
                <a:latin typeface="Arial" panose="020B0604020202020204" pitchFamily="34" charset="0"/>
              </a:rPr>
              <a:pPr algn="l" rtl="0">
                <a:spcBef>
                  <a:spcPct val="0"/>
                </a:spcBef>
              </a:pPr>
              <a:t>95</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782781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294FFC4E-774E-4F3E-8329-6A191A371CED}" type="slidenum">
              <a:rPr lang="ar-QA" altLang="en-US" smtClean="0">
                <a:latin typeface="Arial" panose="020B0604020202020204" pitchFamily="34" charset="0"/>
              </a:rPr>
              <a:pPr algn="l" rtl="0">
                <a:spcBef>
                  <a:spcPct val="0"/>
                </a:spcBef>
              </a:pPr>
              <a:t>96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444602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1E6CB50-685B-4787-A96D-E79801B84671}" type="slidenum">
              <a:rPr lang="ar-QA" altLang="en-US" smtClean="0">
                <a:latin typeface="Arial" panose="020B0604020202020204" pitchFamily="34" charset="0"/>
              </a:rPr>
              <a:pPr algn="l" rtl="0">
                <a:spcBef>
                  <a:spcPct val="0"/>
                </a:spcBef>
              </a:pPr>
              <a:t>97</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8944608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2E8E9221-56FF-417A-8AE7-6801EDDE04B4}" type="slidenum">
              <a:rPr lang="ar-QA" altLang="en-US" smtClean="0">
                <a:latin typeface="Arial" panose="020B0604020202020204" pitchFamily="34" charset="0"/>
              </a:rPr>
              <a:pPr algn="l" rtl="0">
                <a:spcBef>
                  <a:spcPct val="0"/>
                </a:spcBef>
              </a:pPr>
              <a:t>98</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6744635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005FA63D-D2B9-4194-9771-EC8726EB281A}" type="slidenum">
              <a:rPr lang="ar-QA" altLang="en-US" smtClean="0">
                <a:latin typeface="Arial" panose="020B0604020202020204" pitchFamily="34" charset="0"/>
              </a:rPr>
              <a:pPr algn="l" rtl="0">
                <a:spcBef>
                  <a:spcPct val="0"/>
                </a:spcBef>
              </a:pPr>
              <a:t>99</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6104123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A21535C7-B96A-4ABE-BEAB-8F7B7ABEC658}" type="slidenum">
              <a:rPr lang="zh-CN" altLang="en-US" sz="1200">
                <a:latin typeface="Times New Roman" panose="02020603050405020304" pitchFamily="18" charset="0"/>
                <a:ea typeface="SimSun" panose="02010600030101010101" pitchFamily="2" charset="-122"/>
              </a:rPr>
              <a:pPr algn="r" eaLnBrk="1" hangingPunct="1"/>
              <a:t>100</a:t>
            </a:fld>
            <a:endParaRPr lang="en-US" altLang="zh-CN" sz="1200">
              <a:latin typeface="Times New Roman" panose="02020603050405020304" pitchFamily="18" charset="0"/>
              <a:ea typeface="SimSun" panose="02010600030101010101" pitchFamily="2"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283320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FE9398D-C0D0-48C0-A831-AD9E02156D30}" type="slidenum">
              <a:rPr lang="ar-QA" altLang="en-US" smtClean="0">
                <a:latin typeface="Arial" panose="020B0604020202020204" pitchFamily="34" charset="0"/>
              </a:rPr>
              <a:pPr algn="l" rtl="0">
                <a:spcBef>
                  <a:spcPct val="0"/>
                </a:spcBef>
              </a:pPr>
              <a:t>9</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0757605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BDC5465C-77C2-4F22-8732-78891A1FB7CD}" type="slidenum">
              <a:rPr lang="zh-CN" altLang="en-US" sz="1200">
                <a:latin typeface="Times New Roman" panose="02020603050405020304" pitchFamily="18" charset="0"/>
                <a:ea typeface="SimSun" panose="02010600030101010101" pitchFamily="2" charset="-122"/>
              </a:rPr>
              <a:pPr algn="r" eaLnBrk="1" hangingPunct="1"/>
              <a:t>101</a:t>
            </a:fld>
            <a:endParaRPr lang="en-US" altLang="zh-CN" sz="1200">
              <a:latin typeface="Times New Roman" panose="02020603050405020304" pitchFamily="18" charset="0"/>
              <a:ea typeface="SimSun" panose="02010600030101010101" pitchFamily="2"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24137848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1FD8B80F-A9BE-4423-9DF2-60E21065DB6A}" type="slidenum">
              <a:rPr lang="zh-CN" altLang="en-US" sz="1200">
                <a:latin typeface="Times New Roman" panose="02020603050405020304" pitchFamily="18" charset="0"/>
                <a:ea typeface="SimSun" panose="02010600030101010101" pitchFamily="2" charset="-122"/>
              </a:rPr>
              <a:pPr algn="r" eaLnBrk="1" hangingPunct="1"/>
              <a:t>102</a:t>
            </a:fld>
            <a:endParaRPr lang="en-US" altLang="zh-CN" sz="1200">
              <a:latin typeface="Times New Roman" panose="02020603050405020304" pitchFamily="18" charset="0"/>
              <a:ea typeface="SimSun" panose="02010600030101010101" pitchFamily="2"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28902927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D42D927A-F0EF-4A5A-964A-70AE95841D47}" type="slidenum">
              <a:rPr lang="zh-CN" altLang="en-US" sz="1200">
                <a:latin typeface="Times New Roman" panose="02020603050405020304" pitchFamily="18" charset="0"/>
                <a:ea typeface="SimSun" panose="02010600030101010101" pitchFamily="2" charset="-122"/>
              </a:rPr>
              <a:pPr algn="r" eaLnBrk="1" hangingPunct="1"/>
              <a:t>103</a:t>
            </a:fld>
            <a:endParaRPr lang="en-US" altLang="zh-CN" sz="1200">
              <a:latin typeface="Times New Roman" panose="02020603050405020304" pitchFamily="18" charset="0"/>
              <a:ea typeface="SimSun" panose="02010600030101010101" pitchFamily="2"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2539942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D10F6B0D-2362-4AB3-A9BC-2B3A90723300}" type="slidenum">
              <a:rPr lang="zh-CN" altLang="en-US" sz="1200">
                <a:latin typeface="Times New Roman" panose="02020603050405020304" pitchFamily="18" charset="0"/>
                <a:ea typeface="SimSun" panose="02010600030101010101" pitchFamily="2" charset="-122"/>
              </a:rPr>
              <a:pPr algn="r" eaLnBrk="1" hangingPunct="1"/>
              <a:t>104</a:t>
            </a:fld>
            <a:endParaRPr lang="en-US" altLang="zh-CN" sz="1200">
              <a:latin typeface="Times New Roman" panose="02020603050405020304" pitchFamily="18" charset="0"/>
              <a:ea typeface="SimSun" panose="02010600030101010101" pitchFamily="2"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17523327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7292474A-BDCC-476B-8845-7F3379646525}" type="slidenum">
              <a:rPr lang="zh-CN" altLang="en-US" sz="1200">
                <a:latin typeface="Times New Roman" panose="02020603050405020304" pitchFamily="18" charset="0"/>
                <a:ea typeface="SimSun" panose="02010600030101010101" pitchFamily="2" charset="-122"/>
              </a:rPr>
              <a:pPr algn="r" eaLnBrk="1" hangingPunct="1"/>
              <a:t>105</a:t>
            </a:fld>
            <a:endParaRPr lang="en-US" altLang="zh-CN" sz="1200">
              <a:latin typeface="Times New Roman" panose="02020603050405020304" pitchFamily="18" charset="0"/>
              <a:ea typeface="SimSun" panose="02010600030101010101"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865146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7A8E9FC-D071-4F05-A281-A01CE1329EDB}" type="slidenum">
              <a:rPr lang="zh-CN" altLang="en-US" sz="1200">
                <a:latin typeface="Times New Roman" panose="02020603050405020304" pitchFamily="18" charset="0"/>
                <a:ea typeface="SimSun" panose="02010600030101010101" pitchFamily="2" charset="-122"/>
              </a:rPr>
              <a:pPr algn="r" eaLnBrk="1" hangingPunct="1"/>
              <a:t>106</a:t>
            </a:fld>
            <a:endParaRPr lang="en-US" altLang="zh-CN" sz="1200">
              <a:latin typeface="Times New Roman" panose="02020603050405020304" pitchFamily="18" charset="0"/>
              <a:ea typeface="SimSun" panose="02010600030101010101"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p:txBody>
          <a:bodyPr/>
          <a:lstStyle/>
          <a:p>
            <a:pPr defTabSz="914400"/>
            <a:endParaRPr lang="zh-CN" altLang="en-US">
              <a:ea typeface="SimSun" panose="02010600030101010101" pitchFamily="2" charset="-122"/>
            </a:endParaRPr>
          </a:p>
        </p:txBody>
      </p:sp>
    </p:spTree>
    <p:extLst>
      <p:ext uri="{BB962C8B-B14F-4D97-AF65-F5344CB8AC3E}">
        <p14:creationId xmlns:p14="http://schemas.microsoft.com/office/powerpoint/2010/main" val="1199936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D08BCD9A-9DD3-4B8E-B207-640E8B708550}" type="slidenum">
              <a:rPr lang="ar-QA" altLang="en-US" smtClean="0">
                <a:latin typeface="Arial" panose="020B0604020202020204" pitchFamily="34" charset="0"/>
              </a:rPr>
              <a:pPr algn="l" rtl="0">
                <a:spcBef>
                  <a:spcPct val="0"/>
                </a:spcBef>
              </a:pPr>
              <a:t>10</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41849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E714D1A6-4B7B-42AB-925D-6084D4B82441}" type="slidenum">
              <a:rPr lang="ar-QA" altLang="en-US" smtClean="0">
                <a:latin typeface="Arial" panose="020B0604020202020204" pitchFamily="34" charset="0"/>
              </a:rPr>
              <a:pPr algn="l" rtl="0">
                <a:spcBef>
                  <a:spcPct val="0"/>
                </a:spcBef>
              </a:pPr>
              <a:t>11</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832851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135C7B1-A473-4FE1-9CE3-45E38AD6DD29}" type="slidenum">
              <a:rPr lang="ar-QA" altLang="en-US" smtClean="0">
                <a:latin typeface="Arial" panose="020B0604020202020204" pitchFamily="34" charset="0"/>
              </a:rPr>
              <a:pPr algn="l" rtl="0">
                <a:spcBef>
                  <a:spcPct val="0"/>
                </a:spcBef>
              </a:pPr>
              <a:t>12</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53332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8163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397055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256124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C7FCD-CCCA-4B2A-8B8A-D391EE8517A8}"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399886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AC7FCD-CCCA-4B2A-8B8A-D391EE8517A8}"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119620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AC7FCD-CCCA-4B2A-8B8A-D391EE8517A8}"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73718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AC7FCD-CCCA-4B2A-8B8A-D391EE8517A8}"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857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C7FCD-CCCA-4B2A-8B8A-D391EE8517A8}"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291904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C7FCD-CCCA-4B2A-8B8A-D391EE8517A8}"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56314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AC7FCD-CCCA-4B2A-8B8A-D391EE8517A8}"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23031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AC7FCD-CCCA-4B2A-8B8A-D391EE8517A8}"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F9795-EE78-4FB5-BA1B-5D56902B8F38}" type="slidenum">
              <a:rPr lang="en-US" smtClean="0"/>
              <a:t>‹#›</a:t>
            </a:fld>
            <a:endParaRPr lang="en-US"/>
          </a:p>
        </p:txBody>
      </p:sp>
    </p:spTree>
    <p:extLst>
      <p:ext uri="{BB962C8B-B14F-4D97-AF65-F5344CB8AC3E}">
        <p14:creationId xmlns:p14="http://schemas.microsoft.com/office/powerpoint/2010/main" val="69557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C7FCD-CCCA-4B2A-8B8A-D391EE8517A8}" type="datetimeFigureOut">
              <a:rPr lang="en-US" smtClean="0"/>
              <a:t>8/23/2021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F9795-EE78-4FB5-BA1B-5D56902B8F38}" type="slidenum">
              <a:rPr lang="en-US" smtClean="0"/>
              <a:t>‹#›</a:t>
            </a:fld>
            <a:endParaRPr lang="en-US"/>
          </a:p>
        </p:txBody>
      </p:sp>
    </p:spTree>
    <p:extLst>
      <p:ext uri="{BB962C8B-B14F-4D97-AF65-F5344CB8AC3E}">
        <p14:creationId xmlns:p14="http://schemas.microsoft.com/office/powerpoint/2010/main" val="91759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31.w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59.xml"/><Relationship Id="rId5" Type="http://schemas.openxmlformats.org/officeDocument/2006/relationships/slideLayout" Target="../slideLayouts/slideLayout7.xml"/><Relationship Id="rId4" Type="http://schemas.openxmlformats.org/officeDocument/2006/relationships/tags" Target="../tags/tag24.xml"/></Relationships>
</file>

<file path=ppt/slides/_rels/slide10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32.w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60.xml"/><Relationship Id="rId5" Type="http://schemas.openxmlformats.org/officeDocument/2006/relationships/slideLayout" Target="../slideLayouts/slideLayout7.xml"/><Relationship Id="rId4" Type="http://schemas.openxmlformats.org/officeDocument/2006/relationships/tags" Target="../tags/tag28.xml"/></Relationships>
</file>

<file path=ppt/slides/_rels/slide102.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3.w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61.xml"/><Relationship Id="rId5" Type="http://schemas.openxmlformats.org/officeDocument/2006/relationships/slideLayout" Target="../slideLayouts/slideLayout7.xml"/><Relationship Id="rId4" Type="http://schemas.openxmlformats.org/officeDocument/2006/relationships/tags" Target="../tags/tag32.xml"/></Relationships>
</file>

<file path=ppt/slides/_rels/slide103.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4.emf"/><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62.xml"/><Relationship Id="rId4"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36.w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5.png"/><Relationship Id="rId5" Type="http://schemas.openxmlformats.org/officeDocument/2006/relationships/tags" Target="../tags/tag39.xml"/><Relationship Id="rId10" Type="http://schemas.openxmlformats.org/officeDocument/2006/relationships/notesSlide" Target="../notesSlides/notesSlide63.xml"/><Relationship Id="rId4" Type="http://schemas.openxmlformats.org/officeDocument/2006/relationships/tags" Target="../tags/tag38.xml"/><Relationship Id="rId9"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45.xml"/><Relationship Id="rId7" Type="http://schemas.openxmlformats.org/officeDocument/2006/relationships/notesSlide" Target="../notesSlides/notesSlide6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7.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38.wmf"/></Relationships>
</file>

<file path=ppt/slides/_rels/slide106.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50.xml"/><Relationship Id="rId7"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40.png"/><Relationship Id="rId4" Type="http://schemas.openxmlformats.org/officeDocument/2006/relationships/tags" Target="../tags/tag51.xml"/><Relationship Id="rId9" Type="http://schemas.openxmlformats.org/officeDocument/2006/relationships/image" Target="../media/image3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51.xml"/><Relationship Id="rId4"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notesSlide" Target="../notesSlides/notesSlide52.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27.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122363"/>
            <a:ext cx="9144000" cy="2387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Cryptography &amp; Network Security</a:t>
            </a:r>
            <a:br>
              <a:rPr lang="en-US" dirty="0" smtClean="0"/>
            </a:br>
            <a:endParaRPr lang="en-US" dirty="0"/>
          </a:p>
        </p:txBody>
      </p:sp>
      <p:sp>
        <p:nvSpPr>
          <p:cNvPr id="5" name="Subtitle 2"/>
          <p:cNvSpPr>
            <a:spLocks noGrp="1"/>
          </p:cNvSpPr>
          <p:nvPr>
            <p:ph type="subTitle" idx="1"/>
          </p:nvPr>
        </p:nvSpPr>
        <p:spPr>
          <a:xfrm>
            <a:off x="1524000" y="5575299"/>
            <a:ext cx="9144000" cy="757237"/>
          </a:xfrm>
        </p:spPr>
        <p:txBody>
          <a:bodyPr>
            <a:normAutofit fontScale="85000" lnSpcReduction="20000"/>
          </a:bodyPr>
          <a:lstStyle/>
          <a:p>
            <a:r>
              <a:rPr lang="en-US" dirty="0" smtClean="0"/>
              <a:t>Department of Computer  Science and Information Technology</a:t>
            </a:r>
            <a:br>
              <a:rPr lang="en-US" dirty="0" smtClean="0"/>
            </a:br>
            <a:r>
              <a:rPr lang="en-US" dirty="0" smtClean="0"/>
              <a:t/>
            </a:r>
            <a:br>
              <a:rPr lang="en-US" dirty="0" smtClean="0"/>
            </a:br>
            <a:r>
              <a:rPr lang="en-US" dirty="0" smtClean="0"/>
              <a:t>University of Cape Coast</a:t>
            </a:r>
            <a:endParaRPr lang="en-US" dirty="0"/>
          </a:p>
        </p:txBody>
      </p:sp>
      <p:sp>
        <p:nvSpPr>
          <p:cNvPr id="6" name="Subtitle 2"/>
          <p:cNvSpPr txBox="1">
            <a:spLocks/>
          </p:cNvSpPr>
          <p:nvPr/>
        </p:nvSpPr>
        <p:spPr>
          <a:xfrm>
            <a:off x="1524000" y="354330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r>
              <a:rPr lang="en-US" sz="3200" dirty="0" smtClean="0"/>
              <a:t>Ms. Regina </a:t>
            </a:r>
            <a:r>
              <a:rPr lang="en-US" sz="3200" dirty="0" err="1" smtClean="0"/>
              <a:t>Esi</a:t>
            </a:r>
            <a:r>
              <a:rPr lang="en-US" sz="3200" dirty="0" smtClean="0"/>
              <a:t> </a:t>
            </a:r>
            <a:r>
              <a:rPr lang="en-US" sz="3200" dirty="0" err="1" smtClean="0"/>
              <a:t>Turkson</a:t>
            </a:r>
            <a:r>
              <a:rPr lang="en-US" sz="3200" dirty="0" smtClean="0"/>
              <a:t/>
            </a:r>
            <a:br>
              <a:rPr lang="en-US" sz="3200" dirty="0" smtClean="0"/>
            </a:br>
            <a:r>
              <a:rPr lang="en-US" sz="3200" dirty="0" smtClean="0"/>
              <a:t>(</a:t>
            </a:r>
            <a:r>
              <a:rPr lang="en-US" sz="3200" dirty="0" err="1" smtClean="0"/>
              <a:t>Mrs</a:t>
            </a:r>
            <a:r>
              <a:rPr lang="en-US" sz="3200" dirty="0" smtClean="0"/>
              <a:t> Regina </a:t>
            </a:r>
            <a:r>
              <a:rPr lang="en-US" sz="3200" dirty="0" err="1" smtClean="0"/>
              <a:t>Esi</a:t>
            </a:r>
            <a:r>
              <a:rPr lang="en-US" sz="3200" dirty="0" smtClean="0"/>
              <a:t> </a:t>
            </a:r>
            <a:r>
              <a:rPr lang="en-US" sz="3200" dirty="0" err="1" smtClean="0"/>
              <a:t>Segbefia</a:t>
            </a:r>
            <a:r>
              <a:rPr lang="en-US" sz="3200" dirty="0" smtClean="0"/>
              <a:t>)</a:t>
            </a:r>
            <a:endParaRPr lang="en-US" sz="3200" dirty="0"/>
          </a:p>
        </p:txBody>
      </p:sp>
    </p:spTree>
    <p:extLst>
      <p:ext uri="{BB962C8B-B14F-4D97-AF65-F5344CB8AC3E}">
        <p14:creationId xmlns:p14="http://schemas.microsoft.com/office/powerpoint/2010/main" val="195555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a:xfrm>
            <a:off x="1703388" y="333375"/>
            <a:ext cx="7924800" cy="1143000"/>
          </a:xfrm>
        </p:spPr>
        <p:txBody>
          <a:bodyPr/>
          <a:lstStyle/>
          <a:p>
            <a:pPr eaLnBrk="1" hangingPunct="1"/>
            <a:r>
              <a:rPr lang="en-US" altLang="en-US" smtClean="0"/>
              <a:t>Methods of Encryption</a:t>
            </a:r>
            <a:endParaRPr lang="en-GB" altLang="en-US" smtClean="0"/>
          </a:p>
        </p:txBody>
      </p:sp>
      <p:sp>
        <p:nvSpPr>
          <p:cNvPr id="43011" name="Rectangle 3"/>
          <p:cNvSpPr>
            <a:spLocks noGrp="1" noChangeArrowheads="1"/>
          </p:cNvSpPr>
          <p:nvPr>
            <p:ph type="body" idx="1"/>
          </p:nvPr>
        </p:nvSpPr>
        <p:spPr>
          <a:xfrm>
            <a:off x="1852614" y="1936750"/>
            <a:ext cx="8358187" cy="4643438"/>
          </a:xfrm>
        </p:spPr>
        <p:txBody>
          <a:bodyPr/>
          <a:lstStyle/>
          <a:p>
            <a:pPr eaLnBrk="1" hangingPunct="1"/>
            <a:r>
              <a:rPr lang="en-US" altLang="en-US" b="1" i="1" dirty="0" smtClean="0"/>
              <a:t>Symmetric/private/secret/single key </a:t>
            </a:r>
          </a:p>
          <a:p>
            <a:pPr lvl="1" eaLnBrk="1" hangingPunct="1"/>
            <a:r>
              <a:rPr lang="en-US" altLang="en-US" dirty="0" smtClean="0"/>
              <a:t>Same key for encryption and decryption</a:t>
            </a:r>
          </a:p>
          <a:p>
            <a:pPr lvl="1" eaLnBrk="1" hangingPunct="1"/>
            <a:r>
              <a:rPr lang="en-US" altLang="en-US" dirty="0" smtClean="0"/>
              <a:t>Key distribution problem</a:t>
            </a:r>
          </a:p>
          <a:p>
            <a:pPr eaLnBrk="1" hangingPunct="1"/>
            <a:r>
              <a:rPr lang="en-US" altLang="en-US" b="1" i="1" dirty="0" smtClean="0"/>
              <a:t>Asymmetric / Public key </a:t>
            </a:r>
          </a:p>
          <a:p>
            <a:pPr lvl="1" eaLnBrk="1" hangingPunct="1"/>
            <a:r>
              <a:rPr lang="en-US" altLang="en-US" dirty="0" smtClean="0"/>
              <a:t>Mathematically related key pairs for encryption and decryption</a:t>
            </a:r>
          </a:p>
          <a:p>
            <a:pPr lvl="1" eaLnBrk="1" hangingPunct="1"/>
            <a:r>
              <a:rPr lang="en-US" altLang="en-US" dirty="0" smtClean="0"/>
              <a:t>Public and private keys</a:t>
            </a:r>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4464152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CE5184E4-FBD8-4E09-B829-3229A5CE1D02}" type="slidenum">
              <a:rPr lang="en-US" altLang="zh-CN" sz="1200" b="1">
                <a:solidFill>
                  <a:schemeClr val="bg2"/>
                </a:solidFill>
                <a:ea typeface="SimSun" panose="02010600030101010101" pitchFamily="2" charset="-122"/>
              </a:rPr>
              <a:pPr eaLnBrk="1" hangingPunct="1"/>
              <a:t>100</a:t>
            </a:fld>
            <a:endParaRPr lang="en-US" altLang="zh-CN" sz="1200" b="1">
              <a:solidFill>
                <a:schemeClr val="bg2"/>
              </a:solidFill>
              <a:ea typeface="SimSun" panose="02010600030101010101" pitchFamily="2" charset="-122"/>
            </a:endParaRPr>
          </a:p>
        </p:txBody>
      </p:sp>
      <p:sp>
        <p:nvSpPr>
          <p:cNvPr id="98312"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8313"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8314" name="Rectangle 9"/>
          <p:cNvSpPr>
            <a:spLocks noChangeArrowheads="1"/>
          </p:cNvSpPr>
          <p:nvPr>
            <p:custDataLst>
              <p:tags r:id="rId3"/>
            </p:custDataLst>
          </p:nvPr>
        </p:nvSpPr>
        <p:spPr bwMode="auto">
          <a:xfrm>
            <a:off x="1752600" y="11430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zh-CN" sz="2800" b="1">
                <a:latin typeface="Times New Roman" panose="02020603050405020304" pitchFamily="18" charset="0"/>
                <a:ea typeface="SimSun" panose="02010600030101010101" pitchFamily="2" charset="-122"/>
              </a:rPr>
              <a:t>Key Generation</a:t>
            </a:r>
          </a:p>
        </p:txBody>
      </p:sp>
      <p:pic>
        <p:nvPicPr>
          <p:cNvPr id="98316" name="Picture 11"/>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1792288" y="1828800"/>
            <a:ext cx="8418512"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6390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E9283684-A6E4-4C6B-B876-CCC4D520EE8C}" type="slidenum">
              <a:rPr lang="en-US" altLang="zh-CN" sz="1200" b="1">
                <a:solidFill>
                  <a:schemeClr val="bg2"/>
                </a:solidFill>
                <a:ea typeface="SimSun" panose="02010600030101010101" pitchFamily="2" charset="-122"/>
              </a:rPr>
              <a:pPr eaLnBrk="1" hangingPunct="1"/>
              <a:t>101</a:t>
            </a:fld>
            <a:endParaRPr lang="en-US" altLang="zh-CN" sz="1200" b="1">
              <a:solidFill>
                <a:schemeClr val="bg2"/>
              </a:solidFill>
              <a:ea typeface="SimSun" panose="02010600030101010101" pitchFamily="2" charset="-122"/>
            </a:endParaRPr>
          </a:p>
        </p:txBody>
      </p:sp>
      <p:sp>
        <p:nvSpPr>
          <p:cNvPr id="100360"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00361"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00362" name="Rectangle 9"/>
          <p:cNvSpPr>
            <a:spLocks noChangeArrowheads="1"/>
          </p:cNvSpPr>
          <p:nvPr>
            <p:custDataLst>
              <p:tags r:id="rId3"/>
            </p:custDataLst>
          </p:nvPr>
        </p:nvSpPr>
        <p:spPr bwMode="auto">
          <a:xfrm>
            <a:off x="1752600" y="11430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endParaRPr lang="zh-CN" altLang="en-US" sz="2800" b="1" i="1">
              <a:latin typeface="Times New Roman" panose="02020603050405020304" pitchFamily="18" charset="0"/>
              <a:ea typeface="SimSun" panose="02010600030101010101" pitchFamily="2" charset="-122"/>
            </a:endParaRPr>
          </a:p>
        </p:txBody>
      </p:sp>
      <p:pic>
        <p:nvPicPr>
          <p:cNvPr id="100364" name="Picture 11"/>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1828800" y="1295400"/>
            <a:ext cx="8610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3634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9D179904-A51D-4063-8215-33BC702E99A4}" type="slidenum">
              <a:rPr lang="en-US" altLang="zh-CN" sz="1200" b="1">
                <a:solidFill>
                  <a:schemeClr val="bg2"/>
                </a:solidFill>
                <a:ea typeface="SimSun" panose="02010600030101010101" pitchFamily="2" charset="-122"/>
              </a:rPr>
              <a:pPr eaLnBrk="1" hangingPunct="1"/>
              <a:t>102</a:t>
            </a:fld>
            <a:endParaRPr lang="en-US" altLang="zh-CN" sz="1200" b="1">
              <a:solidFill>
                <a:schemeClr val="bg2"/>
              </a:solidFill>
              <a:ea typeface="SimSun" panose="02010600030101010101" pitchFamily="2" charset="-122"/>
            </a:endParaRPr>
          </a:p>
        </p:txBody>
      </p:sp>
      <p:sp>
        <p:nvSpPr>
          <p:cNvPr id="102408"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02409"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02410" name="Rectangle 9"/>
          <p:cNvSpPr>
            <a:spLocks noChangeArrowheads="1"/>
          </p:cNvSpPr>
          <p:nvPr>
            <p:custDataLst>
              <p:tags r:id="rId3"/>
            </p:custDataLst>
          </p:nvPr>
        </p:nvSpPr>
        <p:spPr bwMode="auto">
          <a:xfrm>
            <a:off x="1752600" y="11430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endParaRPr lang="zh-CN" altLang="en-US" sz="2800" b="1" i="1">
              <a:latin typeface="Times New Roman" panose="02020603050405020304" pitchFamily="18" charset="0"/>
              <a:ea typeface="SimSun" panose="02010600030101010101" pitchFamily="2" charset="-122"/>
            </a:endParaRPr>
          </a:p>
        </p:txBody>
      </p:sp>
      <p:pic>
        <p:nvPicPr>
          <p:cNvPr id="102412" name="Picture 11"/>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1792288" y="1600201"/>
            <a:ext cx="8418512"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5699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F26421CD-DB24-47D1-B1BC-D0CD96FF77D6}" type="slidenum">
              <a:rPr lang="en-US" altLang="zh-CN" sz="1200" b="1">
                <a:solidFill>
                  <a:schemeClr val="bg2"/>
                </a:solidFill>
                <a:ea typeface="SimSun" panose="02010600030101010101" pitchFamily="2" charset="-122"/>
              </a:rPr>
              <a:pPr eaLnBrk="1" hangingPunct="1"/>
              <a:t>103</a:t>
            </a:fld>
            <a:endParaRPr lang="en-US" altLang="zh-CN" sz="1200" b="1">
              <a:solidFill>
                <a:schemeClr val="bg2"/>
              </a:solidFill>
              <a:ea typeface="SimSun" panose="02010600030101010101" pitchFamily="2" charset="-122"/>
            </a:endParaRPr>
          </a:p>
        </p:txBody>
      </p:sp>
      <p:sp>
        <p:nvSpPr>
          <p:cNvPr id="104451" name="Rectangle 2"/>
          <p:cNvSpPr>
            <a:spLocks noGrp="1" noChangeArrowheads="1"/>
          </p:cNvSpPr>
          <p:nvPr>
            <p:ph type="title" idx="4294967295"/>
            <p:custDataLst>
              <p:tags r:id="rId2"/>
            </p:custDataLst>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3600">
                <a:latin typeface="Times New Roman" panose="02020603050405020304" pitchFamily="18" charset="0"/>
                <a:ea typeface="SimSun" panose="02010600030101010101" pitchFamily="2" charset="-122"/>
              </a:rPr>
              <a:t>Proof of ElGamal Cryptosystem</a:t>
            </a:r>
          </a:p>
        </p:txBody>
      </p:sp>
      <p:graphicFrame>
        <p:nvGraphicFramePr>
          <p:cNvPr id="104452" name="Object 4"/>
          <p:cNvGraphicFramePr>
            <a:graphicFrameLocks noGrp="1" noChangeAspect="1"/>
          </p:cNvGraphicFramePr>
          <p:nvPr>
            <p:ph idx="4294967295"/>
            <p:custDataLst>
              <p:tags r:id="rId3"/>
            </p:custDataLst>
          </p:nvPr>
        </p:nvGraphicFramePr>
        <p:xfrm>
          <a:off x="3048000" y="1371600"/>
          <a:ext cx="5943600" cy="2719388"/>
        </p:xfrm>
        <a:graphic>
          <a:graphicData uri="http://schemas.openxmlformats.org/presentationml/2006/ole">
            <mc:AlternateContent xmlns:mc="http://schemas.openxmlformats.org/markup-compatibility/2006">
              <mc:Choice xmlns:v="urn:schemas-microsoft-com:vml" Requires="v">
                <p:oleObj spid="_x0000_s1037" name="Document" r:id="rId6" imgW="1690253" imgH="772483" progId="Word.Document.8">
                  <p:embed/>
                </p:oleObj>
              </mc:Choice>
              <mc:Fallback>
                <p:oleObj name="Document" r:id="rId6" imgW="1690253" imgH="772483" progId="Word.Document.8">
                  <p:embed/>
                  <p:pic>
                    <p:nvPicPr>
                      <p:cNvPr id="104452"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371600"/>
                        <a:ext cx="5943600" cy="27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370458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72B93EEB-5902-48E6-88E7-0CBE59BD4122}" type="slidenum">
              <a:rPr lang="en-US" altLang="zh-CN" sz="1200" b="1">
                <a:solidFill>
                  <a:schemeClr val="bg2"/>
                </a:solidFill>
                <a:ea typeface="SimSun" panose="02010600030101010101" pitchFamily="2" charset="-122"/>
              </a:rPr>
              <a:pPr eaLnBrk="1" hangingPunct="1"/>
              <a:t>104</a:t>
            </a:fld>
            <a:endParaRPr lang="en-US" altLang="zh-CN" sz="1200" b="1">
              <a:solidFill>
                <a:schemeClr val="bg2"/>
              </a:solidFill>
              <a:ea typeface="SimSun" panose="02010600030101010101" pitchFamily="2" charset="-122"/>
            </a:endParaRPr>
          </a:p>
        </p:txBody>
      </p:sp>
      <p:sp>
        <p:nvSpPr>
          <p:cNvPr id="106504"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06505"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06508" name="Rectangle 12"/>
          <p:cNvSpPr>
            <a:spLocks noChangeArrowheads="1"/>
          </p:cNvSpPr>
          <p:nvPr>
            <p:custDataLst>
              <p:tags r:id="rId3"/>
            </p:custDataLst>
          </p:nvPr>
        </p:nvSpPr>
        <p:spPr bwMode="auto">
          <a:xfrm>
            <a:off x="1752600" y="1143001"/>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zh-CN" sz="2800" b="1" i="1">
                <a:latin typeface="Times New Roman" panose="02020603050405020304" pitchFamily="18" charset="0"/>
                <a:ea typeface="SimSun" panose="02010600030101010101" pitchFamily="2" charset="-122"/>
              </a:rPr>
              <a:t>Here is a trivial example. Bob chooses p = 11 and e</a:t>
            </a:r>
            <a:r>
              <a:rPr lang="en-US" altLang="zh-CN" sz="2800" b="1" i="1" baseline="-25000">
                <a:latin typeface="Times New Roman" panose="02020603050405020304" pitchFamily="18" charset="0"/>
                <a:ea typeface="SimSun" panose="02010600030101010101" pitchFamily="2" charset="-122"/>
              </a:rPr>
              <a:t>1</a:t>
            </a:r>
            <a:r>
              <a:rPr lang="en-US" altLang="zh-CN" sz="2800" b="1" i="1">
                <a:latin typeface="Times New Roman" panose="02020603050405020304" pitchFamily="18" charset="0"/>
                <a:ea typeface="SimSun" panose="02010600030101010101" pitchFamily="2" charset="-122"/>
              </a:rPr>
              <a:t> = 2. </a:t>
            </a:r>
            <a:br>
              <a:rPr lang="en-US" altLang="zh-CN" sz="2800" b="1" i="1">
                <a:latin typeface="Times New Roman" panose="02020603050405020304" pitchFamily="18" charset="0"/>
                <a:ea typeface="SimSun" panose="02010600030101010101" pitchFamily="2" charset="-122"/>
              </a:rPr>
            </a:br>
            <a:r>
              <a:rPr lang="en-US" altLang="zh-CN" sz="2800" b="1" i="1">
                <a:latin typeface="Times New Roman" panose="02020603050405020304" pitchFamily="18" charset="0"/>
                <a:ea typeface="SimSun" panose="02010600030101010101" pitchFamily="2" charset="-122"/>
              </a:rPr>
              <a:t>and d = 3  e</a:t>
            </a:r>
            <a:r>
              <a:rPr lang="en-US" altLang="zh-CN" sz="2800" b="1" i="1" baseline="-25000">
                <a:latin typeface="Times New Roman" panose="02020603050405020304" pitchFamily="18" charset="0"/>
                <a:ea typeface="SimSun" panose="02010600030101010101" pitchFamily="2" charset="-122"/>
              </a:rPr>
              <a:t>2</a:t>
            </a:r>
            <a:r>
              <a:rPr lang="en-US" altLang="zh-CN" sz="2800" b="1" i="1">
                <a:latin typeface="Times New Roman" panose="02020603050405020304" pitchFamily="18" charset="0"/>
                <a:ea typeface="SimSun" panose="02010600030101010101" pitchFamily="2" charset="-122"/>
              </a:rPr>
              <a:t> = e</a:t>
            </a:r>
            <a:r>
              <a:rPr lang="en-US" altLang="zh-CN" sz="2800" b="1" i="1" baseline="-25000">
                <a:latin typeface="Times New Roman" panose="02020603050405020304" pitchFamily="18" charset="0"/>
                <a:ea typeface="SimSun" panose="02010600030101010101" pitchFamily="2" charset="-122"/>
              </a:rPr>
              <a:t>1</a:t>
            </a:r>
            <a:r>
              <a:rPr lang="en-US" altLang="zh-CN" sz="2800" b="1" i="1" baseline="30000">
                <a:latin typeface="Times New Roman" panose="02020603050405020304" pitchFamily="18" charset="0"/>
                <a:ea typeface="SimSun" panose="02010600030101010101" pitchFamily="2" charset="-122"/>
              </a:rPr>
              <a:t>d</a:t>
            </a:r>
            <a:r>
              <a:rPr lang="en-US" altLang="zh-CN" sz="2800" b="1" i="1">
                <a:latin typeface="Times New Roman" panose="02020603050405020304" pitchFamily="18" charset="0"/>
                <a:ea typeface="SimSun" panose="02010600030101010101" pitchFamily="2" charset="-122"/>
              </a:rPr>
              <a:t> = 8. So the public keys are (2, 8, 11) and the private key is 3. Alice chooses r = 4 and calculates C1 and C2 for the plaintext 7.</a:t>
            </a:r>
          </a:p>
        </p:txBody>
      </p:sp>
      <p:pic>
        <p:nvPicPr>
          <p:cNvPr id="106509" name="Picture 13"/>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2247901" y="3048000"/>
            <a:ext cx="7694613"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0" name="Rectangle 14"/>
          <p:cNvSpPr>
            <a:spLocks noChangeArrowheads="1"/>
          </p:cNvSpPr>
          <p:nvPr>
            <p:custDataLst>
              <p:tags r:id="rId5"/>
            </p:custDataLst>
          </p:nvPr>
        </p:nvSpPr>
        <p:spPr bwMode="auto">
          <a:xfrm>
            <a:off x="1752600" y="495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zh-CN" sz="2800" b="1" i="1">
                <a:latin typeface="Times New Roman" panose="02020603050405020304" pitchFamily="18" charset="0"/>
                <a:ea typeface="SimSun" panose="02010600030101010101" pitchFamily="2" charset="-122"/>
              </a:rPr>
              <a:t>Bob receives the ciphertexts (5 and 6) and calculates the plaintext.</a:t>
            </a:r>
          </a:p>
        </p:txBody>
      </p:sp>
      <p:grpSp>
        <p:nvGrpSpPr>
          <p:cNvPr id="106511" name="Group 15"/>
          <p:cNvGrpSpPr>
            <a:grpSpLocks/>
          </p:cNvGrpSpPr>
          <p:nvPr>
            <p:custDataLst>
              <p:tags r:id="rId6"/>
            </p:custDataLst>
          </p:nvPr>
        </p:nvGrpSpPr>
        <p:grpSpPr bwMode="auto">
          <a:xfrm>
            <a:off x="1905000" y="6088064"/>
            <a:ext cx="8034338" cy="617537"/>
            <a:chOff x="240" y="1344"/>
            <a:chExt cx="5061" cy="389"/>
          </a:xfrm>
        </p:grpSpPr>
        <p:pic>
          <p:nvPicPr>
            <p:cNvPr id="106512" name="Picture 16"/>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240" y="1344"/>
              <a:ext cx="5061"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3" name="Rectangle 17"/>
            <p:cNvSpPr>
              <a:spLocks noChangeArrowheads="1"/>
            </p:cNvSpPr>
            <p:nvPr>
              <p:custDataLst>
                <p:tags r:id="rId8"/>
              </p:custDataLst>
            </p:nvPr>
          </p:nvSpPr>
          <p:spPr bwMode="auto">
            <a:xfrm>
              <a:off x="240" y="1344"/>
              <a:ext cx="76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sz="3200" b="1">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34773246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9A8DE28D-7FBC-4197-842A-E293603F5E17}" type="slidenum">
              <a:rPr lang="en-US" altLang="zh-CN" sz="1200" b="1">
                <a:solidFill>
                  <a:schemeClr val="bg2"/>
                </a:solidFill>
                <a:ea typeface="SimSun" panose="02010600030101010101" pitchFamily="2" charset="-122"/>
              </a:rPr>
              <a:pPr eaLnBrk="1" hangingPunct="1"/>
              <a:t>105</a:t>
            </a:fld>
            <a:endParaRPr lang="en-US" altLang="zh-CN" sz="1200" b="1">
              <a:solidFill>
                <a:schemeClr val="bg2"/>
              </a:solidFill>
              <a:ea typeface="SimSun" panose="02010600030101010101" pitchFamily="2" charset="-122"/>
            </a:endParaRPr>
          </a:p>
        </p:txBody>
      </p:sp>
      <p:sp>
        <p:nvSpPr>
          <p:cNvPr id="110600"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10601"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10604" name="Rectangle 11"/>
          <p:cNvSpPr>
            <a:spLocks noChangeArrowheads="1"/>
          </p:cNvSpPr>
          <p:nvPr>
            <p:custDataLst>
              <p:tags r:id="rId3"/>
            </p:custDataLst>
          </p:nvPr>
        </p:nvSpPr>
        <p:spPr bwMode="auto">
          <a:xfrm>
            <a:off x="1752600" y="990601"/>
            <a:ext cx="86868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zh-CN" b="1" i="1">
                <a:latin typeface="Times New Roman" panose="02020603050405020304" pitchFamily="18" charset="0"/>
                <a:ea typeface="SimSun" panose="02010600030101010101" pitchFamily="2" charset="-122"/>
              </a:rPr>
              <a:t>Bob uses a random integer of 512 bits. The integer p is a 155-digit number (the ideal is 300 digits). Bob then chooses e</a:t>
            </a:r>
            <a:r>
              <a:rPr lang="en-US" altLang="zh-CN" b="1" i="1" baseline="-25000">
                <a:latin typeface="Times New Roman" panose="02020603050405020304" pitchFamily="18" charset="0"/>
                <a:ea typeface="SimSun" panose="02010600030101010101" pitchFamily="2" charset="-122"/>
              </a:rPr>
              <a:t>1</a:t>
            </a:r>
            <a:r>
              <a:rPr lang="en-US" altLang="zh-CN" b="1" i="1">
                <a:latin typeface="Times New Roman" panose="02020603050405020304" pitchFamily="18" charset="0"/>
                <a:ea typeface="SimSun" panose="02010600030101010101" pitchFamily="2" charset="-122"/>
              </a:rPr>
              <a:t>, d, and calculates e</a:t>
            </a:r>
            <a:r>
              <a:rPr lang="en-US" altLang="zh-CN" b="1" i="1" baseline="-25000">
                <a:latin typeface="Times New Roman" panose="02020603050405020304" pitchFamily="18" charset="0"/>
                <a:ea typeface="SimSun" panose="02010600030101010101" pitchFamily="2" charset="-122"/>
              </a:rPr>
              <a:t>2</a:t>
            </a:r>
            <a:r>
              <a:rPr lang="en-US" altLang="zh-CN" b="1" i="1">
                <a:latin typeface="Times New Roman" panose="02020603050405020304" pitchFamily="18" charset="0"/>
                <a:ea typeface="SimSun" panose="02010600030101010101" pitchFamily="2" charset="-122"/>
              </a:rPr>
              <a:t>, as shown below:</a:t>
            </a:r>
          </a:p>
        </p:txBody>
      </p:sp>
      <p:pic>
        <p:nvPicPr>
          <p:cNvPr id="110605" name="Picture 13"/>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1789114" y="2438401"/>
            <a:ext cx="8683625"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606" name="Picture 14"/>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1712914" y="4143376"/>
            <a:ext cx="880268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8417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514D6604-4FD0-4231-827F-61E3F5D19EAA}" type="slidenum">
              <a:rPr lang="en-US" altLang="zh-CN" sz="1200" b="1">
                <a:solidFill>
                  <a:schemeClr val="bg2"/>
                </a:solidFill>
                <a:ea typeface="SimSun" panose="02010600030101010101" pitchFamily="2" charset="-122"/>
              </a:rPr>
              <a:pPr eaLnBrk="1" hangingPunct="1"/>
              <a:t>106</a:t>
            </a:fld>
            <a:endParaRPr lang="en-US" altLang="zh-CN" sz="1200" b="1">
              <a:solidFill>
                <a:schemeClr val="bg2"/>
              </a:solidFill>
              <a:ea typeface="SimSun" panose="02010600030101010101" pitchFamily="2" charset="-122"/>
            </a:endParaRPr>
          </a:p>
        </p:txBody>
      </p:sp>
      <p:sp>
        <p:nvSpPr>
          <p:cNvPr id="112648"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12649"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pic>
        <p:nvPicPr>
          <p:cNvPr id="112652" name="Picture 15"/>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1758950" y="1960564"/>
            <a:ext cx="8756650" cy="314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53" name="Picture 16"/>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828800" y="5837238"/>
            <a:ext cx="87122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54" name="Rectangle 17"/>
          <p:cNvSpPr>
            <a:spLocks noChangeArrowheads="1"/>
          </p:cNvSpPr>
          <p:nvPr>
            <p:custDataLst>
              <p:tags r:id="rId5"/>
            </p:custDataLst>
          </p:nvPr>
        </p:nvSpPr>
        <p:spPr bwMode="auto">
          <a:xfrm>
            <a:off x="1752600" y="990601"/>
            <a:ext cx="86868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zh-CN" b="1" i="1">
                <a:latin typeface="Times New Roman" panose="02020603050405020304" pitchFamily="18" charset="0"/>
                <a:ea typeface="SimSun" panose="02010600030101010101" pitchFamily="2" charset="-122"/>
              </a:rPr>
              <a:t>Alice has the plaintext P = 3200 to send to Bob. She chooses </a:t>
            </a:r>
            <a:br>
              <a:rPr lang="en-US" altLang="zh-CN" b="1" i="1">
                <a:latin typeface="Times New Roman" panose="02020603050405020304" pitchFamily="18" charset="0"/>
                <a:ea typeface="SimSun" panose="02010600030101010101" pitchFamily="2" charset="-122"/>
              </a:rPr>
            </a:br>
            <a:r>
              <a:rPr lang="en-US" altLang="zh-CN" b="1" i="1">
                <a:latin typeface="Times New Roman" panose="02020603050405020304" pitchFamily="18" charset="0"/>
                <a:ea typeface="SimSun" panose="02010600030101010101" pitchFamily="2" charset="-122"/>
              </a:rPr>
              <a:t>r = 545131, calculates C1 and C2, and sends them to Bob.</a:t>
            </a:r>
          </a:p>
        </p:txBody>
      </p:sp>
      <p:sp>
        <p:nvSpPr>
          <p:cNvPr id="112655" name="Rectangle 18"/>
          <p:cNvSpPr>
            <a:spLocks noChangeArrowheads="1"/>
          </p:cNvSpPr>
          <p:nvPr>
            <p:custDataLst>
              <p:tags r:id="rId6"/>
            </p:custDataLst>
          </p:nvPr>
        </p:nvSpPr>
        <p:spPr bwMode="auto">
          <a:xfrm>
            <a:off x="1752600" y="5181601"/>
            <a:ext cx="86868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zh-CN" b="1" i="1">
                <a:latin typeface="Times New Roman" panose="02020603050405020304" pitchFamily="18" charset="0"/>
                <a:ea typeface="SimSun" panose="02010600030101010101" pitchFamily="2" charset="-122"/>
              </a:rPr>
              <a:t>Bob calculates the plaintext P = C</a:t>
            </a:r>
            <a:r>
              <a:rPr lang="en-US" altLang="zh-CN" b="1" i="1" baseline="-25000">
                <a:latin typeface="Times New Roman" panose="02020603050405020304" pitchFamily="18" charset="0"/>
                <a:ea typeface="SimSun" panose="02010600030101010101" pitchFamily="2" charset="-122"/>
              </a:rPr>
              <a:t>2</a:t>
            </a:r>
            <a:r>
              <a:rPr lang="en-US" altLang="zh-CN" b="1" i="1">
                <a:latin typeface="Times New Roman" panose="02020603050405020304" pitchFamily="18" charset="0"/>
                <a:ea typeface="SimSun" panose="02010600030101010101" pitchFamily="2" charset="-122"/>
              </a:rPr>
              <a:t> × ((C</a:t>
            </a:r>
            <a:r>
              <a:rPr lang="en-US" altLang="zh-CN" b="1" i="1" baseline="-25000">
                <a:latin typeface="Times New Roman" panose="02020603050405020304" pitchFamily="18" charset="0"/>
                <a:ea typeface="SimSun" panose="02010600030101010101" pitchFamily="2" charset="-122"/>
              </a:rPr>
              <a:t>1</a:t>
            </a:r>
            <a:r>
              <a:rPr lang="en-US" altLang="zh-CN" b="1" i="1">
                <a:latin typeface="Times New Roman" panose="02020603050405020304" pitchFamily="18" charset="0"/>
                <a:ea typeface="SimSun" panose="02010600030101010101" pitchFamily="2" charset="-122"/>
              </a:rPr>
              <a:t>)</a:t>
            </a:r>
            <a:r>
              <a:rPr lang="en-US" altLang="zh-CN" b="1" i="1" baseline="30000">
                <a:latin typeface="Times New Roman" panose="02020603050405020304" pitchFamily="18" charset="0"/>
                <a:ea typeface="SimSun" panose="02010600030101010101" pitchFamily="2" charset="-122"/>
              </a:rPr>
              <a:t>d</a:t>
            </a:r>
            <a:r>
              <a:rPr lang="en-US" altLang="zh-CN" b="1" i="1">
                <a:latin typeface="Times New Roman" panose="02020603050405020304" pitchFamily="18" charset="0"/>
                <a:ea typeface="SimSun" panose="02010600030101010101" pitchFamily="2" charset="-122"/>
              </a:rPr>
              <a:t>)</a:t>
            </a:r>
            <a:r>
              <a:rPr lang="en-US" altLang="zh-CN" b="1" i="1" baseline="30000">
                <a:latin typeface="Times New Roman" panose="02020603050405020304" pitchFamily="18" charset="0"/>
                <a:ea typeface="SimSun" panose="02010600030101010101" pitchFamily="2" charset="-122"/>
              </a:rPr>
              <a:t>−1</a:t>
            </a:r>
            <a:r>
              <a:rPr lang="en-US" altLang="zh-CN" b="1" i="1">
                <a:latin typeface="Times New Roman" panose="02020603050405020304" pitchFamily="18" charset="0"/>
                <a:ea typeface="SimSun" panose="02010600030101010101" pitchFamily="2" charset="-122"/>
              </a:rPr>
              <a:t> mod p = 3200 mod p.</a:t>
            </a:r>
          </a:p>
        </p:txBody>
      </p:sp>
    </p:spTree>
    <p:extLst>
      <p:ext uri="{BB962C8B-B14F-4D97-AF65-F5344CB8AC3E}">
        <p14:creationId xmlns:p14="http://schemas.microsoft.com/office/powerpoint/2010/main" val="393806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pPr eaLnBrk="1" hangingPunct="1"/>
            <a:r>
              <a:rPr lang="en-US" altLang="en-US" smtClean="0"/>
              <a:t>Symmetric Cryptography: Examples.</a:t>
            </a:r>
            <a:endParaRPr lang="en-GB" altLang="en-US" smtClean="0"/>
          </a:p>
        </p:txBody>
      </p:sp>
      <p:sp>
        <p:nvSpPr>
          <p:cNvPr id="53251" name="Rectangle 3"/>
          <p:cNvSpPr>
            <a:spLocks noGrp="1" noChangeArrowheads="1"/>
          </p:cNvSpPr>
          <p:nvPr>
            <p:ph type="body" idx="1"/>
          </p:nvPr>
        </p:nvSpPr>
        <p:spPr>
          <a:xfrm>
            <a:off x="1014414" y="1690688"/>
            <a:ext cx="8358187" cy="4643437"/>
          </a:xfrm>
        </p:spPr>
        <p:txBody>
          <a:bodyPr/>
          <a:lstStyle/>
          <a:p>
            <a:pPr eaLnBrk="1" hangingPunct="1"/>
            <a:r>
              <a:rPr lang="en-US" altLang="en-US" dirty="0" smtClean="0"/>
              <a:t>Shift</a:t>
            </a:r>
          </a:p>
          <a:p>
            <a:pPr eaLnBrk="1" hangingPunct="1"/>
            <a:r>
              <a:rPr lang="en-US" altLang="en-US" dirty="0" smtClean="0"/>
              <a:t>Data Encryption Standard (DES)</a:t>
            </a:r>
          </a:p>
          <a:p>
            <a:pPr eaLnBrk="1" hangingPunct="1"/>
            <a:r>
              <a:rPr lang="en-US" altLang="en-US" dirty="0" smtClean="0"/>
              <a:t>Triple-DES (3DES)</a:t>
            </a:r>
          </a:p>
          <a:p>
            <a:pPr eaLnBrk="1" hangingPunct="1"/>
            <a:r>
              <a:rPr lang="en-US" altLang="en-US" dirty="0" smtClean="0"/>
              <a:t>Blowfish</a:t>
            </a:r>
          </a:p>
          <a:p>
            <a:pPr eaLnBrk="1" hangingPunct="1"/>
            <a:r>
              <a:rPr lang="en-US" altLang="en-US" dirty="0" smtClean="0"/>
              <a:t>IDEA</a:t>
            </a:r>
          </a:p>
          <a:p>
            <a:pPr eaLnBrk="1" hangingPunct="1"/>
            <a:r>
              <a:rPr lang="en-US" altLang="en-US" dirty="0" smtClean="0"/>
              <a:t>RC4, RC5 and RC6</a:t>
            </a:r>
          </a:p>
          <a:p>
            <a:pPr eaLnBrk="1" hangingPunct="1"/>
            <a:r>
              <a:rPr lang="en-US" altLang="en-US" dirty="0" smtClean="0"/>
              <a:t>Advanced Encryption Standard ( AES)</a:t>
            </a:r>
          </a:p>
          <a:p>
            <a:pPr eaLnBrk="1" hangingPunct="1">
              <a:buFont typeface="Wingdings" panose="05000000000000000000" pitchFamily="2" charset="2"/>
              <a:buNone/>
            </a:pPr>
            <a:endParaRPr lang="en-US" altLang="en-US" dirty="0" smtClean="0"/>
          </a:p>
          <a:p>
            <a:pPr lvl="1"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4104563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pPr eaLnBrk="1" hangingPunct="1"/>
            <a:r>
              <a:rPr lang="en-GB" altLang="en-US" smtClean="0"/>
              <a:t>Examples:</a:t>
            </a:r>
          </a:p>
        </p:txBody>
      </p:sp>
      <p:sp>
        <p:nvSpPr>
          <p:cNvPr id="11267" name="Rectangle 3"/>
          <p:cNvSpPr>
            <a:spLocks noGrp="1" noChangeArrowheads="1"/>
          </p:cNvSpPr>
          <p:nvPr>
            <p:ph type="body" idx="1"/>
          </p:nvPr>
        </p:nvSpPr>
        <p:spPr>
          <a:xfrm>
            <a:off x="2309814" y="2214564"/>
            <a:ext cx="8358187" cy="4643437"/>
          </a:xfrm>
        </p:spPr>
        <p:txBody>
          <a:bodyPr/>
          <a:lstStyle/>
          <a:p>
            <a:pPr marL="0" indent="0">
              <a:buNone/>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defRPr/>
            </a:pPr>
            <a:r>
              <a:rPr lang="en-US" altLang="en-US" dirty="0" smtClean="0"/>
              <a:t>So </a:t>
            </a:r>
            <a:r>
              <a:rPr lang="en-US" altLang="en-US" b="1" i="1" dirty="0" smtClean="0"/>
              <a:t>“security”</a:t>
            </a:r>
            <a:r>
              <a:rPr lang="en-US" altLang="en-US" dirty="0" smtClean="0"/>
              <a:t> will be encrypted as </a:t>
            </a:r>
            <a:r>
              <a:rPr lang="en-US" altLang="en-US" b="1" i="1" dirty="0" smtClean="0"/>
              <a:t>“</a:t>
            </a:r>
            <a:r>
              <a:rPr lang="en-US" altLang="en-US" b="1" i="1" dirty="0" err="1" smtClean="0"/>
              <a:t>hvxfirgb</a:t>
            </a:r>
            <a:r>
              <a:rPr lang="en-US" altLang="en-US" b="1" i="1" dirty="0" smtClean="0"/>
              <a:t>”</a:t>
            </a:r>
          </a:p>
          <a:p>
            <a:pPr eaLnBrk="1" hangingPunct="1">
              <a:defRPr/>
            </a:pPr>
            <a:r>
              <a:rPr lang="en-US" altLang="en-US" dirty="0" smtClean="0"/>
              <a:t>This is an example of a </a:t>
            </a:r>
            <a:r>
              <a:rPr lang="en-US" altLang="en-US" b="1" i="1" dirty="0" smtClean="0"/>
              <a:t>substitution cipher.</a:t>
            </a:r>
          </a:p>
          <a:p>
            <a:pPr eaLnBrk="1" hangingPunct="1">
              <a:defRPr/>
            </a:pPr>
            <a:r>
              <a:rPr lang="en-US" altLang="en-US" dirty="0" smtClean="0"/>
              <a:t>Specifically it is a </a:t>
            </a:r>
            <a:r>
              <a:rPr lang="en-US" altLang="en-US" b="1" i="1" dirty="0" err="1" smtClean="0"/>
              <a:t>monoalphabetic</a:t>
            </a:r>
            <a:r>
              <a:rPr lang="en-US" altLang="en-US" b="1" i="1" dirty="0" smtClean="0"/>
              <a:t> substitution cipher. </a:t>
            </a:r>
            <a:r>
              <a:rPr lang="en-US" altLang="en-US" dirty="0" smtClean="0"/>
              <a:t>We also have </a:t>
            </a:r>
            <a:r>
              <a:rPr lang="en-US" altLang="en-US" b="1" i="1" dirty="0" smtClean="0"/>
              <a:t>polyalphabetic</a:t>
            </a:r>
          </a:p>
          <a:p>
            <a:pPr marL="342900" lvl="1" indent="-342900">
              <a:buNone/>
              <a:defRPr/>
            </a:pPr>
            <a:r>
              <a:rPr lang="en-US" altLang="en-US" sz="2800" dirty="0"/>
              <a:t> </a:t>
            </a:r>
          </a:p>
          <a:p>
            <a:pPr marL="342900" lvl="1" indent="-342900">
              <a:buFont typeface="Wingdings" panose="05000000000000000000" pitchFamily="2" charset="2"/>
              <a:buChar char="l"/>
              <a:defRPr/>
            </a:pPr>
            <a:endParaRPr lang="en-GB" altLang="en-US" sz="2800" dirty="0"/>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4" y="2636839"/>
            <a:ext cx="80724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0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2038350" y="121502"/>
            <a:ext cx="7772400" cy="83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3200" dirty="0">
                <a:solidFill>
                  <a:schemeClr val="tx2"/>
                </a:solidFill>
                <a:ea typeface="宋体" panose="02010600030101010101" pitchFamily="2" charset="-122"/>
              </a:rPr>
              <a:t>Shift Cipher</a:t>
            </a:r>
            <a:endParaRPr lang="en-GB" altLang="zh-CN" sz="3200" dirty="0">
              <a:solidFill>
                <a:schemeClr val="tx2"/>
              </a:solidFill>
              <a:ea typeface="宋体" panose="02010600030101010101" pitchFamily="2" charset="-122"/>
            </a:endParaRPr>
          </a:p>
        </p:txBody>
      </p:sp>
      <p:sp>
        <p:nvSpPr>
          <p:cNvPr id="37" name="TextBox 36"/>
          <p:cNvSpPr txBox="1"/>
          <p:nvPr/>
        </p:nvSpPr>
        <p:spPr>
          <a:xfrm>
            <a:off x="2024063" y="928688"/>
            <a:ext cx="7929562" cy="461962"/>
          </a:xfrm>
          <a:prstGeom prst="rect">
            <a:avLst/>
          </a:prstGeom>
          <a:noFill/>
        </p:spPr>
        <p:txBody>
          <a:bodyPr>
            <a:spAutoFit/>
          </a:bodyPr>
          <a:lstStyle/>
          <a:p>
            <a:pPr eaLnBrk="1" hangingPunct="1">
              <a:buFont typeface="Arial" pitchFamily="34" charset="0"/>
              <a:buChar char="•"/>
              <a:defRPr/>
            </a:pPr>
            <a:r>
              <a:rPr lang="zh-CN" altLang="en-US" sz="2400" dirty="0">
                <a:latin typeface="Arial" charset="0"/>
                <a:ea typeface="宋体" charset="-122"/>
              </a:rPr>
              <a:t>  </a:t>
            </a:r>
            <a:r>
              <a:rPr lang="en-US" altLang="zh-CN" sz="2400" dirty="0">
                <a:latin typeface="Curlz MT"/>
                <a:ea typeface="宋体" charset="-122"/>
              </a:rPr>
              <a:t>P=C=K=</a:t>
            </a:r>
            <a:r>
              <a:rPr lang="en-US" altLang="zh-CN" sz="2400" dirty="0">
                <a:latin typeface="Castellar" pitchFamily="18" charset="0"/>
                <a:ea typeface="宋体" charset="-122"/>
              </a:rPr>
              <a:t>Z</a:t>
            </a:r>
            <a:r>
              <a:rPr lang="en-US" altLang="zh-CN" sz="2400" baseline="-25000" dirty="0">
                <a:latin typeface="+mj-ea"/>
                <a:ea typeface="+mj-ea"/>
              </a:rPr>
              <a:t>26</a:t>
            </a:r>
            <a:r>
              <a:rPr lang="en-US" altLang="zh-CN" sz="2400" dirty="0">
                <a:latin typeface="Arial" charset="0"/>
                <a:ea typeface="宋体" charset="-122"/>
              </a:rPr>
              <a:t>.</a:t>
            </a:r>
            <a:endParaRPr lang="en-US" altLang="zh-CN" sz="2400" dirty="0">
              <a:latin typeface="+mj-ea"/>
              <a:ea typeface="+mj-ea"/>
            </a:endParaRPr>
          </a:p>
        </p:txBody>
      </p:sp>
      <p:sp>
        <p:nvSpPr>
          <p:cNvPr id="59396" name="TextBox 37"/>
          <p:cNvSpPr txBox="1">
            <a:spLocks noChangeArrowheads="1"/>
          </p:cNvSpPr>
          <p:nvPr/>
        </p:nvSpPr>
        <p:spPr bwMode="auto">
          <a:xfrm>
            <a:off x="2024063" y="1366839"/>
            <a:ext cx="7929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Arial" panose="020B0604020202020204" pitchFamily="34" charset="0"/>
              <a:buChar char="•"/>
            </a:pPr>
            <a:r>
              <a:rPr lang="en-US" altLang="zh-CN" sz="2400" b="1" dirty="0">
                <a:latin typeface="宋体" panose="02010600030101010101" pitchFamily="2" charset="-122"/>
                <a:ea typeface="宋体" panose="02010600030101010101" pitchFamily="2" charset="-122"/>
              </a:rPr>
              <a:t> Encrypt</a:t>
            </a:r>
            <a:r>
              <a:rPr lang="zh-CN" altLang="en-US" sz="2400" b="1"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E</a:t>
            </a:r>
            <a:r>
              <a:rPr lang="en-US" altLang="zh-CN" sz="2400" i="1"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x</a:t>
            </a:r>
            <a:r>
              <a:rPr lang="en-US" altLang="zh-CN" sz="2400" dirty="0">
                <a:latin typeface="宋体" panose="02010600030101010101" pitchFamily="2" charset="-122"/>
                <a:ea typeface="宋体" panose="02010600030101010101" pitchFamily="2" charset="-122"/>
              </a:rPr>
              <a:t>)=</a:t>
            </a:r>
            <a:r>
              <a:rPr lang="en-US" altLang="zh-CN" sz="2400" i="1"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rPr>
              <a:t>+</a:t>
            </a:r>
            <a:r>
              <a:rPr lang="en-US" altLang="zh-CN" sz="2400" i="1"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 mod 26</a:t>
            </a:r>
            <a:endParaRPr lang="en-US" altLang="zh-CN" sz="2400" b="1" dirty="0">
              <a:latin typeface="宋体" panose="02010600030101010101" pitchFamily="2" charset="-122"/>
              <a:ea typeface="宋体" panose="02010600030101010101" pitchFamily="2" charset="-122"/>
            </a:endParaRPr>
          </a:p>
          <a:p>
            <a:pPr eaLnBrk="1" hangingPunct="1">
              <a:spcBef>
                <a:spcPct val="0"/>
              </a:spcBef>
              <a:buClrTx/>
              <a:buSzTx/>
              <a:buFont typeface="Arial" panose="020B0604020202020204" pitchFamily="34" charset="0"/>
              <a:buChar char="•"/>
            </a:pPr>
            <a:r>
              <a:rPr lang="en-US" altLang="zh-CN" sz="2400" b="1" dirty="0">
                <a:latin typeface="宋体" panose="02010600030101010101" pitchFamily="2" charset="-122"/>
                <a:ea typeface="宋体" panose="02010600030101010101" pitchFamily="2" charset="-122"/>
              </a:rPr>
              <a:t> Decrypt</a:t>
            </a:r>
            <a:r>
              <a:rPr lang="zh-CN" altLang="en-US" sz="2400" b="1"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D</a:t>
            </a:r>
            <a:r>
              <a:rPr lang="en-US" altLang="zh-CN" sz="2400" i="1"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c</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c</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 mod 26</a:t>
            </a:r>
          </a:p>
        </p:txBody>
      </p:sp>
      <p:cxnSp>
        <p:nvCxnSpPr>
          <p:cNvPr id="6" name="直接连接符 5"/>
          <p:cNvCxnSpPr/>
          <p:nvPr/>
        </p:nvCxnSpPr>
        <p:spPr>
          <a:xfrm>
            <a:off x="2309814" y="4799014"/>
            <a:ext cx="6929437"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2024063" y="5370513"/>
            <a:ext cx="2143125"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9399" name="TextBox 9"/>
          <p:cNvSpPr txBox="1">
            <a:spLocks noChangeArrowheads="1"/>
          </p:cNvSpPr>
          <p:nvPr/>
        </p:nvSpPr>
        <p:spPr bwMode="auto">
          <a:xfrm>
            <a:off x="3167063" y="4286250"/>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3200">
                <a:ea typeface="宋体" panose="02010600030101010101" pitchFamily="2" charset="-122"/>
              </a:rPr>
              <a:t>WEAREINCRYPTOCLASS.</a:t>
            </a:r>
            <a:endParaRPr lang="zh-CN" altLang="en-US" sz="3200">
              <a:ea typeface="宋体" panose="02010600030101010101" pitchFamily="2" charset="-122"/>
            </a:endParaRPr>
          </a:p>
        </p:txBody>
      </p:sp>
      <p:cxnSp>
        <p:nvCxnSpPr>
          <p:cNvPr id="11" name="直接连接符 10"/>
          <p:cNvCxnSpPr/>
          <p:nvPr/>
        </p:nvCxnSpPr>
        <p:spPr>
          <a:xfrm>
            <a:off x="2309814" y="5583239"/>
            <a:ext cx="6929437"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9401" name="TextBox 11"/>
          <p:cNvSpPr txBox="1">
            <a:spLocks noChangeArrowheads="1"/>
          </p:cNvSpPr>
          <p:nvPr/>
        </p:nvSpPr>
        <p:spPr bwMode="auto">
          <a:xfrm>
            <a:off x="3167063" y="5072063"/>
            <a:ext cx="6215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3200">
                <a:ea typeface="宋体" panose="02010600030101010101" pitchFamily="2" charset="-122"/>
              </a:rPr>
              <a:t>GOKBOSXMBIZDYMWCC</a:t>
            </a:r>
            <a:endParaRPr lang="zh-CN" altLang="en-US" sz="3200">
              <a:ea typeface="宋体" panose="02010600030101010101" pitchFamily="2" charset="-122"/>
            </a:endParaRPr>
          </a:p>
        </p:txBody>
      </p:sp>
      <p:sp>
        <p:nvSpPr>
          <p:cNvPr id="59402" name="TextBox 12"/>
          <p:cNvSpPr txBox="1">
            <a:spLocks noChangeArrowheads="1"/>
          </p:cNvSpPr>
          <p:nvPr/>
        </p:nvSpPr>
        <p:spPr bwMode="auto">
          <a:xfrm>
            <a:off x="2381250" y="4786314"/>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+10</a:t>
            </a:r>
            <a:endParaRPr lang="zh-CN" altLang="en-US" sz="1800">
              <a:ea typeface="宋体" panose="02010600030101010101" pitchFamily="2" charset="-122"/>
            </a:endParaRPr>
          </a:p>
        </p:txBody>
      </p:sp>
      <p:sp>
        <p:nvSpPr>
          <p:cNvPr id="59403" name="TextBox 13"/>
          <p:cNvSpPr txBox="1">
            <a:spLocks noChangeArrowheads="1"/>
          </p:cNvSpPr>
          <p:nvPr/>
        </p:nvSpPr>
        <p:spPr bwMode="auto">
          <a:xfrm>
            <a:off x="1644651" y="5143501"/>
            <a:ext cx="1643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宋体" panose="02010600030101010101" pitchFamily="2" charset="-122"/>
              </a:rPr>
              <a:t>=Ciphertext</a:t>
            </a:r>
          </a:p>
        </p:txBody>
      </p:sp>
      <p:sp>
        <p:nvSpPr>
          <p:cNvPr id="59404" name="TextBox 14"/>
          <p:cNvSpPr txBox="1">
            <a:spLocks noChangeArrowheads="1"/>
          </p:cNvSpPr>
          <p:nvPr/>
        </p:nvSpPr>
        <p:spPr bwMode="auto">
          <a:xfrm>
            <a:off x="2063751" y="4370388"/>
            <a:ext cx="1103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宋体" panose="02010600030101010101" pitchFamily="2" charset="-122"/>
              </a:rPr>
              <a:t>Plaintext</a:t>
            </a:r>
          </a:p>
        </p:txBody>
      </p:sp>
      <p:sp>
        <p:nvSpPr>
          <p:cNvPr id="59405" name="TextBox 15"/>
          <p:cNvSpPr txBox="1">
            <a:spLocks noChangeArrowheads="1"/>
          </p:cNvSpPr>
          <p:nvPr/>
        </p:nvSpPr>
        <p:spPr bwMode="auto">
          <a:xfrm>
            <a:off x="2381250" y="5643564"/>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-10</a:t>
            </a:r>
            <a:endParaRPr lang="zh-CN" altLang="en-US" sz="1800">
              <a:ea typeface="宋体" panose="02010600030101010101" pitchFamily="2" charset="-122"/>
            </a:endParaRPr>
          </a:p>
        </p:txBody>
      </p:sp>
      <p:sp>
        <p:nvSpPr>
          <p:cNvPr id="59406" name="TextBox 16"/>
          <p:cNvSpPr txBox="1">
            <a:spLocks noChangeArrowheads="1"/>
          </p:cNvSpPr>
          <p:nvPr/>
        </p:nvSpPr>
        <p:spPr bwMode="auto">
          <a:xfrm>
            <a:off x="1847851" y="6000751"/>
            <a:ext cx="1319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宋体" panose="02010600030101010101" pitchFamily="2" charset="-122"/>
              </a:rPr>
              <a:t>=Plaintext</a:t>
            </a:r>
          </a:p>
        </p:txBody>
      </p:sp>
      <p:sp>
        <p:nvSpPr>
          <p:cNvPr id="59407" name="TextBox 17"/>
          <p:cNvSpPr txBox="1">
            <a:spLocks noChangeArrowheads="1"/>
          </p:cNvSpPr>
          <p:nvPr/>
        </p:nvSpPr>
        <p:spPr bwMode="auto">
          <a:xfrm>
            <a:off x="3167063" y="56562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3200">
                <a:ea typeface="宋体" panose="02010600030101010101" pitchFamily="2" charset="-122"/>
              </a:rPr>
              <a:t>WEAREINCRYPTOCLASS</a:t>
            </a:r>
            <a:endParaRPr lang="zh-CN" altLang="en-US" sz="3200">
              <a:ea typeface="宋体" panose="02010600030101010101" pitchFamily="2" charset="-122"/>
            </a:endParaRPr>
          </a:p>
        </p:txBody>
      </p:sp>
      <p:pic>
        <p:nvPicPr>
          <p:cNvPr id="5940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4" y="2428876"/>
            <a:ext cx="664368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68334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8324" y="1617726"/>
            <a:ext cx="9258300" cy="2229265"/>
          </a:xfrm>
          <a:prstGeom prst="rect">
            <a:avLst/>
          </a:prstGeom>
        </p:spPr>
        <p:txBody>
          <a:bodyPr wrap="square">
            <a:spAutoFit/>
          </a:bodyPr>
          <a:lstStyle/>
          <a:p>
            <a:pPr marL="66040" marR="0">
              <a:lnSpc>
                <a:spcPct val="107000"/>
              </a:lnSpc>
              <a:spcBef>
                <a:spcPts val="0"/>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ly</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26 p</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le</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keys</a:t>
            </a:r>
            <a:r>
              <a:rPr lang="en-US" sz="24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p>
          <a:p>
            <a:pPr marL="66040" marR="0">
              <a:lnSpc>
                <a:spcPct val="107000"/>
              </a:lnSpc>
              <a:spcBef>
                <a:spcPts val="0"/>
              </a:spcBef>
              <a:spcAft>
                <a:spcPts val="0"/>
              </a:spcAft>
            </a:pP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810260" marR="12700" indent="-286385">
              <a:lnSpc>
                <a:spcPct val="102000"/>
              </a:lnSpc>
              <a:spcBef>
                <a:spcPts val="0"/>
              </a:spcBef>
              <a:spcAft>
                <a:spcPts val="0"/>
              </a:spcAft>
              <a:tabLst>
                <a:tab pos="800100" algn="l"/>
              </a:tabLs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47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Given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 </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cipherte</a:t>
            </a:r>
            <a:r>
              <a:rPr lang="en-US" sz="2400" spc="-15"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x</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try</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decrypting with</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every</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ssible key</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550"/>
              </a:lnSpc>
              <a:spcBef>
                <a:spcPts val="30"/>
              </a:spcBef>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 </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ci</a:t>
            </a:r>
            <a:r>
              <a:rPr lang="en-US" sz="2400" spc="-1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hert</a:t>
            </a:r>
            <a:r>
              <a:rPr lang="en-US" sz="2400" spc="-1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xt</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 lo</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pl</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ext</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 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rmal</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810260" marR="0">
              <a:lnSpc>
                <a:spcPct val="107000"/>
              </a:lnSpc>
              <a:spcBef>
                <a:spcPts val="90"/>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lish</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ly</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 p</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ssibility</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will</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“make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sense</a:t>
            </a:r>
            <a:r>
              <a:rPr lang="en-US"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778324" y="427952"/>
            <a:ext cx="5117748" cy="593047"/>
          </a:xfrm>
          <a:prstGeom prst="rect">
            <a:avLst/>
          </a:prstGeom>
        </p:spPr>
        <p:txBody>
          <a:bodyPr wrap="none">
            <a:spAutoFit/>
          </a:bodyPr>
          <a:lstStyle/>
          <a:p>
            <a:pPr marL="294640" marR="0">
              <a:lnSpc>
                <a:spcPct val="107000"/>
              </a:lnSpc>
              <a:spcBef>
                <a:spcPts val="450"/>
              </a:spcBef>
              <a:spcAft>
                <a:spcPts val="0"/>
              </a:spcAft>
            </a:pP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Is t</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h</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a:t>
            </a:r>
            <a:r>
              <a:rPr lang="en-US" sz="3200" spc="-25"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s</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h</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i</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t</a:t>
            </a:r>
            <a:r>
              <a:rPr lang="en-US" sz="3200" spc="-2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ciph</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e</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r</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se</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c</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u</a:t>
            </a:r>
            <a:r>
              <a:rPr lang="en-US" sz="32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r</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459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1583" y="726053"/>
            <a:ext cx="1844736" cy="582532"/>
          </a:xfrm>
          <a:prstGeom prst="rect">
            <a:avLst/>
          </a:prstGeom>
        </p:spPr>
        <p:txBody>
          <a:bodyPr wrap="none">
            <a:spAutoFit/>
          </a:bodyPr>
          <a:lstStyle/>
          <a:p>
            <a:pPr marL="66040" marR="0">
              <a:lnSpc>
                <a:spcPts val="3995"/>
              </a:lnSpc>
              <a:spcBef>
                <a:spcPts val="0"/>
              </a:spcBef>
              <a:spcAft>
                <a:spcPts val="0"/>
              </a:spcAft>
            </a:pP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Example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30300" y="1780436"/>
            <a:ext cx="7162800" cy="3286092"/>
          </a:xfrm>
          <a:prstGeom prst="rect">
            <a:avLst/>
          </a:prstGeom>
        </p:spPr>
        <p:txBody>
          <a:bodyPr wrap="square">
            <a:spAutoFit/>
          </a:bodyPr>
          <a:lstStyle/>
          <a:p>
            <a:pPr marL="66040" marR="0">
              <a:lnSpc>
                <a:spcPct val="107000"/>
              </a:lnSpc>
              <a:spcBef>
                <a:spcPts val="0"/>
              </a:spcBef>
              <a:spcAft>
                <a:spcPts val="0"/>
              </a:spcAft>
            </a:pPr>
            <a:r>
              <a:rPr lang="en-US" sz="2800" spc="5"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8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iphe</a:t>
            </a:r>
            <a:r>
              <a:rPr lang="en-US" sz="2800" spc="5"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err="1">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text</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uryybjbeyq</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600"/>
              </a:lnSpc>
              <a:spcBef>
                <a:spcPts val="40"/>
              </a:spcBef>
            </a:pPr>
            <a:r>
              <a:rPr lang="en-US" sz="2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Try</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every</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ssible</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10"/>
              </a:spcBef>
            </a:pPr>
            <a:r>
              <a:rPr lang="en-US" sz="28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tqxx</a:t>
            </a:r>
            <a:r>
              <a:rPr lang="en-US" sz="2800" spc="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a</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i</a:t>
            </a:r>
            <a:r>
              <a:rPr lang="en-US" sz="2800" spc="-1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ad</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xp</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35"/>
              </a:spcBef>
            </a:pPr>
            <a:r>
              <a:rPr lang="en-US" sz="2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spww</a:t>
            </a:r>
            <a:r>
              <a:rPr lang="en-US" sz="2800" spc="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z</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h</a:t>
            </a:r>
            <a:r>
              <a:rPr lang="en-US" sz="2800" spc="-1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zc</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wo</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pPr>
            <a:r>
              <a:rPr lang="en-US" sz="2800"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10"/>
              </a:spcBef>
            </a:pPr>
            <a:r>
              <a:rPr lang="en-US" sz="28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hel</a:t>
            </a:r>
            <a:r>
              <a:rPr lang="en-US" sz="2800" spc="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l</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owo</a:t>
            </a:r>
            <a:r>
              <a:rPr lang="en-US" sz="2800" spc="-15"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r</a:t>
            </a:r>
            <a:r>
              <a:rPr lang="en-US" sz="2800" dirty="0" err="1">
                <a:solidFill>
                  <a:srgbClr val="5F5F5F"/>
                </a:solidFill>
                <a:latin typeface="Courier New" panose="02070309020205020404" pitchFamily="49" charset="0"/>
                <a:ea typeface="Times New Roman" panose="02020603050405020304" pitchFamily="18" charset="0"/>
                <a:cs typeface="Times New Roman" panose="02020603050405020304" pitchFamily="18" charset="0"/>
              </a:rPr>
              <a:t>ld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929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324" y="472053"/>
            <a:ext cx="4201791" cy="582532"/>
          </a:xfrm>
          <a:prstGeom prst="rect">
            <a:avLst/>
          </a:prstGeom>
        </p:spPr>
        <p:txBody>
          <a:bodyPr wrap="none">
            <a:spAutoFit/>
          </a:bodyPr>
          <a:lstStyle/>
          <a:p>
            <a:pPr marL="66040" marR="0">
              <a:lnSpc>
                <a:spcPts val="3995"/>
              </a:lnSpc>
              <a:spcBef>
                <a:spcPts val="0"/>
              </a:spcBef>
              <a:spcAft>
                <a:spcPts val="0"/>
              </a:spcAft>
            </a:pPr>
            <a:r>
              <a:rPr lang="en-US" sz="320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Kerckh</a:t>
            </a:r>
            <a:r>
              <a:rPr lang="en-US" sz="3200" spc="1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o</a:t>
            </a:r>
            <a:r>
              <a:rPr lang="en-US" sz="320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spc="1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dirty="0" err="1">
                <a:solidFill>
                  <a:srgbClr val="5F5F5F"/>
                </a:solidFill>
                <a:latin typeface="Georgia" panose="02040502050405020303" pitchFamily="18" charset="0"/>
                <a:ea typeface="Times New Roman" panose="02020603050405020304" pitchFamily="18" charset="0"/>
                <a:cs typeface="Georgia" panose="02040502050405020303" pitchFamily="18" charset="0"/>
              </a:rPr>
              <a:t>s’s</a:t>
            </a:r>
            <a:r>
              <a:rPr lang="en-US" sz="3200" spc="-4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principle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711200" y="1508485"/>
            <a:ext cx="9194800" cy="4084901"/>
          </a:xfrm>
          <a:prstGeom prst="rect">
            <a:avLst/>
          </a:prstGeom>
        </p:spPr>
        <p:txBody>
          <a:bodyPr wrap="square">
            <a:spAutoFit/>
          </a:bodyPr>
          <a:lstStyle/>
          <a:p>
            <a:pPr marL="66040" marR="0">
              <a:lnSpc>
                <a:spcPct val="107000"/>
              </a:lnSpc>
              <a:spcBef>
                <a:spcPts val="0"/>
              </a:spcBef>
              <a:spcAft>
                <a:spcPts val="0"/>
              </a:spcAft>
            </a:pP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a:t>
            </a:r>
            <a:r>
              <a:rPr lang="en-US" sz="2400" i="1"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encryp</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ion</a:t>
            </a:r>
            <a:r>
              <a:rPr lang="en-US" sz="2400" i="1" spc="-7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sche</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i="1" spc="-7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 only</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he</a:t>
            </a:r>
            <a:r>
              <a:rPr lang="en-US" sz="24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st</a:t>
            </a:r>
            <a:r>
              <a:rPr lang="en-US" sz="2400" spc="-5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hos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spc="-7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ran</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om,</a:t>
            </a:r>
            <a:r>
              <a:rPr lang="en-US" sz="2400" spc="-6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700"/>
              </a:lnSpc>
              <a:spcBef>
                <a:spcPts val="25"/>
              </a:spcBef>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400" dirty="0" smtClean="0">
                <a:solidFill>
                  <a:srgbClr val="000000"/>
                </a:solidFill>
                <a:effectLst/>
                <a:latin typeface="Trebuchet MS" panose="020B0603020202020204" pitchFamily="34" charset="0"/>
                <a:ea typeface="Times New Roman" panose="02020603050405020304" pitchFamily="18" charset="0"/>
                <a:cs typeface="Trebuchet MS" panose="020B0603020202020204" pitchFamily="34" charset="0"/>
              </a:rPr>
              <a:t> </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Some</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arg</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10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in</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vor</a:t>
            </a:r>
            <a:r>
              <a:rPr lang="en-US" sz="2400" spc="-5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of</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his</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pri</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iple</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25"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Easier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 keep</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ret</a:t>
            </a:r>
            <a:r>
              <a:rPr lang="en-US" sz="2400" spc="-4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r>
              <a:rPr lang="en-US" sz="24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han</a:t>
            </a:r>
            <a:r>
              <a:rPr lang="en-US" sz="24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cr</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gorithm</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Easi</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spc="-6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ge</a:t>
            </a:r>
            <a:r>
              <a:rPr lang="en-US" sz="2400" spc="-10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r>
              <a:rPr lang="en-US" sz="24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han</a:t>
            </a:r>
            <a:r>
              <a:rPr lang="en-US" sz="2400" spc="-4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ge</a:t>
            </a:r>
            <a:r>
              <a:rPr lang="en-US" sz="2400" spc="-1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gorit</a:t>
            </a:r>
            <a:r>
              <a:rPr lang="en-US" sz="24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t>
            </a:r>
            <a:r>
              <a:rPr lang="en-US" sz="24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85"/>
              </a:spcBef>
              <a:spcAft>
                <a:spcPts val="0"/>
              </a:spcAft>
            </a:pPr>
            <a:r>
              <a:rPr lang="en-US" sz="240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30" dirty="0" smtClean="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an</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ardi</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z</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ion</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80440" marR="0">
              <a:lnSpc>
                <a:spcPct val="107000"/>
              </a:lnSpc>
              <a:spcBef>
                <a:spcPts val="80"/>
              </a:spcBef>
              <a:spcAft>
                <a:spcPts val="0"/>
              </a:spcAft>
            </a:pP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t>
            </a:r>
            <a:r>
              <a:rPr lang="en-US" sz="2400" spc="22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E</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ase</a:t>
            </a:r>
            <a:r>
              <a:rPr lang="en-US" sz="2400" spc="-2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of</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de</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pl</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o</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y</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ment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80440" marR="0">
              <a:lnSpc>
                <a:spcPct val="107000"/>
              </a:lnSpc>
              <a:spcBef>
                <a:spcPts val="75"/>
              </a:spcBef>
              <a:spcAft>
                <a:spcPts val="0"/>
              </a:spcAft>
            </a:pP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t>
            </a:r>
            <a:r>
              <a:rPr lang="en-US" sz="2400" spc="22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P</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ubl</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i</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c</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 </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vali</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d</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a</a:t>
            </a:r>
            <a:r>
              <a:rPr lang="en-US" sz="2400" spc="5"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t</a:t>
            </a:r>
            <a:r>
              <a:rPr lang="en-US" sz="2400" dirty="0" smtClean="0">
                <a:solidFill>
                  <a:srgbClr val="5F5F5F"/>
                </a:solidFill>
                <a:effectLst/>
                <a:latin typeface="Trebuchet MS" panose="020B0603020202020204" pitchFamily="34" charset="0"/>
                <a:ea typeface="Times New Roman" panose="02020603050405020304" pitchFamily="18" charset="0"/>
                <a:cs typeface="Trebuchet MS" panose="020B0603020202020204" pitchFamily="34" charset="0"/>
              </a:rPr>
              <a:t>ion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939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298" y="637153"/>
            <a:ext cx="5536131" cy="582532"/>
          </a:xfrm>
          <a:prstGeom prst="rect">
            <a:avLst/>
          </a:prstGeom>
        </p:spPr>
        <p:txBody>
          <a:bodyPr wrap="none">
            <a:spAutoFit/>
          </a:bodyPr>
          <a:lstStyle/>
          <a:p>
            <a:pPr marL="66040" marR="0">
              <a:lnSpc>
                <a:spcPts val="3995"/>
              </a:lnSpc>
              <a:spcBef>
                <a:spcPts val="0"/>
              </a:spcBef>
              <a:spcAft>
                <a:spcPts val="0"/>
              </a:spcAft>
            </a:pP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Su</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f</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fic</a:t>
            </a:r>
            <a:r>
              <a:rPr lang="en-US" sz="3200" spc="5" dirty="0">
                <a:solidFill>
                  <a:srgbClr val="5F5F5F"/>
                </a:solidFill>
                <a:latin typeface="Georgia" panose="02040502050405020303" pitchFamily="18" charset="0"/>
                <a:ea typeface="Times New Roman" panose="02020603050405020304" pitchFamily="18" charset="0"/>
                <a:cs typeface="Georgia" panose="02040502050405020303" pitchFamily="18" charset="0"/>
              </a:rPr>
              <a:t>i</a:t>
            </a:r>
            <a:r>
              <a:rPr lang="en-US" sz="32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ent key space principle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825298" y="1581459"/>
            <a:ext cx="10198302" cy="895502"/>
          </a:xfrm>
          <a:prstGeom prst="rect">
            <a:avLst/>
          </a:prstGeom>
        </p:spPr>
        <p:txBody>
          <a:bodyPr wrap="square">
            <a:spAutoFit/>
          </a:bodyPr>
          <a:lstStyle/>
          <a:p>
            <a:pPr marL="408940" marR="0" indent="-342900">
              <a:lnSpc>
                <a:spcPct val="107000"/>
              </a:lnSpc>
              <a:spcBef>
                <a:spcPts val="0"/>
              </a:spcBef>
              <a:spcAft>
                <a:spcPts val="0"/>
              </a:spcAft>
              <a:buFont typeface="Arial" panose="020B0604020202020204" pitchFamily="34" charset="0"/>
              <a:buChar char="•"/>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 </a:t>
            </a:r>
            <a:r>
              <a:rPr lang="en-US" sz="2400" b="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4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ey</a:t>
            </a:r>
            <a:r>
              <a:rPr lang="en-US" sz="2400" b="1"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b="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a:t>
            </a:r>
            <a:r>
              <a:rPr lang="en-US" sz="24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ce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should</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ge</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enough</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pre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ent</a:t>
            </a:r>
            <a:endParaRPr lang="en-US" sz="2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408940" marR="0">
              <a:lnSpc>
                <a:spcPct val="107000"/>
              </a:lnSpc>
              <a:spcBef>
                <a:spcPts val="95"/>
              </a:spcBef>
              <a:spcAft>
                <a:spcPts val="0"/>
              </a:spcAft>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“brut</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force,”</a:t>
            </a:r>
            <a:r>
              <a:rPr lang="en-US" sz="2400" spc="6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exhaustiv</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sea</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ch</a:t>
            </a:r>
            <a:r>
              <a:rPr lang="en-US" sz="2400" spc="5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attacks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965200" y="2954832"/>
            <a:ext cx="10210800" cy="853182"/>
          </a:xfrm>
          <a:prstGeom prst="rect">
            <a:avLst/>
          </a:prstGeom>
        </p:spPr>
        <p:txBody>
          <a:bodyPr wrap="square">
            <a:spAutoFit/>
          </a:bodyPr>
          <a:lstStyle/>
          <a:p>
            <a:pPr marL="408940" marR="18415" indent="-342900">
              <a:lnSpc>
                <a:spcPct val="103000"/>
              </a:lnSpc>
              <a:spcBef>
                <a:spcPts val="0"/>
              </a:spcBef>
              <a:spcAft>
                <a:spcPts val="0"/>
              </a:spcAft>
              <a:buFont typeface="Arial" panose="020B0604020202020204" pitchFamily="34" charset="0"/>
              <a:buChar char="•"/>
            </a:pP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If</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an</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enc</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ypt</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on</a:t>
            </a:r>
            <a:r>
              <a:rPr lang="en-US" sz="24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sch</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me</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has</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 </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pace</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that</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too small,</a:t>
            </a:r>
            <a:r>
              <a:rPr lang="en-US" sz="24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then</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it</a:t>
            </a:r>
            <a:r>
              <a:rPr lang="en-US" sz="24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will</a:t>
            </a:r>
            <a:r>
              <a:rPr lang="en-US" sz="24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 vulnerable</a:t>
            </a:r>
            <a:r>
              <a:rPr lang="en-US" sz="2400" spc="5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xhaustiv</a:t>
            </a:r>
            <a:r>
              <a:rPr lang="en-US" sz="2400" spc="-9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se</a:t>
            </a:r>
            <a:r>
              <a:rPr lang="en-US" sz="24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rch</a:t>
            </a:r>
            <a:r>
              <a:rPr lang="en-US" sz="24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4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attacks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063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p:nvPr>
        </p:nvSpPr>
        <p:spPr/>
        <p:txBody>
          <a:bodyPr/>
          <a:lstStyle/>
          <a:p>
            <a:r>
              <a:rPr lang="en-GB" altLang="en-US" dirty="0" smtClean="0"/>
              <a:t>Caesar Cipher</a:t>
            </a:r>
          </a:p>
        </p:txBody>
      </p:sp>
      <p:sp>
        <p:nvSpPr>
          <p:cNvPr id="63491" name="Rectangle 3"/>
          <p:cNvSpPr>
            <a:spLocks noGrp="1" noChangeArrowheads="1"/>
          </p:cNvSpPr>
          <p:nvPr>
            <p:ph type="body" idx="1"/>
          </p:nvPr>
        </p:nvSpPr>
        <p:spPr>
          <a:xfrm>
            <a:off x="838200" y="1690688"/>
            <a:ext cx="10579100" cy="4033836"/>
          </a:xfrm>
        </p:spPr>
        <p:txBody>
          <a:bodyPr/>
          <a:lstStyle/>
          <a:p>
            <a:pPr eaLnBrk="1" hangingPunct="1"/>
            <a:r>
              <a:rPr lang="en-US" altLang="en-US" b="1" u="sng" dirty="0" smtClean="0"/>
              <a:t>Caesar</a:t>
            </a:r>
            <a:r>
              <a:rPr lang="en-US" altLang="en-US" dirty="0" smtClean="0"/>
              <a:t> – Shift all letters by a given number of letters in the alphabet</a:t>
            </a:r>
          </a:p>
          <a:p>
            <a:pPr marL="342900" lvl="1" indent="-342900">
              <a:buNone/>
            </a:pPr>
            <a:r>
              <a:rPr lang="en-US" altLang="en-US" sz="2800" dirty="0"/>
              <a:t> </a:t>
            </a:r>
          </a:p>
          <a:p>
            <a:pPr marL="342900" lvl="1" indent="-342900">
              <a:buFont typeface="Wingdings" panose="05000000000000000000" pitchFamily="2" charset="2"/>
              <a:buChar char="l"/>
            </a:pPr>
            <a:endParaRPr lang="en-GB" altLang="en-US" sz="2800" dirty="0"/>
          </a:p>
        </p:txBody>
      </p:sp>
      <p:pic>
        <p:nvPicPr>
          <p:cNvPr id="634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6" y="2509836"/>
            <a:ext cx="7286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3900484"/>
            <a:ext cx="45720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710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p:nvPr>
        </p:nvSpPr>
        <p:spPr/>
        <p:txBody>
          <a:bodyPr/>
          <a:lstStyle/>
          <a:p>
            <a:r>
              <a:rPr lang="en-GB" altLang="en-US" dirty="0" smtClean="0"/>
              <a:t>The </a:t>
            </a:r>
            <a:r>
              <a:rPr lang="en-GB" altLang="en-US" dirty="0" err="1" smtClean="0"/>
              <a:t>Vigenère</a:t>
            </a:r>
            <a:r>
              <a:rPr lang="en-GB" altLang="en-US" dirty="0" smtClean="0"/>
              <a:t> cipher</a:t>
            </a:r>
          </a:p>
        </p:txBody>
      </p:sp>
      <p:sp>
        <p:nvSpPr>
          <p:cNvPr id="65539" name="Rectangle 3"/>
          <p:cNvSpPr>
            <a:spLocks noGrp="1" noChangeArrowheads="1"/>
          </p:cNvSpPr>
          <p:nvPr>
            <p:ph type="body" idx="1"/>
          </p:nvPr>
        </p:nvSpPr>
        <p:spPr>
          <a:xfrm>
            <a:off x="608014" y="1690688"/>
            <a:ext cx="10745786" cy="4252911"/>
          </a:xfrm>
        </p:spPr>
        <p:txBody>
          <a:bodyPr>
            <a:normAutofit/>
          </a:bodyPr>
          <a:lstStyle/>
          <a:p>
            <a:pPr eaLnBrk="1" hangingPunct="1"/>
            <a:r>
              <a:rPr lang="en-US" altLang="en-US" b="1" u="sng" dirty="0" err="1" smtClean="0"/>
              <a:t>Vigenère</a:t>
            </a:r>
            <a:r>
              <a:rPr lang="en-US" altLang="en-US" dirty="0" smtClean="0"/>
              <a:t> – Use of a key and multiple (polyalphabetic cipher) alphabets to hide repeated characters in an encrypted message</a:t>
            </a:r>
          </a:p>
          <a:p>
            <a:r>
              <a:rPr lang="en-US" altLang="en-US" dirty="0" smtClean="0"/>
              <a:t>The key is now a </a:t>
            </a:r>
            <a:r>
              <a:rPr lang="en-US" altLang="en-US" i="1" dirty="0" smtClean="0"/>
              <a:t>string</a:t>
            </a:r>
            <a:r>
              <a:rPr lang="en-US" altLang="en-US" dirty="0" smtClean="0"/>
              <a:t>, not just a character. To encrypt, shift each character in the plaintext by the amount dictated by the next character of the key </a:t>
            </a:r>
          </a:p>
          <a:p>
            <a:pPr eaLnBrk="1" hangingPunct="1"/>
            <a:r>
              <a:rPr lang="en-US" altLang="en-US" dirty="0" smtClean="0"/>
              <a:t>Wrap around in the key as needed </a:t>
            </a:r>
          </a:p>
          <a:p>
            <a:pPr eaLnBrk="1" hangingPunct="1"/>
            <a:r>
              <a:rPr lang="en-US" altLang="en-US" dirty="0" smtClean="0"/>
              <a:t>Decryption just reverses the process </a:t>
            </a:r>
          </a:p>
          <a:p>
            <a:pPr eaLnBrk="1" hangingPunct="1"/>
            <a:endParaRPr lang="en-US" altLang="en-US" dirty="0" smtClean="0"/>
          </a:p>
          <a:p>
            <a:pPr marL="342900" lvl="1" indent="-342900">
              <a:buNone/>
            </a:pPr>
            <a:r>
              <a:rPr lang="en-US" altLang="en-US" sz="2800" dirty="0"/>
              <a:t> </a:t>
            </a:r>
          </a:p>
          <a:p>
            <a:pPr marL="342900" lvl="1" indent="-342900">
              <a:buFont typeface="Wingdings" panose="05000000000000000000" pitchFamily="2" charset="2"/>
              <a:buChar char="l"/>
            </a:pPr>
            <a:endParaRPr lang="en-GB" altLang="en-US" sz="2800" dirty="0"/>
          </a:p>
        </p:txBody>
      </p:sp>
    </p:spTree>
    <p:extLst>
      <p:ext uri="{BB962C8B-B14F-4D97-AF65-F5344CB8AC3E}">
        <p14:creationId xmlns:p14="http://schemas.microsoft.com/office/powerpoint/2010/main" val="175831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1400"/>
            <a:ext cx="10515600" cy="5135563"/>
          </a:xfrm>
        </p:spPr>
        <p:txBody>
          <a:bodyPr/>
          <a:lstStyle/>
          <a:p>
            <a:pPr marL="0" indent="0">
              <a:buNone/>
            </a:pPr>
            <a:r>
              <a:rPr lang="en-US" sz="4400" dirty="0"/>
              <a:t>Disclaimer</a:t>
            </a:r>
            <a:r>
              <a:rPr lang="en-US" sz="4400" dirty="0" smtClean="0"/>
              <a:t>!</a:t>
            </a:r>
          </a:p>
          <a:p>
            <a:pPr marL="0" indent="0">
              <a:buNone/>
            </a:pPr>
            <a:endParaRPr lang="en-US" sz="4400" dirty="0"/>
          </a:p>
          <a:p>
            <a:pPr marL="0" indent="0">
              <a:buNone/>
            </a:pPr>
            <a:r>
              <a:rPr lang="en-US" sz="3200" dirty="0" smtClean="0"/>
              <a:t>The </a:t>
            </a:r>
            <a:r>
              <a:rPr lang="en-US" sz="3200" dirty="0"/>
              <a:t>lecture slides are partially collected from the Internet for </a:t>
            </a:r>
            <a:r>
              <a:rPr lang="en-US" sz="3200" dirty="0" smtClean="0"/>
              <a:t>educational </a:t>
            </a:r>
            <a:r>
              <a:rPr lang="en-US" sz="3200" dirty="0"/>
              <a:t>purpose only. The lecturer does not claim any credit for them and the copyrights belong to the original authors.</a:t>
            </a:r>
          </a:p>
          <a:p>
            <a:endParaRPr lang="en-US" dirty="0"/>
          </a:p>
        </p:txBody>
      </p:sp>
    </p:spTree>
    <p:extLst>
      <p:ext uri="{BB962C8B-B14F-4D97-AF65-F5344CB8AC3E}">
        <p14:creationId xmlns:p14="http://schemas.microsoft.com/office/powerpoint/2010/main" val="4116835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Example</a:t>
            </a:r>
          </a:p>
        </p:txBody>
      </p:sp>
      <p:sp>
        <p:nvSpPr>
          <p:cNvPr id="3" name="Content Placeholder 2"/>
          <p:cNvSpPr>
            <a:spLocks noGrp="1"/>
          </p:cNvSpPr>
          <p:nvPr>
            <p:ph idx="1"/>
          </p:nvPr>
        </p:nvSpPr>
        <p:spPr>
          <a:xfrm>
            <a:off x="838200" y="1905000"/>
            <a:ext cx="9321799" cy="4306888"/>
          </a:xfrm>
        </p:spPr>
        <p:txBody>
          <a:bodyPr/>
          <a:lstStyle/>
          <a:p>
            <a:pPr marL="0" indent="0">
              <a:buNone/>
              <a:defRPr/>
            </a:pPr>
            <a:r>
              <a:rPr lang="en-US" dirty="0" smtClean="0"/>
              <a:t>	</a:t>
            </a:r>
            <a:r>
              <a:rPr lang="en-US" dirty="0" err="1" smtClean="0"/>
              <a:t>tellhimaboutme</a:t>
            </a:r>
            <a:r>
              <a:rPr lang="en-US" dirty="0" smtClean="0"/>
              <a:t> </a:t>
            </a:r>
            <a:endParaRPr lang="en-US" dirty="0"/>
          </a:p>
          <a:p>
            <a:pPr marL="0" indent="0">
              <a:buNone/>
              <a:defRPr/>
            </a:pPr>
            <a:r>
              <a:rPr lang="en-US" dirty="0" smtClean="0"/>
              <a:t>	</a:t>
            </a:r>
            <a:r>
              <a:rPr lang="en-US" dirty="0" err="1" smtClean="0"/>
              <a:t>cafecafecafeca</a:t>
            </a:r>
            <a:r>
              <a:rPr lang="en-US" dirty="0" smtClean="0"/>
              <a:t> </a:t>
            </a:r>
            <a:br>
              <a:rPr lang="en-US" dirty="0" smtClean="0"/>
            </a:br>
            <a:r>
              <a:rPr lang="en-US" dirty="0" smtClean="0"/>
              <a:t>	------------------------</a:t>
            </a:r>
            <a:br>
              <a:rPr lang="en-US" dirty="0" smtClean="0"/>
            </a:br>
            <a:r>
              <a:rPr lang="en-US" dirty="0" smtClean="0"/>
              <a:t>	</a:t>
            </a:r>
            <a:r>
              <a:rPr lang="en-US" dirty="0" err="1" smtClean="0"/>
              <a:t>veqpjiredozxoe</a:t>
            </a:r>
            <a:r>
              <a:rPr lang="en-US" dirty="0" smtClean="0"/>
              <a:t> </a:t>
            </a:r>
            <a:endParaRPr lang="en-US" altLang="en-US" dirty="0" smtClean="0"/>
          </a:p>
          <a:p>
            <a:pPr eaLnBrk="1" hangingPunct="1">
              <a:defRPr/>
            </a:pPr>
            <a:endParaRPr lang="en-US" altLang="en-US" dirty="0" smtClean="0"/>
          </a:p>
          <a:p>
            <a:pPr eaLnBrk="1" hangingPunct="1">
              <a:defRPr/>
            </a:pPr>
            <a:r>
              <a:rPr lang="en-US" altLang="en-US" dirty="0" smtClean="0"/>
              <a:t>While Caesar has one shift alphabet,  </a:t>
            </a:r>
            <a:r>
              <a:rPr lang="en-US" altLang="en-US" dirty="0" err="1" smtClean="0"/>
              <a:t>Vigenere</a:t>
            </a:r>
            <a:r>
              <a:rPr lang="en-US" altLang="en-US" dirty="0" smtClean="0"/>
              <a:t> uses 27 shift alphabets (</a:t>
            </a:r>
            <a:r>
              <a:rPr lang="en-US" altLang="en-US" dirty="0" err="1" smtClean="0"/>
              <a:t>Vigenere</a:t>
            </a:r>
            <a:r>
              <a:rPr lang="en-US" altLang="en-US" dirty="0" smtClean="0"/>
              <a:t> Table).</a:t>
            </a:r>
          </a:p>
          <a:p>
            <a:pPr>
              <a:defRPr/>
            </a:pPr>
            <a:endParaRPr lang="en-US" dirty="0"/>
          </a:p>
        </p:txBody>
      </p:sp>
    </p:spTree>
    <p:extLst>
      <p:ext uri="{BB962C8B-B14F-4D97-AF65-F5344CB8AC3E}">
        <p14:creationId xmlns:p14="http://schemas.microsoft.com/office/powerpoint/2010/main" val="3273093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309814" y="2214564"/>
            <a:ext cx="8358187" cy="4643437"/>
          </a:xfrm>
        </p:spPr>
        <p:txBody>
          <a:bodyPr/>
          <a:lstStyle/>
          <a:p>
            <a:pPr eaLnBrk="1" hangingPunct="1"/>
            <a:r>
              <a:rPr lang="en-US" altLang="en-US" b="1" u="sng" smtClean="0"/>
              <a:t>Vignère</a:t>
            </a:r>
            <a:r>
              <a:rPr lang="en-US" altLang="en-US" smtClean="0"/>
              <a:t> – Use of a key and multiple alphabets to hide repeated characters in an encrypted message</a:t>
            </a:r>
          </a:p>
          <a:p>
            <a:pPr marL="342900" lvl="1" indent="-342900">
              <a:buNone/>
            </a:pPr>
            <a:r>
              <a:rPr lang="en-US" altLang="en-US" sz="2800"/>
              <a:t> </a:t>
            </a:r>
          </a:p>
          <a:p>
            <a:pPr marL="342900" lvl="1" indent="-342900">
              <a:buFont typeface="Wingdings" panose="05000000000000000000" pitchFamily="2" charset="2"/>
              <a:buChar char="l"/>
            </a:pPr>
            <a:endParaRPr lang="en-GB" altLang="en-US" sz="2800"/>
          </a:p>
        </p:txBody>
      </p:sp>
      <p:pic>
        <p:nvPicPr>
          <p:cNvPr id="686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216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p:nvPr>
        </p:nvSpPr>
        <p:spPr/>
        <p:txBody>
          <a:bodyPr/>
          <a:lstStyle/>
          <a:p>
            <a:pPr eaLnBrk="1" hangingPunct="1"/>
            <a:r>
              <a:rPr lang="en-US" altLang="en-US" smtClean="0"/>
              <a:t>One-Time Pad</a:t>
            </a:r>
            <a:endParaRPr lang="en-GB" altLang="en-US" smtClean="0"/>
          </a:p>
        </p:txBody>
      </p:sp>
      <p:sp>
        <p:nvSpPr>
          <p:cNvPr id="72707" name="Rectangle 3"/>
          <p:cNvSpPr>
            <a:spLocks noGrp="1" noChangeArrowheads="1"/>
          </p:cNvSpPr>
          <p:nvPr>
            <p:ph type="body" idx="1"/>
          </p:nvPr>
        </p:nvSpPr>
        <p:spPr>
          <a:xfrm>
            <a:off x="2309814" y="2214564"/>
            <a:ext cx="8358187" cy="4643437"/>
          </a:xfrm>
        </p:spPr>
        <p:txBody>
          <a:bodyPr/>
          <a:lstStyle/>
          <a:p>
            <a:pPr eaLnBrk="1" hangingPunct="1"/>
            <a:r>
              <a:rPr lang="en-US" altLang="en-US" smtClean="0"/>
              <a:t>A</a:t>
            </a:r>
            <a:r>
              <a:rPr lang="en-US" altLang="en-US" b="1" smtClean="0"/>
              <a:t> one-time pad </a:t>
            </a:r>
            <a:r>
              <a:rPr lang="en-US" altLang="en-US" smtClean="0"/>
              <a:t>is a perfect encryption scheme because it is considered unbreakable if implemented properly.</a:t>
            </a:r>
          </a:p>
          <a:p>
            <a:pPr eaLnBrk="1" hangingPunct="1"/>
            <a:r>
              <a:rPr lang="en-US" altLang="en-US" smtClean="0"/>
              <a:t>It was invented by Gilbert Vernam in 1917, so sometimes it is refered to as Vernam Cipher.</a:t>
            </a:r>
          </a:p>
          <a:p>
            <a:pPr eaLnBrk="1" hangingPunct="1"/>
            <a:r>
              <a:rPr lang="en-US" altLang="en-US" smtClean="0"/>
              <a:t>The encryption process uses binary mathematical function called the </a:t>
            </a:r>
            <a:r>
              <a:rPr lang="en-US" altLang="en-US" b="1" smtClean="0"/>
              <a:t>exclusive-OR, </a:t>
            </a:r>
            <a:r>
              <a:rPr lang="en-US" altLang="en-US" smtClean="0"/>
              <a:t>denoted as XOR.</a:t>
            </a:r>
          </a:p>
          <a:p>
            <a:pPr eaLnBrk="1" hangingPunct="1">
              <a:buFont typeface="Wingdings" panose="05000000000000000000" pitchFamily="2" charset="2"/>
              <a:buNone/>
            </a:pPr>
            <a:endParaRPr lang="en-US" altLang="en-US" smtClean="0"/>
          </a:p>
          <a:p>
            <a:pPr eaLnBrk="1" hangingPunct="1"/>
            <a:endParaRPr lang="en-US" altLang="en-US" b="1"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spTree>
    <p:extLst>
      <p:ext uri="{BB962C8B-B14F-4D97-AF65-F5344CB8AC3E}">
        <p14:creationId xmlns:p14="http://schemas.microsoft.com/office/powerpoint/2010/main" val="3371560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p:txBody>
          <a:bodyPr/>
          <a:lstStyle/>
          <a:p>
            <a:pPr eaLnBrk="1" hangingPunct="1"/>
            <a:r>
              <a:rPr lang="en-US" altLang="en-US" smtClean="0"/>
              <a:t>One-Time Pad</a:t>
            </a:r>
            <a:endParaRPr lang="en-GB" altLang="en-US" smtClean="0"/>
          </a:p>
        </p:txBody>
      </p:sp>
      <p:sp>
        <p:nvSpPr>
          <p:cNvPr id="74755" name="Rectangle 3"/>
          <p:cNvSpPr>
            <a:spLocks noGrp="1" noChangeArrowheads="1"/>
          </p:cNvSpPr>
          <p:nvPr>
            <p:ph type="body" idx="1"/>
          </p:nvPr>
        </p:nvSpPr>
        <p:spPr>
          <a:xfrm>
            <a:off x="2309814" y="2214564"/>
            <a:ext cx="8358187" cy="4643437"/>
          </a:xfrm>
        </p:spPr>
        <p:txBody>
          <a:bodyPr/>
          <a:lstStyle/>
          <a:p>
            <a:pPr eaLnBrk="1" hangingPunct="1"/>
            <a:r>
              <a:rPr lang="en-US" altLang="en-US" smtClean="0"/>
              <a:t>When combining two bits, if both values are the same, the result is zero (1 XOR 1 = 0). If the bits are different from each other the result is 1 (1 XOR 0= 1)</a:t>
            </a:r>
          </a:p>
          <a:p>
            <a:pPr eaLnBrk="1" hangingPunct="1">
              <a:buFont typeface="Wingdings" panose="05000000000000000000" pitchFamily="2" charset="2"/>
              <a:buNone/>
            </a:pPr>
            <a:endParaRPr lang="en-US" altLang="en-US" smtClean="0"/>
          </a:p>
          <a:p>
            <a:pPr eaLnBrk="1" hangingPunct="1"/>
            <a:endParaRPr lang="en-US" altLang="en-US" b="1"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pic>
        <p:nvPicPr>
          <p:cNvPr id="747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35941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988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p:txBody>
          <a:bodyPr/>
          <a:lstStyle/>
          <a:p>
            <a:pPr eaLnBrk="1" hangingPunct="1"/>
            <a:r>
              <a:rPr lang="en-US" altLang="en-US" smtClean="0"/>
              <a:t>One-Time Pad-Encryption</a:t>
            </a:r>
            <a:endParaRPr lang="en-GB" altLang="en-US" smtClean="0"/>
          </a:p>
        </p:txBody>
      </p:sp>
      <p:pic>
        <p:nvPicPr>
          <p:cNvPr id="768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535114"/>
            <a:ext cx="9144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535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p:txBody>
          <a:bodyPr/>
          <a:lstStyle/>
          <a:p>
            <a:pPr eaLnBrk="1" hangingPunct="1"/>
            <a:r>
              <a:rPr lang="en-US" altLang="en-US" smtClean="0"/>
              <a:t>One-Time Pad-Decryption</a:t>
            </a:r>
            <a:endParaRPr lang="en-GB" altLang="en-US" smtClean="0"/>
          </a:p>
        </p:txBody>
      </p:sp>
      <p:pic>
        <p:nvPicPr>
          <p:cNvPr id="788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08114"/>
            <a:ext cx="91440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040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Grp="1" noChangeArrowheads="1"/>
          </p:cNvSpPr>
          <p:nvPr>
            <p:ph type="title"/>
          </p:nvPr>
        </p:nvSpPr>
        <p:spPr/>
        <p:txBody>
          <a:bodyPr/>
          <a:lstStyle/>
          <a:p>
            <a:pPr eaLnBrk="1" hangingPunct="1"/>
            <a:r>
              <a:rPr lang="en-US" altLang="en-US" smtClean="0"/>
              <a:t>One-Time Pad Requirments</a:t>
            </a:r>
            <a:endParaRPr lang="en-GB" altLang="en-US" smtClean="0"/>
          </a:p>
        </p:txBody>
      </p:sp>
      <p:sp>
        <p:nvSpPr>
          <p:cNvPr id="80899" name="Rectangle 3"/>
          <p:cNvSpPr>
            <a:spLocks noGrp="1" noChangeArrowheads="1"/>
          </p:cNvSpPr>
          <p:nvPr>
            <p:ph type="body" idx="1"/>
          </p:nvPr>
        </p:nvSpPr>
        <p:spPr>
          <a:xfrm>
            <a:off x="2309814" y="2214564"/>
            <a:ext cx="8358187" cy="4643437"/>
          </a:xfrm>
        </p:spPr>
        <p:txBody>
          <a:bodyPr/>
          <a:lstStyle/>
          <a:p>
            <a:pPr eaLnBrk="1" hangingPunct="1"/>
            <a:r>
              <a:rPr lang="en-US" altLang="en-US" smtClean="0"/>
              <a:t>The one-time pad encryption scheme is deem unbreakable if the following is true about the encryption process.</a:t>
            </a:r>
          </a:p>
          <a:p>
            <a:pPr eaLnBrk="1" hangingPunct="1"/>
            <a:r>
              <a:rPr lang="en-US" altLang="en-US" b="1" smtClean="0"/>
              <a:t>The pad must be only one-time.</a:t>
            </a:r>
          </a:p>
          <a:p>
            <a:pPr eaLnBrk="1" hangingPunct="1"/>
            <a:r>
              <a:rPr lang="en-US" altLang="en-US" b="1" smtClean="0"/>
              <a:t>The pad must be as long as the message.</a:t>
            </a:r>
          </a:p>
          <a:p>
            <a:pPr eaLnBrk="1" hangingPunct="1"/>
            <a:r>
              <a:rPr lang="en-US" altLang="en-US" b="1" smtClean="0"/>
              <a:t>The pad must be securely distributed and protected at its destination.</a:t>
            </a:r>
          </a:p>
          <a:p>
            <a:pPr eaLnBrk="1" hangingPunct="1"/>
            <a:r>
              <a:rPr lang="en-US" altLang="en-US" b="1" smtClean="0"/>
              <a:t>The pad must be made up of truly random values.</a:t>
            </a:r>
          </a:p>
          <a:p>
            <a:pPr eaLnBrk="1" hangingPunct="1"/>
            <a:endParaRPr lang="en-US" altLang="en-US" b="1" smtClean="0"/>
          </a:p>
        </p:txBody>
      </p:sp>
    </p:spTree>
    <p:extLst>
      <p:ext uri="{BB962C8B-B14F-4D97-AF65-F5344CB8AC3E}">
        <p14:creationId xmlns:p14="http://schemas.microsoft.com/office/powerpoint/2010/main" val="133370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Box 2"/>
          <p:cNvSpPr txBox="1">
            <a:spLocks noGrp="1" noChangeArrowheads="1"/>
          </p:cNvSpPr>
          <p:nvPr>
            <p:ph type="title"/>
          </p:nvPr>
        </p:nvSpPr>
        <p:spPr>
          <a:ln/>
        </p:spPr>
        <p:txBody>
          <a:bodyPr/>
          <a:lstStyle/>
          <a:p>
            <a:pPr eaLnBrk="1" hangingPunct="1"/>
            <a:r>
              <a:rPr lang="en-US" altLang="zh-CN" smtClean="0"/>
              <a:t>Data Encryption Standard(DES)</a:t>
            </a:r>
            <a:endParaRPr lang="zh-CN" altLang="en-US" smtClean="0"/>
          </a:p>
        </p:txBody>
      </p:sp>
      <p:sp>
        <p:nvSpPr>
          <p:cNvPr id="56325" name="Rectangle 5"/>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spcBef>
                <a:spcPct val="0"/>
              </a:spcBef>
              <a:buClrTx/>
              <a:buSzTx/>
              <a:buFontTx/>
              <a:buNone/>
            </a:pPr>
            <a:r>
              <a:rPr lang="en-US" altLang="zh-CN" dirty="0" smtClean="0">
                <a:effectLst>
                  <a:outerShdw blurRad="38100" dist="38100" dir="2700000" algn="tl">
                    <a:srgbClr val="000000"/>
                  </a:outerShdw>
                </a:effectLst>
              </a:rPr>
              <a:t>   </a:t>
            </a:r>
            <a:r>
              <a:rPr lang="en-US" altLang="zh-CN" dirty="0" smtClean="0"/>
              <a:t>The Data Encryption Standard (DES) is a symmetric-key block cipher published by the National Institute of Standards and Technology (NIST).</a:t>
            </a:r>
          </a:p>
          <a:p>
            <a:pPr algn="just" eaLnBrk="1" hangingPunct="1">
              <a:spcBef>
                <a:spcPct val="0"/>
              </a:spcBef>
              <a:buClrTx/>
              <a:buSzTx/>
              <a:buFontTx/>
              <a:buNone/>
            </a:pPr>
            <a:endParaRPr lang="en-US" altLang="zh-CN" dirty="0"/>
          </a:p>
          <a:p>
            <a:pPr algn="just">
              <a:spcBef>
                <a:spcPct val="0"/>
              </a:spcBef>
              <a:buNone/>
            </a:pPr>
            <a:r>
              <a:rPr lang="en-US" altLang="zh-CN" dirty="0" smtClean="0"/>
              <a:t>The encryption process is made of two permutations (P-boxes), which we call initial and final permutations, and sixteen </a:t>
            </a:r>
            <a:r>
              <a:rPr lang="en-US" altLang="zh-CN" dirty="0" err="1" smtClean="0"/>
              <a:t>Feistel</a:t>
            </a:r>
            <a:r>
              <a:rPr lang="en-US" altLang="zh-CN" dirty="0" smtClean="0"/>
              <a:t> rounds. </a:t>
            </a:r>
          </a:p>
          <a:p>
            <a:pPr algn="just" eaLnBrk="1" hangingPunct="1">
              <a:spcBef>
                <a:spcPct val="0"/>
              </a:spcBef>
              <a:buClrTx/>
              <a:buSzTx/>
              <a:buFontTx/>
              <a:buNone/>
            </a:pPr>
            <a:endParaRPr lang="en-US" altLang="zh-CN" b="1" dirty="0" smtClean="0"/>
          </a:p>
        </p:txBody>
      </p:sp>
    </p:spTree>
    <p:extLst>
      <p:ext uri="{BB962C8B-B14F-4D97-AF65-F5344CB8AC3E}">
        <p14:creationId xmlns:p14="http://schemas.microsoft.com/office/powerpoint/2010/main" val="2354142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body" idx="1"/>
          </p:nvPr>
        </p:nvSpPr>
        <p:spPr>
          <a:xfrm>
            <a:off x="635000" y="847725"/>
            <a:ext cx="10515600" cy="4351338"/>
          </a:xfrm>
          <a:solidFill>
            <a:schemeClr val="bg1"/>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SzTx/>
              <a:buFontTx/>
              <a:buNone/>
            </a:pPr>
            <a:r>
              <a:rPr lang="en-US" altLang="zh-CN" b="1" dirty="0" smtClean="0"/>
              <a:t>   DES is a block cipher, as shown in the following Figure</a:t>
            </a:r>
          </a:p>
        </p:txBody>
      </p:sp>
      <p:pic>
        <p:nvPicPr>
          <p:cNvPr id="58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1" y="2611439"/>
            <a:ext cx="839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955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b="1" smtClean="0"/>
              <a:t>General structure of DES</a:t>
            </a:r>
          </a:p>
        </p:txBody>
      </p:sp>
      <p:pic>
        <p:nvPicPr>
          <p:cNvPr id="60421" name="Picture 5"/>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3792538" y="1773239"/>
            <a:ext cx="4576762" cy="43195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811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0"/>
            <a:ext cx="10515600" cy="5287963"/>
          </a:xfrm>
        </p:spPr>
        <p:txBody>
          <a:bodyPr>
            <a:normAutofit/>
          </a:bodyPr>
          <a:lstStyle/>
          <a:p>
            <a:pPr marL="0" indent="0" algn="ctr">
              <a:buNone/>
            </a:pPr>
            <a:r>
              <a:rPr lang="en-US" sz="4400" dirty="0" smtClean="0"/>
              <a:t>Cryptography and Network Security</a:t>
            </a:r>
          </a:p>
          <a:p>
            <a:pPr marL="0" indent="0" algn="ctr">
              <a:buNone/>
            </a:pPr>
            <a:endParaRPr lang="en-US" dirty="0"/>
          </a:p>
          <a:p>
            <a:pPr marL="0" indent="0" algn="ctr">
              <a:buNone/>
            </a:pPr>
            <a:r>
              <a:rPr lang="en-US" sz="3600" dirty="0"/>
              <a:t>Chapter </a:t>
            </a:r>
            <a:r>
              <a:rPr lang="en-US" sz="3600" dirty="0" smtClean="0"/>
              <a:t>2</a:t>
            </a:r>
            <a:endParaRPr lang="en-US" sz="3600"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3600" dirty="0" smtClean="0"/>
              <a:t>Foundations of Cryptography</a:t>
            </a:r>
            <a:endParaRPr lang="en-US" sz="3600" dirty="0"/>
          </a:p>
        </p:txBody>
      </p:sp>
    </p:spTree>
    <p:extLst>
      <p:ext uri="{BB962C8B-B14F-4D97-AF65-F5344CB8AC3E}">
        <p14:creationId xmlns:p14="http://schemas.microsoft.com/office/powerpoint/2010/main" val="3164507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Advanced Encryption Standard ( AES)</a:t>
            </a:r>
            <a:endParaRPr lang="en-AU" altLang="en-US" dirty="0" smtClean="0"/>
          </a:p>
        </p:txBody>
      </p:sp>
      <p:sp>
        <p:nvSpPr>
          <p:cNvPr id="16387" name="Rectangle 3"/>
          <p:cNvSpPr>
            <a:spLocks noGrp="1" noChangeArrowheads="1"/>
          </p:cNvSpPr>
          <p:nvPr>
            <p:ph sz="quarter" idx="1"/>
          </p:nvPr>
        </p:nvSpPr>
        <p:spPr>
          <a:xfrm>
            <a:off x="647700" y="1854201"/>
            <a:ext cx="8940800" cy="1346199"/>
          </a:xfrm>
        </p:spPr>
        <p:txBody>
          <a:bodyPr/>
          <a:lstStyle/>
          <a:p>
            <a:pPr eaLnBrk="1" hangingPunct="1"/>
            <a:r>
              <a:rPr lang="en-US" altLang="en-US" sz="3200" dirty="0">
                <a:solidFill>
                  <a:srgbClr val="595959"/>
                </a:solidFill>
              </a:rPr>
              <a:t>A</a:t>
            </a:r>
            <a:r>
              <a:rPr lang="en-AU" altLang="en-US" sz="3200" dirty="0">
                <a:solidFill>
                  <a:srgbClr val="595959"/>
                </a:solidFill>
              </a:rPr>
              <a:t> replacement for DES was needed</a:t>
            </a:r>
          </a:p>
          <a:p>
            <a:pPr lvl="1" eaLnBrk="1" hangingPunct="1"/>
            <a:r>
              <a:rPr lang="en-US" altLang="en-US" sz="3200" dirty="0">
                <a:solidFill>
                  <a:srgbClr val="595959"/>
                </a:solidFill>
              </a:rPr>
              <a:t>Key size is too small</a:t>
            </a:r>
          </a:p>
          <a:p>
            <a:pPr eaLnBrk="1" hangingPunct="1"/>
            <a:endParaRPr lang="en-AU" altLang="en-US" sz="2400" dirty="0">
              <a:solidFill>
                <a:srgbClr val="595959"/>
              </a:solidFill>
            </a:endParaRPr>
          </a:p>
          <a:p>
            <a:pPr eaLnBrk="1" hangingPunct="1"/>
            <a:endParaRPr lang="en-AU" altLang="en-US" sz="2400" dirty="0">
              <a:solidFill>
                <a:srgbClr val="595959"/>
              </a:solidFill>
            </a:endParaRPr>
          </a:p>
        </p:txBody>
      </p:sp>
      <p:sp>
        <p:nvSpPr>
          <p:cNvPr id="2" name="Rectangle 1"/>
          <p:cNvSpPr/>
          <p:nvPr/>
        </p:nvSpPr>
        <p:spPr>
          <a:xfrm>
            <a:off x="647700" y="3200400"/>
            <a:ext cx="8763000" cy="1569660"/>
          </a:xfrm>
          <a:prstGeom prst="rect">
            <a:avLst/>
          </a:prstGeom>
        </p:spPr>
        <p:txBody>
          <a:bodyPr wrap="square">
            <a:spAutoFit/>
          </a:bodyPr>
          <a:lstStyle/>
          <a:p>
            <a:pPr marL="457200" indent="-457200">
              <a:buFont typeface="Arial" panose="020B0604020202020204" pitchFamily="34" charset="0"/>
              <a:buChar char="•"/>
            </a:pPr>
            <a:r>
              <a:rPr lang="en-US" sz="3200" dirty="0" smtClean="0"/>
              <a:t>Private key symmetric block cipher </a:t>
            </a:r>
          </a:p>
          <a:p>
            <a:endParaRPr lang="en-US" sz="3200" dirty="0" smtClean="0"/>
          </a:p>
          <a:p>
            <a:pPr marL="457200" indent="-457200">
              <a:buFont typeface="Arial" panose="020B0604020202020204" pitchFamily="34" charset="0"/>
              <a:buChar char="•"/>
            </a:pPr>
            <a:r>
              <a:rPr lang="en-US" sz="3200" dirty="0" smtClean="0"/>
              <a:t>128-bit data, 128/192/256-bit keys </a:t>
            </a:r>
            <a:endParaRPr lang="en-US" sz="3200" dirty="0"/>
          </a:p>
        </p:txBody>
      </p:sp>
    </p:spTree>
    <p:extLst>
      <p:ext uri="{BB962C8B-B14F-4D97-AF65-F5344CB8AC3E}">
        <p14:creationId xmlns:p14="http://schemas.microsoft.com/office/powerpoint/2010/main" val="849694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AES Conceptual Scheme</a:t>
            </a:r>
            <a:endParaRPr lang="en-GB" altLang="en-US" smtClean="0"/>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29035A6-1204-4B58-B8F3-696416729C59}" type="slidenum">
              <a:rPr lang="en-GB" altLang="en-US" sz="1400">
                <a:solidFill>
                  <a:schemeClr val="tx2"/>
                </a:solidFill>
              </a:rPr>
              <a:pPr eaLnBrk="1" hangingPunct="1"/>
              <a:t>31</a:t>
            </a:fld>
            <a:endParaRPr lang="en-GB" altLang="en-US" sz="1400">
              <a:solidFill>
                <a:schemeClr val="tx2"/>
              </a:solidFill>
            </a:endParaRPr>
          </a:p>
        </p:txBody>
      </p:sp>
      <p:sp>
        <p:nvSpPr>
          <p:cNvPr id="25604" name="Rectangle 3"/>
          <p:cNvSpPr>
            <a:spLocks noChangeArrowheads="1"/>
          </p:cNvSpPr>
          <p:nvPr/>
        </p:nvSpPr>
        <p:spPr bwMode="auto">
          <a:xfrm>
            <a:off x="4495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p:cNvSpPr txBox="1">
            <a:spLocks noChangeArrowheads="1"/>
          </p:cNvSpPr>
          <p:nvPr/>
        </p:nvSpPr>
        <p:spPr bwMode="auto">
          <a:xfrm>
            <a:off x="4267200" y="1676401"/>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p:cNvSpPr txBox="1">
            <a:spLocks noChangeArrowheads="1"/>
          </p:cNvSpPr>
          <p:nvPr/>
        </p:nvSpPr>
        <p:spPr bwMode="auto">
          <a:xfrm>
            <a:off x="4038600" y="5029201"/>
            <a:ext cx="2917530" cy="461665"/>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p:cNvSpPr txBox="1">
            <a:spLocks noChangeArrowheads="1"/>
          </p:cNvSpPr>
          <p:nvPr/>
        </p:nvSpPr>
        <p:spPr bwMode="auto">
          <a:xfrm>
            <a:off x="6705601" y="3352801"/>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p:cNvSpPr/>
          <p:nvPr/>
        </p:nvSpPr>
        <p:spPr>
          <a:xfrm>
            <a:off x="5029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p:cNvSpPr/>
          <p:nvPr/>
        </p:nvSpPr>
        <p:spPr>
          <a:xfrm>
            <a:off x="5029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p:cNvSpPr/>
          <p:nvPr/>
        </p:nvSpPr>
        <p:spPr>
          <a:xfrm>
            <a:off x="6019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674873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Multiple rounds</a:t>
            </a:r>
            <a:endParaRPr lang="en-GB" altLang="en-US"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B190B76-DCBF-47AC-BF07-649C6BCDA058}" type="slidenum">
              <a:rPr lang="en-GB" altLang="en-US" sz="1400">
                <a:solidFill>
                  <a:schemeClr val="tx2"/>
                </a:solidFill>
              </a:rPr>
              <a:pPr eaLnBrk="1" hangingPunct="1"/>
              <a:t>32</a:t>
            </a:fld>
            <a:endParaRPr lang="en-GB" altLang="en-US" sz="1400">
              <a:solidFill>
                <a:schemeClr val="tx2"/>
              </a:solidFill>
            </a:endParaRPr>
          </a:p>
        </p:txBody>
      </p:sp>
      <p:sp>
        <p:nvSpPr>
          <p:cNvPr id="28676" name="Rectangle 3"/>
          <p:cNvSpPr>
            <a:spLocks noGrp="1" noChangeArrowheads="1"/>
          </p:cNvSpPr>
          <p:nvPr>
            <p:ph sz="quarter" idx="1"/>
          </p:nvPr>
        </p:nvSpPr>
        <p:spPr>
          <a:xfrm>
            <a:off x="2133600" y="1295400"/>
            <a:ext cx="7696200" cy="990600"/>
          </a:xfrm>
        </p:spPr>
        <p:txBody>
          <a:bodyPr/>
          <a:lstStyle/>
          <a:p>
            <a:pPr eaLnBrk="1" hangingPunct="1"/>
            <a:r>
              <a:rPr lang="en-US" altLang="en-US" sz="2000">
                <a:solidFill>
                  <a:srgbClr val="595959"/>
                </a:solidFill>
              </a:rPr>
              <a:t>Rounds are (almost) identical</a:t>
            </a:r>
          </a:p>
          <a:p>
            <a:pPr lvl="1" eaLnBrk="1" hangingPunct="1"/>
            <a:r>
              <a:rPr lang="en-AU" altLang="en-US" sz="1800">
                <a:solidFill>
                  <a:srgbClr val="595959"/>
                </a:solidFill>
              </a:rPr>
              <a:t>First and last round are a little different</a:t>
            </a:r>
          </a:p>
        </p:txBody>
      </p:sp>
      <p:pic>
        <p:nvPicPr>
          <p:cNvPr id="2867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134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altLang="en-US" smtClean="0"/>
              <a:t>AES Competition Requirements</a:t>
            </a:r>
          </a:p>
        </p:txBody>
      </p:sp>
      <p:sp>
        <p:nvSpPr>
          <p:cNvPr id="18435" name="Rectangle 3"/>
          <p:cNvSpPr>
            <a:spLocks noGrp="1" noChangeArrowheads="1"/>
          </p:cNvSpPr>
          <p:nvPr>
            <p:ph sz="quarter" idx="1"/>
          </p:nvPr>
        </p:nvSpPr>
        <p:spPr>
          <a:xfrm>
            <a:off x="584200" y="1498601"/>
            <a:ext cx="8229600" cy="4937125"/>
          </a:xfrm>
        </p:spPr>
        <p:txBody>
          <a:bodyPr/>
          <a:lstStyle/>
          <a:p>
            <a:pPr eaLnBrk="1" hangingPunct="1"/>
            <a:endParaRPr lang="en-AU" altLang="en-US" dirty="0" smtClean="0">
              <a:solidFill>
                <a:srgbClr val="595959"/>
              </a:solidFill>
            </a:endParaRPr>
          </a:p>
          <a:p>
            <a:pPr eaLnBrk="1" hangingPunct="1"/>
            <a:r>
              <a:rPr lang="en-AU" altLang="en-US" dirty="0" smtClean="0">
                <a:solidFill>
                  <a:srgbClr val="595959"/>
                </a:solidFill>
              </a:rPr>
              <a:t>Stronger &amp; faster than Triple-DES   </a:t>
            </a:r>
          </a:p>
          <a:p>
            <a:pPr eaLnBrk="1" hangingPunct="1"/>
            <a:endParaRPr lang="en-AU" altLang="en-US" dirty="0" smtClean="0">
              <a:solidFill>
                <a:srgbClr val="595959"/>
              </a:solidFill>
            </a:endParaRPr>
          </a:p>
          <a:p>
            <a:pPr eaLnBrk="1" hangingPunct="1"/>
            <a:r>
              <a:rPr lang="en-AU" altLang="en-US" dirty="0" smtClean="0">
                <a:solidFill>
                  <a:srgbClr val="595959"/>
                </a:solidFill>
              </a:rPr>
              <a:t>Provide full specification &amp; design details </a:t>
            </a:r>
          </a:p>
          <a:p>
            <a:pPr eaLnBrk="1" hangingPunct="1"/>
            <a:endParaRPr lang="en-AU" altLang="en-US" dirty="0" smtClean="0">
              <a:solidFill>
                <a:srgbClr val="595959"/>
              </a:solidFill>
            </a:endParaRPr>
          </a:p>
          <a:p>
            <a:pPr eaLnBrk="1" hangingPunct="1"/>
            <a:r>
              <a:rPr lang="en-AU" altLang="en-US" dirty="0" smtClean="0">
                <a:solidFill>
                  <a:srgbClr val="595959"/>
                </a:solidFill>
              </a:rPr>
              <a:t>Both C &amp; Java implementations</a:t>
            </a:r>
          </a:p>
          <a:p>
            <a:pPr eaLnBrk="1" hangingPunct="1"/>
            <a:endParaRPr lang="en-AU" altLang="en-US" dirty="0" smtClean="0">
              <a:solidFill>
                <a:srgbClr val="595959"/>
              </a:solidFill>
            </a:endParaRPr>
          </a:p>
        </p:txBody>
      </p:sp>
    </p:spTree>
    <p:extLst>
      <p:ext uri="{BB962C8B-B14F-4D97-AF65-F5344CB8AC3E}">
        <p14:creationId xmlns:p14="http://schemas.microsoft.com/office/powerpoint/2010/main" val="119044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p:cNvSpPr>
            <a:spLocks noGrp="1" noChangeArrowheads="1"/>
          </p:cNvSpPr>
          <p:nvPr>
            <p:ph type="title"/>
          </p:nvPr>
        </p:nvSpPr>
        <p:spPr/>
        <p:txBody>
          <a:bodyPr/>
          <a:lstStyle/>
          <a:p>
            <a:pPr eaLnBrk="1" hangingPunct="1"/>
            <a:r>
              <a:rPr lang="en-US" altLang="en-US" smtClean="0"/>
              <a:t>Types of Cipher</a:t>
            </a:r>
            <a:endParaRPr lang="en-GB" altLang="en-US" smtClean="0"/>
          </a:p>
        </p:txBody>
      </p:sp>
      <p:sp>
        <p:nvSpPr>
          <p:cNvPr id="82947" name="Rectangle 3"/>
          <p:cNvSpPr>
            <a:spLocks noGrp="1" noChangeArrowheads="1"/>
          </p:cNvSpPr>
          <p:nvPr>
            <p:ph type="body" idx="1"/>
          </p:nvPr>
        </p:nvSpPr>
        <p:spPr>
          <a:xfrm>
            <a:off x="1009649" y="1804989"/>
            <a:ext cx="10172701" cy="3287712"/>
          </a:xfrm>
        </p:spPr>
        <p:txBody>
          <a:bodyPr/>
          <a:lstStyle/>
          <a:p>
            <a:pPr eaLnBrk="1" hangingPunct="1"/>
            <a:r>
              <a:rPr lang="en-US" altLang="en-US" b="1" dirty="0" smtClean="0"/>
              <a:t>Substitution Cipher  </a:t>
            </a:r>
            <a:r>
              <a:rPr lang="en-US" altLang="en-US" dirty="0" smtClean="0"/>
              <a:t>replaces bits, characters and blocks with different bits characters or blocks.</a:t>
            </a:r>
          </a:p>
          <a:p>
            <a:pPr eaLnBrk="1" hangingPunct="1"/>
            <a:r>
              <a:rPr lang="en-US" altLang="en-US" dirty="0" smtClean="0"/>
              <a:t>It uses key to dictate how the substitution should be carried out. In Caesar cipher, each letter is replaced with the letter three places beyond it in the alphabet. So the key is the instruction ‘Shift up three letters’.</a:t>
            </a:r>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0522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2"/>
          <p:cNvSpPr>
            <a:spLocks noGrp="1" noChangeArrowheads="1"/>
          </p:cNvSpPr>
          <p:nvPr>
            <p:ph type="title"/>
          </p:nvPr>
        </p:nvSpPr>
        <p:spPr/>
        <p:txBody>
          <a:bodyPr/>
          <a:lstStyle/>
          <a:p>
            <a:pPr eaLnBrk="1" hangingPunct="1"/>
            <a:r>
              <a:rPr lang="en-US" altLang="en-US" smtClean="0"/>
              <a:t>Types of Cipher</a:t>
            </a:r>
            <a:endParaRPr lang="en-GB" altLang="en-US" smtClean="0"/>
          </a:p>
        </p:txBody>
      </p:sp>
      <p:sp>
        <p:nvSpPr>
          <p:cNvPr id="84995" name="Rectangle 3"/>
          <p:cNvSpPr>
            <a:spLocks noGrp="1" noChangeArrowheads="1"/>
          </p:cNvSpPr>
          <p:nvPr>
            <p:ph type="body" idx="1"/>
          </p:nvPr>
        </p:nvSpPr>
        <p:spPr>
          <a:xfrm>
            <a:off x="850899" y="1690688"/>
            <a:ext cx="10502901" cy="3249612"/>
          </a:xfrm>
        </p:spPr>
        <p:txBody>
          <a:bodyPr/>
          <a:lstStyle/>
          <a:p>
            <a:pPr eaLnBrk="1" hangingPunct="1"/>
            <a:r>
              <a:rPr lang="en-US" altLang="en-US" b="1" dirty="0" smtClean="0"/>
              <a:t>Transposition Cipher </a:t>
            </a:r>
            <a:r>
              <a:rPr lang="en-US" altLang="en-US" dirty="0" smtClean="0"/>
              <a:t>: In transposition cipher, the values are scrambled, or put in different order.</a:t>
            </a:r>
          </a:p>
          <a:p>
            <a:pPr eaLnBrk="1" hangingPunct="1"/>
            <a:r>
              <a:rPr lang="en-US" altLang="en-US" dirty="0" smtClean="0"/>
              <a:t>The key determines the positions the values are moved to.</a:t>
            </a:r>
          </a:p>
          <a:p>
            <a:pPr eaLnBrk="1" hangingPunct="1"/>
            <a:r>
              <a:rPr lang="en-US" altLang="en-US" dirty="0" smtClean="0"/>
              <a:t>When implemented with complex mathematical functions, transposition can become quite sophisticated and difficult to break.</a:t>
            </a: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3055842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775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2"/>
          <p:cNvSpPr>
            <a:spLocks noGrp="1" noChangeArrowheads="1"/>
          </p:cNvSpPr>
          <p:nvPr>
            <p:ph type="title"/>
          </p:nvPr>
        </p:nvSpPr>
        <p:spPr>
          <a:xfrm>
            <a:off x="2135188" y="476251"/>
            <a:ext cx="7924800" cy="923925"/>
          </a:xfrm>
        </p:spPr>
        <p:txBody>
          <a:bodyPr/>
          <a:lstStyle/>
          <a:p>
            <a:pPr eaLnBrk="1" hangingPunct="1"/>
            <a:r>
              <a:rPr lang="en-US" altLang="en-US" smtClean="0"/>
              <a:t>Substitution and Transposition</a:t>
            </a:r>
            <a:endParaRPr lang="en-GB" altLang="en-US" smtClean="0"/>
          </a:p>
        </p:txBody>
      </p:sp>
      <p:sp>
        <p:nvSpPr>
          <p:cNvPr id="89091" name="Rectangle 3"/>
          <p:cNvSpPr>
            <a:spLocks noGrp="1" noChangeArrowheads="1"/>
          </p:cNvSpPr>
          <p:nvPr>
            <p:ph type="body" idx="1"/>
          </p:nvPr>
        </p:nvSpPr>
        <p:spPr>
          <a:xfrm>
            <a:off x="1919289" y="1700214"/>
            <a:ext cx="8358187" cy="4643437"/>
          </a:xfrm>
        </p:spPr>
        <p:txBody>
          <a:bodyPr/>
          <a:lstStyle/>
          <a:p>
            <a:pPr eaLnBrk="1" hangingPunct="1"/>
            <a:r>
              <a:rPr lang="en-US" altLang="en-US" smtClean="0"/>
              <a:t>Symmetric algorithm employed today use both long sequence of complicated substitutions and transpositions on messages</a:t>
            </a:r>
          </a:p>
          <a:p>
            <a:pPr eaLnBrk="1" hangingPunct="1"/>
            <a:r>
              <a:rPr lang="en-US" altLang="en-US" smtClean="0"/>
              <a:t>The algorithm contains the possible ways that substitution and transposition processes can take place (represented in mathematical formulas).</a:t>
            </a:r>
          </a:p>
          <a:p>
            <a:pPr eaLnBrk="1" hangingPunct="1"/>
            <a:r>
              <a:rPr lang="en-US" altLang="en-US" smtClean="0"/>
              <a:t>The key is used as instruction for the algorithm, dictating exactly how these processes will happen and in what order.</a:t>
            </a:r>
          </a:p>
          <a:p>
            <a:pPr eaLnBrk="1" hangingPunct="1">
              <a:buFont typeface="Wingdings" panose="05000000000000000000" pitchFamily="2" charset="2"/>
              <a:buNone/>
            </a:pPr>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719481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t>Can we </a:t>
            </a:r>
            <a:r>
              <a:rPr lang="en-US" sz="3200" i="1" dirty="0"/>
              <a:t>prove </a:t>
            </a:r>
            <a:r>
              <a:rPr lang="en-US" sz="3200" dirty="0"/>
              <a:t>that some encryption </a:t>
            </a:r>
            <a:r>
              <a:rPr lang="en-US" sz="3200" dirty="0" smtClean="0"/>
              <a:t>scheme is </a:t>
            </a:r>
            <a:r>
              <a:rPr lang="en-US" sz="3200" dirty="0"/>
              <a:t>secure</a:t>
            </a:r>
            <a:r>
              <a:rPr lang="en-US" sz="3200" dirty="0" smtClean="0"/>
              <a:t>?</a:t>
            </a:r>
          </a:p>
          <a:p>
            <a:pPr marL="0" indent="0">
              <a:buNone/>
            </a:pPr>
            <a:endParaRPr lang="en-US" sz="3200" dirty="0"/>
          </a:p>
          <a:p>
            <a:r>
              <a:rPr lang="en-US" sz="3200" dirty="0" smtClean="0"/>
              <a:t>First </a:t>
            </a:r>
            <a:r>
              <a:rPr lang="en-US" sz="3200" dirty="0"/>
              <a:t>need to </a:t>
            </a:r>
            <a:r>
              <a:rPr lang="en-US" sz="3200" i="1" dirty="0"/>
              <a:t>define </a:t>
            </a:r>
            <a:r>
              <a:rPr lang="en-US" sz="3200" dirty="0"/>
              <a:t>what we mean by “secure” in the </a:t>
            </a:r>
            <a:r>
              <a:rPr lang="en-US" sz="3200" dirty="0" smtClean="0"/>
              <a:t>first place</a:t>
            </a:r>
            <a:r>
              <a:rPr lang="en-US" sz="3200" dirty="0"/>
              <a:t>…</a:t>
            </a:r>
          </a:p>
          <a:p>
            <a:endParaRPr lang="en-US" dirty="0"/>
          </a:p>
        </p:txBody>
      </p:sp>
    </p:spTree>
    <p:extLst>
      <p:ext uri="{BB962C8B-B14F-4D97-AF65-F5344CB8AC3E}">
        <p14:creationId xmlns:p14="http://schemas.microsoft.com/office/powerpoint/2010/main" val="4286959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3" name="Content Placeholder 2"/>
          <p:cNvSpPr>
            <a:spLocks noGrp="1"/>
          </p:cNvSpPr>
          <p:nvPr>
            <p:ph idx="1"/>
          </p:nvPr>
        </p:nvSpPr>
        <p:spPr>
          <a:xfrm>
            <a:off x="838200" y="1457325"/>
            <a:ext cx="10515600" cy="4351338"/>
          </a:xfrm>
        </p:spPr>
        <p:txBody>
          <a:bodyPr>
            <a:normAutofit lnSpcReduction="10000"/>
          </a:bodyPr>
          <a:lstStyle/>
          <a:p>
            <a:endParaRPr lang="en-US" dirty="0" smtClean="0"/>
          </a:p>
          <a:p>
            <a:pPr marL="0" indent="0">
              <a:buNone/>
            </a:pPr>
            <a:r>
              <a:rPr lang="en-US" dirty="0"/>
              <a:t>C</a:t>
            </a:r>
            <a:r>
              <a:rPr lang="en-US" dirty="0" smtClean="0"/>
              <a:t>haracterize cryptographic system by:</a:t>
            </a:r>
          </a:p>
          <a:p>
            <a:r>
              <a:rPr lang="en-US" dirty="0" smtClean="0"/>
              <a:t>type of encryption operations used </a:t>
            </a:r>
          </a:p>
          <a:p>
            <a:pPr marL="0" indent="0">
              <a:buNone/>
            </a:pPr>
            <a:r>
              <a:rPr lang="en-US" dirty="0"/>
              <a:t> </a:t>
            </a:r>
            <a:r>
              <a:rPr lang="en-US" dirty="0" smtClean="0"/>
              <a:t>        - substitution / transposition / product</a:t>
            </a:r>
          </a:p>
          <a:p>
            <a:r>
              <a:rPr lang="en-US" dirty="0" smtClean="0"/>
              <a:t>number of keys used</a:t>
            </a:r>
          </a:p>
          <a:p>
            <a:pPr marL="0" indent="0">
              <a:buNone/>
            </a:pPr>
            <a:r>
              <a:rPr lang="en-US" dirty="0"/>
              <a:t> </a:t>
            </a:r>
            <a:r>
              <a:rPr lang="en-US" dirty="0" smtClean="0"/>
              <a:t>         - single-key or private / two-key or public</a:t>
            </a:r>
          </a:p>
          <a:p>
            <a:r>
              <a:rPr lang="en-US" dirty="0" smtClean="0"/>
              <a:t>way in which plaintext is processed</a:t>
            </a:r>
          </a:p>
          <a:p>
            <a:pPr marL="0" indent="0">
              <a:buNone/>
            </a:pPr>
            <a:r>
              <a:rPr lang="en-US" dirty="0"/>
              <a:t> </a:t>
            </a:r>
            <a:r>
              <a:rPr lang="en-US" dirty="0" smtClean="0"/>
              <a:t>         - block cipher, in/out is one block of elements</a:t>
            </a:r>
          </a:p>
          <a:p>
            <a:pPr marL="0" indent="0">
              <a:buNone/>
            </a:pPr>
            <a:r>
              <a:rPr lang="en-US" dirty="0" smtClean="0"/>
              <a:t>          - stream cipher, in/out is one continuous element</a:t>
            </a:r>
          </a:p>
          <a:p>
            <a:endParaRPr lang="en-US" dirty="0"/>
          </a:p>
        </p:txBody>
      </p:sp>
    </p:spTree>
    <p:extLst>
      <p:ext uri="{BB962C8B-B14F-4D97-AF65-F5344CB8AC3E}">
        <p14:creationId xmlns:p14="http://schemas.microsoft.com/office/powerpoint/2010/main" val="373299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45" name="Picture 56" descr="C:\Documents and Settings\jiang\My Documents\My Pictures\Microsoft 剪辑管理器\j043879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325" y="4929189"/>
            <a:ext cx="431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ChangeArrowheads="1"/>
          </p:cNvSpPr>
          <p:nvPr/>
        </p:nvSpPr>
        <p:spPr bwMode="auto">
          <a:xfrm>
            <a:off x="1992313" y="44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4400">
                <a:solidFill>
                  <a:schemeClr val="tx2"/>
                </a:solidFill>
                <a:ea typeface="宋体" panose="02010600030101010101" pitchFamily="2" charset="-122"/>
              </a:rPr>
              <a:t>Secure Communication Model</a:t>
            </a:r>
            <a:endParaRPr lang="en-GB" altLang="zh-CN" sz="4400">
              <a:solidFill>
                <a:schemeClr val="tx2"/>
              </a:solidFill>
              <a:ea typeface="宋体" panose="02010600030101010101" pitchFamily="2" charset="-122"/>
            </a:endParaRPr>
          </a:p>
        </p:txBody>
      </p:sp>
      <p:sp>
        <p:nvSpPr>
          <p:cNvPr id="20484" name="Oval 5"/>
          <p:cNvSpPr>
            <a:spLocks noChangeArrowheads="1"/>
          </p:cNvSpPr>
          <p:nvPr/>
        </p:nvSpPr>
        <p:spPr bwMode="auto">
          <a:xfrm>
            <a:off x="2492375" y="2714626"/>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485" name="Line 6"/>
          <p:cNvSpPr>
            <a:spLocks noChangeShapeType="1"/>
          </p:cNvSpPr>
          <p:nvPr/>
        </p:nvSpPr>
        <p:spPr bwMode="auto">
          <a:xfrm>
            <a:off x="2708275" y="3146426"/>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7"/>
          <p:cNvSpPr>
            <a:spLocks noChangeShapeType="1"/>
          </p:cNvSpPr>
          <p:nvPr/>
        </p:nvSpPr>
        <p:spPr bwMode="auto">
          <a:xfrm flipH="1">
            <a:off x="2349501" y="3794126"/>
            <a:ext cx="358775"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8"/>
          <p:cNvSpPr>
            <a:spLocks noChangeShapeType="1"/>
          </p:cNvSpPr>
          <p:nvPr/>
        </p:nvSpPr>
        <p:spPr bwMode="auto">
          <a:xfrm>
            <a:off x="2708275" y="3794126"/>
            <a:ext cx="43180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9"/>
          <p:cNvSpPr>
            <a:spLocks noChangeShapeType="1"/>
          </p:cNvSpPr>
          <p:nvPr/>
        </p:nvSpPr>
        <p:spPr bwMode="auto">
          <a:xfrm flipV="1">
            <a:off x="2492376" y="3219450"/>
            <a:ext cx="3603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10"/>
          <p:cNvSpPr>
            <a:spLocks noChangeShapeType="1"/>
          </p:cNvSpPr>
          <p:nvPr/>
        </p:nvSpPr>
        <p:spPr bwMode="auto">
          <a:xfrm flipH="1">
            <a:off x="2276476" y="2714625"/>
            <a:ext cx="3603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1"/>
          <p:cNvSpPr>
            <a:spLocks noChangeShapeType="1"/>
          </p:cNvSpPr>
          <p:nvPr/>
        </p:nvSpPr>
        <p:spPr bwMode="auto">
          <a:xfrm>
            <a:off x="2781300" y="2714625"/>
            <a:ext cx="287338"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2"/>
          <p:cNvSpPr>
            <a:spLocks noChangeShapeType="1"/>
          </p:cNvSpPr>
          <p:nvPr/>
        </p:nvSpPr>
        <p:spPr bwMode="auto">
          <a:xfrm>
            <a:off x="2708276" y="2714625"/>
            <a:ext cx="288925"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3"/>
          <p:cNvSpPr>
            <a:spLocks noChangeShapeType="1"/>
          </p:cNvSpPr>
          <p:nvPr/>
        </p:nvSpPr>
        <p:spPr bwMode="auto">
          <a:xfrm flipH="1">
            <a:off x="2349501" y="2714626"/>
            <a:ext cx="35877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4"/>
          <p:cNvSpPr>
            <a:spLocks noChangeShapeType="1"/>
          </p:cNvSpPr>
          <p:nvPr/>
        </p:nvSpPr>
        <p:spPr bwMode="auto">
          <a:xfrm>
            <a:off x="2708276" y="2643188"/>
            <a:ext cx="3603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5"/>
          <p:cNvSpPr>
            <a:spLocks noChangeShapeType="1"/>
          </p:cNvSpPr>
          <p:nvPr/>
        </p:nvSpPr>
        <p:spPr bwMode="auto">
          <a:xfrm flipH="1">
            <a:off x="2347913" y="2643189"/>
            <a:ext cx="360362"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6"/>
          <p:cNvSpPr>
            <a:spLocks noChangeShapeType="1"/>
          </p:cNvSpPr>
          <p:nvPr/>
        </p:nvSpPr>
        <p:spPr bwMode="auto">
          <a:xfrm>
            <a:off x="2684464" y="2849563"/>
            <a:ext cx="71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7"/>
          <p:cNvSpPr>
            <a:spLocks noChangeShapeType="1"/>
          </p:cNvSpPr>
          <p:nvPr/>
        </p:nvSpPr>
        <p:spPr bwMode="auto">
          <a:xfrm>
            <a:off x="9045575" y="3289301"/>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8"/>
          <p:cNvSpPr>
            <a:spLocks noChangeShapeType="1"/>
          </p:cNvSpPr>
          <p:nvPr/>
        </p:nvSpPr>
        <p:spPr bwMode="auto">
          <a:xfrm flipH="1">
            <a:off x="8686801" y="3937001"/>
            <a:ext cx="358775"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9"/>
          <p:cNvSpPr>
            <a:spLocks noChangeShapeType="1"/>
          </p:cNvSpPr>
          <p:nvPr/>
        </p:nvSpPr>
        <p:spPr bwMode="auto">
          <a:xfrm>
            <a:off x="9045575" y="3937001"/>
            <a:ext cx="43180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20"/>
          <p:cNvSpPr>
            <a:spLocks noChangeShapeType="1"/>
          </p:cNvSpPr>
          <p:nvPr/>
        </p:nvSpPr>
        <p:spPr bwMode="auto">
          <a:xfrm>
            <a:off x="8901114" y="3435350"/>
            <a:ext cx="288925"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Oval 21"/>
          <p:cNvSpPr>
            <a:spLocks noChangeArrowheads="1"/>
          </p:cNvSpPr>
          <p:nvPr/>
        </p:nvSpPr>
        <p:spPr bwMode="auto">
          <a:xfrm>
            <a:off x="8829676" y="2930526"/>
            <a:ext cx="360363" cy="3603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20501" name="Line 22"/>
          <p:cNvSpPr>
            <a:spLocks noChangeShapeType="1"/>
          </p:cNvSpPr>
          <p:nvPr/>
        </p:nvSpPr>
        <p:spPr bwMode="auto">
          <a:xfrm flipH="1">
            <a:off x="2781300" y="2930525"/>
            <a:ext cx="71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23"/>
          <p:cNvSpPr>
            <a:spLocks noChangeShapeType="1"/>
          </p:cNvSpPr>
          <p:nvPr/>
        </p:nvSpPr>
        <p:spPr bwMode="auto">
          <a:xfrm>
            <a:off x="8829676" y="3074988"/>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24"/>
          <p:cNvSpPr>
            <a:spLocks noChangeShapeType="1"/>
          </p:cNvSpPr>
          <p:nvPr/>
        </p:nvSpPr>
        <p:spPr bwMode="auto">
          <a:xfrm>
            <a:off x="8863013" y="321945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146" name="Picture 56" descr="C:\Documents and Settings\jiang\My Documents\My Pictures\Microsoft 剪辑管理器\j0438792.jpg"/>
          <p:cNvPicPr>
            <a:picLocks noChangeAspect="1" noChangeArrowheads="1"/>
          </p:cNvPicPr>
          <p:nvPr/>
        </p:nvPicPr>
        <p:blipFill>
          <a:blip r:embed="rId3"/>
          <a:srcRect/>
          <a:stretch>
            <a:fillRect/>
          </a:stretch>
        </p:blipFill>
        <p:spPr bwMode="auto">
          <a:xfrm rot="10800000">
            <a:off x="7727990" y="4357694"/>
            <a:ext cx="511175" cy="844550"/>
          </a:xfrm>
          <a:prstGeom prst="rect">
            <a:avLst/>
          </a:prstGeom>
          <a:noFill/>
          <a:ln w="9525">
            <a:gradFill>
              <a:gsLst>
                <a:gs pos="0">
                  <a:schemeClr val="accent2"/>
                </a:gs>
                <a:gs pos="50000">
                  <a:schemeClr val="accent1">
                    <a:shade val="67500"/>
                    <a:satMod val="115000"/>
                  </a:schemeClr>
                </a:gs>
                <a:gs pos="100000">
                  <a:schemeClr val="accent1">
                    <a:shade val="100000"/>
                    <a:satMod val="115000"/>
                  </a:schemeClr>
                </a:gs>
              </a:gsLst>
              <a:lin ang="5400000" scaled="0"/>
            </a:gradFill>
            <a:miter lim="800000"/>
            <a:headEnd/>
            <a:tailEnd/>
          </a:ln>
        </p:spPr>
      </p:pic>
      <p:pic>
        <p:nvPicPr>
          <p:cNvPr id="20505" name="Picture 57" descr="C:\Documents and Settings\jiang\My Documents\My Pictures\Microsoft 剪辑管理器\so01675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1" y="1763713"/>
            <a:ext cx="78581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6" name="Text Box 39"/>
          <p:cNvSpPr txBox="1">
            <a:spLocks noChangeArrowheads="1"/>
          </p:cNvSpPr>
          <p:nvPr/>
        </p:nvSpPr>
        <p:spPr bwMode="auto">
          <a:xfrm>
            <a:off x="1881188" y="1976439"/>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a:ea typeface="宋体" panose="02010600030101010101" pitchFamily="2" charset="-122"/>
              </a:rPr>
              <a:t>Alice </a:t>
            </a:r>
          </a:p>
        </p:txBody>
      </p:sp>
      <p:sp>
        <p:nvSpPr>
          <p:cNvPr id="20507" name="Text Box 39"/>
          <p:cNvSpPr txBox="1">
            <a:spLocks noChangeArrowheads="1"/>
          </p:cNvSpPr>
          <p:nvPr/>
        </p:nvSpPr>
        <p:spPr bwMode="auto">
          <a:xfrm>
            <a:off x="8096251" y="2166939"/>
            <a:ext cx="1643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a:ea typeface="宋体" panose="02010600030101010101" pitchFamily="2" charset="-122"/>
              </a:rPr>
              <a:t>Bob</a:t>
            </a:r>
          </a:p>
        </p:txBody>
      </p:sp>
      <p:sp>
        <p:nvSpPr>
          <p:cNvPr id="20508" name="Text Box 39"/>
          <p:cNvSpPr txBox="1">
            <a:spLocks noChangeArrowheads="1"/>
          </p:cNvSpPr>
          <p:nvPr/>
        </p:nvSpPr>
        <p:spPr bwMode="auto">
          <a:xfrm>
            <a:off x="5667376" y="1376364"/>
            <a:ext cx="1357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宋体" panose="02010600030101010101" pitchFamily="2" charset="-122"/>
              </a:rPr>
              <a:t>Oscar</a:t>
            </a:r>
            <a:endParaRPr lang="en-US" altLang="zh-CN">
              <a:ea typeface="宋体" panose="02010600030101010101" pitchFamily="2" charset="-122"/>
            </a:endParaRPr>
          </a:p>
        </p:txBody>
      </p:sp>
      <p:cxnSp>
        <p:nvCxnSpPr>
          <p:cNvPr id="58" name="直接箭头连接符 57"/>
          <p:cNvCxnSpPr/>
          <p:nvPr/>
        </p:nvCxnSpPr>
        <p:spPr>
          <a:xfrm>
            <a:off x="3024188" y="3355975"/>
            <a:ext cx="857250" cy="1588"/>
          </a:xfrm>
          <a:prstGeom prst="straightConnector1">
            <a:avLst/>
          </a:prstGeom>
          <a:ln w="28575">
            <a:solidFill>
              <a:srgbClr val="000000"/>
            </a:solidFill>
            <a:tailEnd type="arrow"/>
          </a:ln>
        </p:spPr>
        <p:style>
          <a:lnRef idx="1">
            <a:schemeClr val="dk1"/>
          </a:lnRef>
          <a:fillRef idx="0">
            <a:schemeClr val="dk1"/>
          </a:fillRef>
          <a:effectRef idx="0">
            <a:schemeClr val="dk1"/>
          </a:effectRef>
          <a:fontRef idx="minor">
            <a:schemeClr val="tx1"/>
          </a:fontRef>
        </p:style>
      </p:cxnSp>
      <p:sp>
        <p:nvSpPr>
          <p:cNvPr id="20510" name="TextBox 58"/>
          <p:cNvSpPr txBox="1">
            <a:spLocks noChangeArrowheads="1"/>
          </p:cNvSpPr>
          <p:nvPr/>
        </p:nvSpPr>
        <p:spPr bwMode="auto">
          <a:xfrm>
            <a:off x="3952875" y="3071813"/>
            <a:ext cx="1500188" cy="538162"/>
          </a:xfrm>
          <a:prstGeom prst="rect">
            <a:avLst/>
          </a:prstGeom>
          <a:solidFill>
            <a:srgbClr val="FFFF00"/>
          </a:solidFill>
          <a:ln w="19050">
            <a:solidFill>
              <a:schemeClr val="tx1"/>
            </a:solidFill>
            <a:miter lim="800000"/>
            <a:headEnd/>
            <a:tailEnd/>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a:ea typeface="宋体" panose="02010600030101010101" pitchFamily="2" charset="-122"/>
              </a:rPr>
              <a:t>Encrypt</a:t>
            </a:r>
          </a:p>
        </p:txBody>
      </p:sp>
      <p:sp>
        <p:nvSpPr>
          <p:cNvPr id="20511" name="TextBox 59"/>
          <p:cNvSpPr txBox="1">
            <a:spLocks noChangeArrowheads="1"/>
          </p:cNvSpPr>
          <p:nvPr/>
        </p:nvSpPr>
        <p:spPr bwMode="auto">
          <a:xfrm>
            <a:off x="3952875" y="4405313"/>
            <a:ext cx="1500188" cy="369332"/>
          </a:xfrm>
          <a:prstGeom prst="rect">
            <a:avLst/>
          </a:prstGeom>
          <a:solidFill>
            <a:srgbClr val="FFFF00"/>
          </a:solidFill>
          <a:ln w="19050">
            <a:solidFill>
              <a:schemeClr val="tx1"/>
            </a:solidFill>
            <a:miter lim="800000"/>
            <a:headEnd/>
            <a:tailEnd/>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宋体" panose="02010600030101010101" pitchFamily="2" charset="-122"/>
              </a:rPr>
              <a:t>Secret Key</a:t>
            </a:r>
          </a:p>
        </p:txBody>
      </p:sp>
      <p:sp>
        <p:nvSpPr>
          <p:cNvPr id="20512" name="TextBox 60"/>
          <p:cNvSpPr txBox="1">
            <a:spLocks noChangeArrowheads="1"/>
          </p:cNvSpPr>
          <p:nvPr/>
        </p:nvSpPr>
        <p:spPr bwMode="auto">
          <a:xfrm>
            <a:off x="3309938" y="2987675"/>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x</a:t>
            </a:r>
            <a:endParaRPr lang="zh-CN" altLang="en-US" sz="1800">
              <a:ea typeface="宋体" panose="02010600030101010101" pitchFamily="2" charset="-122"/>
            </a:endParaRPr>
          </a:p>
        </p:txBody>
      </p:sp>
      <p:cxnSp>
        <p:nvCxnSpPr>
          <p:cNvPr id="20513" name="直接箭头连接符 62"/>
          <p:cNvCxnSpPr>
            <a:cxnSpLocks noChangeShapeType="1"/>
            <a:stCxn id="20511" idx="0"/>
            <a:endCxn id="20510" idx="2"/>
          </p:cNvCxnSpPr>
          <p:nvPr/>
        </p:nvCxnSpPr>
        <p:spPr bwMode="auto">
          <a:xfrm flipV="1">
            <a:off x="4703763" y="3619500"/>
            <a:ext cx="0" cy="776288"/>
          </a:xfrm>
          <a:prstGeom prst="straightConnector1">
            <a:avLst/>
          </a:prstGeom>
          <a:noFill/>
          <a:ln w="2857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4" name="直接箭头连接符 63"/>
          <p:cNvCxnSpPr/>
          <p:nvPr/>
        </p:nvCxnSpPr>
        <p:spPr>
          <a:xfrm flipV="1">
            <a:off x="5524501" y="3357563"/>
            <a:ext cx="1571625" cy="11112"/>
          </a:xfrm>
          <a:prstGeom prst="straightConnector1">
            <a:avLst/>
          </a:prstGeom>
          <a:ln w="28575">
            <a:solidFill>
              <a:srgbClr val="000000"/>
            </a:solidFill>
            <a:tailEnd type="arrow"/>
          </a:ln>
        </p:spPr>
        <p:style>
          <a:lnRef idx="1">
            <a:schemeClr val="dk1"/>
          </a:lnRef>
          <a:fillRef idx="0">
            <a:schemeClr val="dk1"/>
          </a:fillRef>
          <a:effectRef idx="0">
            <a:schemeClr val="dk1"/>
          </a:effectRef>
          <a:fontRef idx="minor">
            <a:schemeClr val="tx1"/>
          </a:fontRef>
        </p:style>
      </p:cxnSp>
      <p:sp>
        <p:nvSpPr>
          <p:cNvPr id="20515" name="TextBox 64"/>
          <p:cNvSpPr txBox="1">
            <a:spLocks noChangeArrowheads="1"/>
          </p:cNvSpPr>
          <p:nvPr/>
        </p:nvSpPr>
        <p:spPr bwMode="auto">
          <a:xfrm>
            <a:off x="5667376" y="2928939"/>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宋体" panose="02010600030101010101" pitchFamily="2" charset="-122"/>
              </a:rPr>
              <a:t>y</a:t>
            </a:r>
            <a:endParaRPr lang="zh-CN" altLang="en-US" sz="1800">
              <a:ea typeface="宋体" panose="02010600030101010101" pitchFamily="2" charset="-122"/>
            </a:endParaRPr>
          </a:p>
        </p:txBody>
      </p:sp>
      <p:sp>
        <p:nvSpPr>
          <p:cNvPr id="20516" name="TextBox 66"/>
          <p:cNvSpPr txBox="1">
            <a:spLocks noChangeArrowheads="1"/>
          </p:cNvSpPr>
          <p:nvPr/>
        </p:nvSpPr>
        <p:spPr bwMode="auto">
          <a:xfrm>
            <a:off x="7096125" y="3071813"/>
            <a:ext cx="1500188" cy="538162"/>
          </a:xfrm>
          <a:prstGeom prst="rect">
            <a:avLst/>
          </a:prstGeom>
          <a:solidFill>
            <a:srgbClr val="FFFF00"/>
          </a:solidFill>
          <a:ln w="19050">
            <a:solidFill>
              <a:schemeClr val="tx1"/>
            </a:solidFill>
            <a:miter lim="800000"/>
            <a:headEnd/>
            <a:tailEnd/>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a:ea typeface="宋体" panose="02010600030101010101" pitchFamily="2" charset="-122"/>
              </a:rPr>
              <a:t>Decrypt</a:t>
            </a:r>
          </a:p>
        </p:txBody>
      </p:sp>
      <p:cxnSp>
        <p:nvCxnSpPr>
          <p:cNvPr id="68" name="直接箭头连接符 67"/>
          <p:cNvCxnSpPr/>
          <p:nvPr/>
        </p:nvCxnSpPr>
        <p:spPr>
          <a:xfrm rot="16200000" flipV="1">
            <a:off x="5455444" y="2575719"/>
            <a:ext cx="1530350" cy="33338"/>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0518" name="TextBox 69"/>
          <p:cNvSpPr txBox="1">
            <a:spLocks noChangeArrowheads="1"/>
          </p:cNvSpPr>
          <p:nvPr/>
        </p:nvSpPr>
        <p:spPr bwMode="auto">
          <a:xfrm>
            <a:off x="4310063" y="3844925"/>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K</a:t>
            </a:r>
            <a:endParaRPr lang="zh-CN" altLang="en-US" sz="1800">
              <a:ea typeface="宋体" panose="02010600030101010101" pitchFamily="2" charset="-122"/>
            </a:endParaRPr>
          </a:p>
        </p:txBody>
      </p:sp>
      <p:sp>
        <p:nvSpPr>
          <p:cNvPr id="20519" name="TextBox 70"/>
          <p:cNvSpPr txBox="1">
            <a:spLocks noChangeArrowheads="1"/>
          </p:cNvSpPr>
          <p:nvPr/>
        </p:nvSpPr>
        <p:spPr bwMode="auto">
          <a:xfrm>
            <a:off x="7596188" y="3857625"/>
            <a:ext cx="500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K</a:t>
            </a:r>
            <a:endParaRPr lang="zh-CN" altLang="en-US" sz="1800">
              <a:ea typeface="宋体" panose="02010600030101010101" pitchFamily="2" charset="-122"/>
            </a:endParaRPr>
          </a:p>
        </p:txBody>
      </p:sp>
      <p:cxnSp>
        <p:nvCxnSpPr>
          <p:cNvPr id="72" name="直接箭头连接符 71"/>
          <p:cNvCxnSpPr/>
          <p:nvPr/>
        </p:nvCxnSpPr>
        <p:spPr>
          <a:xfrm rot="5400000" flipH="1" flipV="1">
            <a:off x="7546976" y="3976689"/>
            <a:ext cx="811213" cy="1587"/>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5595939" y="4714876"/>
            <a:ext cx="2143125" cy="11113"/>
          </a:xfrm>
          <a:prstGeom prst="straightConnector1">
            <a:avLst/>
          </a:prstGeom>
          <a:ln w="28575">
            <a:solidFill>
              <a:srgbClr val="000000"/>
            </a:solidFill>
            <a:prstDash val="dashDot"/>
            <a:tailEnd type="arrow"/>
          </a:ln>
        </p:spPr>
        <p:style>
          <a:lnRef idx="1">
            <a:schemeClr val="dk1"/>
          </a:lnRef>
          <a:fillRef idx="0">
            <a:schemeClr val="dk1"/>
          </a:fillRef>
          <a:effectRef idx="0">
            <a:schemeClr val="dk1"/>
          </a:effectRef>
          <a:fontRef idx="minor">
            <a:schemeClr val="tx1"/>
          </a:fontRef>
        </p:style>
      </p:cxnSp>
      <p:sp>
        <p:nvSpPr>
          <p:cNvPr id="20522" name="TextBox 74"/>
          <p:cNvSpPr txBox="1">
            <a:spLocks noChangeArrowheads="1"/>
          </p:cNvSpPr>
          <p:nvPr/>
        </p:nvSpPr>
        <p:spPr bwMode="auto">
          <a:xfrm>
            <a:off x="5375276" y="4365626"/>
            <a:ext cx="2449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ea typeface="宋体" panose="02010600030101010101" pitchFamily="2" charset="-122"/>
              </a:rPr>
              <a:t>Secret Channel</a:t>
            </a:r>
          </a:p>
        </p:txBody>
      </p:sp>
      <p:sp>
        <p:nvSpPr>
          <p:cNvPr id="20523" name="TextBox 75"/>
          <p:cNvSpPr txBox="1">
            <a:spLocks noChangeArrowheads="1"/>
          </p:cNvSpPr>
          <p:nvPr/>
        </p:nvSpPr>
        <p:spPr bwMode="auto">
          <a:xfrm>
            <a:off x="6381751" y="4786314"/>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K</a:t>
            </a:r>
            <a:endParaRPr lang="zh-CN" altLang="en-US" sz="1800">
              <a:ea typeface="宋体" panose="02010600030101010101" pitchFamily="2" charset="-122"/>
            </a:endParaRPr>
          </a:p>
        </p:txBody>
      </p:sp>
    </p:spTree>
    <p:extLst>
      <p:ext uri="{BB962C8B-B14F-4D97-AF65-F5344CB8AC3E}">
        <p14:creationId xmlns:p14="http://schemas.microsoft.com/office/powerpoint/2010/main" val="1173874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45"/>
                                        </p:tgtEl>
                                        <p:attrNameLst>
                                          <p:attrName>style.visibility</p:attrName>
                                        </p:attrNameLst>
                                      </p:cBhvr>
                                      <p:to>
                                        <p:strVal val="visible"/>
                                      </p:to>
                                    </p:set>
                                    <p:anim calcmode="lin" valueType="num">
                                      <p:cBhvr additive="base">
                                        <p:cTn id="7" dur="500" fill="hold"/>
                                        <p:tgtEl>
                                          <p:spTgt spid="4145"/>
                                        </p:tgtEl>
                                        <p:attrNameLst>
                                          <p:attrName>ppt_x</p:attrName>
                                        </p:attrNameLst>
                                      </p:cBhvr>
                                      <p:tavLst>
                                        <p:tav tm="0">
                                          <p:val>
                                            <p:strVal val="#ppt_x"/>
                                          </p:val>
                                        </p:tav>
                                        <p:tav tm="100000">
                                          <p:val>
                                            <p:strVal val="#ppt_x"/>
                                          </p:val>
                                        </p:tav>
                                      </p:tavLst>
                                    </p:anim>
                                    <p:anim calcmode="lin" valueType="num">
                                      <p:cBhvr additive="base">
                                        <p:cTn id="8" dur="500" fill="hold"/>
                                        <p:tgtEl>
                                          <p:spTgt spid="41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46"/>
                                        </p:tgtEl>
                                        <p:attrNameLst>
                                          <p:attrName>style.visibility</p:attrName>
                                        </p:attrNameLst>
                                      </p:cBhvr>
                                      <p:to>
                                        <p:strVal val="visible"/>
                                      </p:to>
                                    </p:set>
                                    <p:anim calcmode="lin" valueType="num">
                                      <p:cBhvr additive="base">
                                        <p:cTn id="11" dur="500" fill="hold"/>
                                        <p:tgtEl>
                                          <p:spTgt spid="4146"/>
                                        </p:tgtEl>
                                        <p:attrNameLst>
                                          <p:attrName>ppt_x</p:attrName>
                                        </p:attrNameLst>
                                      </p:cBhvr>
                                      <p:tavLst>
                                        <p:tav tm="0">
                                          <p:val>
                                            <p:strVal val="#ppt_x"/>
                                          </p:val>
                                        </p:tav>
                                        <p:tav tm="100000">
                                          <p:val>
                                            <p:strVal val="#ppt_x"/>
                                          </p:val>
                                        </p:tav>
                                      </p:tavLst>
                                    </p:anim>
                                    <p:anim calcmode="lin" valueType="num">
                                      <p:cBhvr additive="base">
                                        <p:cTn id="12" dur="500" fill="hold"/>
                                        <p:tgtEl>
                                          <p:spTgt spid="4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1575"/>
          </a:xfrm>
        </p:spPr>
        <p:txBody>
          <a:bodyPr/>
          <a:lstStyle/>
          <a:p>
            <a:r>
              <a:rPr lang="en-US" dirty="0" smtClean="0"/>
              <a:t>Cryptanalysis</a:t>
            </a:r>
            <a:endParaRPr lang="en-US" dirty="0"/>
          </a:p>
        </p:txBody>
      </p:sp>
      <p:sp>
        <p:nvSpPr>
          <p:cNvPr id="3" name="Content Placeholder 2"/>
          <p:cNvSpPr>
            <a:spLocks noGrp="1"/>
          </p:cNvSpPr>
          <p:nvPr>
            <p:ph idx="1"/>
          </p:nvPr>
        </p:nvSpPr>
        <p:spPr>
          <a:xfrm>
            <a:off x="838200" y="1536700"/>
            <a:ext cx="10515600" cy="4640263"/>
          </a:xfrm>
        </p:spPr>
        <p:txBody>
          <a:bodyPr>
            <a:normAutofit/>
          </a:bodyPr>
          <a:lstStyle/>
          <a:p>
            <a:pPr marL="0" indent="0">
              <a:buNone/>
            </a:pPr>
            <a:r>
              <a:rPr lang="en-US" dirty="0" smtClean="0"/>
              <a:t>Objective </a:t>
            </a:r>
            <a:r>
              <a:rPr lang="en-US" dirty="0"/>
              <a:t>is to recover key not just message</a:t>
            </a:r>
          </a:p>
          <a:p>
            <a:pPr marL="0" indent="0">
              <a:buNone/>
            </a:pPr>
            <a:r>
              <a:rPr lang="en-US" dirty="0"/>
              <a:t>G</a:t>
            </a:r>
            <a:r>
              <a:rPr lang="en-US" dirty="0" smtClean="0"/>
              <a:t>eneral </a:t>
            </a:r>
            <a:r>
              <a:rPr lang="en-US" dirty="0"/>
              <a:t>approaches:</a:t>
            </a:r>
          </a:p>
          <a:p>
            <a:r>
              <a:rPr lang="en-US" dirty="0"/>
              <a:t>C</a:t>
            </a:r>
            <a:r>
              <a:rPr lang="en-US" dirty="0" smtClean="0"/>
              <a:t>ryptanalytic </a:t>
            </a:r>
            <a:r>
              <a:rPr lang="en-US" dirty="0"/>
              <a:t>attack</a:t>
            </a:r>
          </a:p>
          <a:p>
            <a:pPr marL="0" indent="0">
              <a:buNone/>
            </a:pPr>
            <a:r>
              <a:rPr lang="en-US" dirty="0" smtClean="0"/>
              <a:t>         - rely </a:t>
            </a:r>
            <a:r>
              <a:rPr lang="en-US" dirty="0"/>
              <a:t>on the nature of the </a:t>
            </a:r>
            <a:r>
              <a:rPr lang="en-US" dirty="0" smtClean="0"/>
              <a:t>algorithm</a:t>
            </a:r>
            <a:endParaRPr lang="en-US" dirty="0"/>
          </a:p>
          <a:p>
            <a:pPr marL="0" indent="0">
              <a:buNone/>
            </a:pPr>
            <a:r>
              <a:rPr lang="en-US" dirty="0" smtClean="0"/>
              <a:t>         - </a:t>
            </a:r>
            <a:r>
              <a:rPr lang="en-US" dirty="0"/>
              <a:t>plus general characteristics of the plaintext</a:t>
            </a:r>
          </a:p>
          <a:p>
            <a:pPr marL="0" indent="0">
              <a:buNone/>
            </a:pPr>
            <a:r>
              <a:rPr lang="en-US" dirty="0" smtClean="0"/>
              <a:t>         - or </a:t>
            </a:r>
            <a:r>
              <a:rPr lang="en-US" dirty="0"/>
              <a:t>some sample pairs of plaintext-</a:t>
            </a:r>
            <a:r>
              <a:rPr lang="en-US" dirty="0" err="1"/>
              <a:t>ciphertext</a:t>
            </a:r>
            <a:r>
              <a:rPr lang="en-US" dirty="0"/>
              <a:t>.</a:t>
            </a:r>
          </a:p>
          <a:p>
            <a:r>
              <a:rPr lang="en-US" dirty="0" smtClean="0"/>
              <a:t>brute-force attack</a:t>
            </a:r>
          </a:p>
          <a:p>
            <a:pPr marL="0" indent="0">
              <a:buNone/>
            </a:pPr>
            <a:r>
              <a:rPr lang="en-US" dirty="0"/>
              <a:t> </a:t>
            </a:r>
            <a:r>
              <a:rPr lang="en-US" dirty="0" smtClean="0"/>
              <a:t>         -  </a:t>
            </a:r>
            <a:r>
              <a:rPr lang="en-US" dirty="0"/>
              <a:t>try every possible key</a:t>
            </a:r>
          </a:p>
          <a:p>
            <a:endParaRPr lang="en-US" dirty="0"/>
          </a:p>
        </p:txBody>
      </p:sp>
    </p:spTree>
    <p:extLst>
      <p:ext uri="{BB962C8B-B14F-4D97-AF65-F5344CB8AC3E}">
        <p14:creationId xmlns:p14="http://schemas.microsoft.com/office/powerpoint/2010/main" val="1756482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xfrm>
            <a:off x="8077201" y="6096000"/>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424C90-F727-4399-A50C-1DBBEAF0B1E3}" type="slidenum">
              <a:rPr lang="zh-CN" altLang="en-US"/>
              <a:pPr eaLnBrk="1" hangingPunct="1"/>
              <a:t>41</a:t>
            </a:fld>
            <a:endParaRPr lang="en-US" altLang="zh-CN"/>
          </a:p>
        </p:txBody>
      </p:sp>
      <p:sp>
        <p:nvSpPr>
          <p:cNvPr id="16387" name="Text Box 2"/>
          <p:cNvSpPr txBox="1">
            <a:spLocks noChangeArrowheads="1"/>
          </p:cNvSpPr>
          <p:nvPr/>
        </p:nvSpPr>
        <p:spPr bwMode="auto">
          <a:xfrm>
            <a:off x="1150938" y="325945"/>
            <a:ext cx="5688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solidFill>
                  <a:schemeClr val="tx2"/>
                </a:solidFill>
                <a:latin typeface="Times New Roman" panose="02020603050405020304" pitchFamily="18" charset="0"/>
              </a:rPr>
              <a:t>Cryptanalysis</a:t>
            </a:r>
            <a:r>
              <a:rPr lang="zh-CN" altLang="en-US"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rPr>
              <a:t>Attacks</a:t>
            </a:r>
            <a:endParaRPr lang="en-CA" altLang="zh-CN" sz="2800" b="1">
              <a:solidFill>
                <a:schemeClr val="tx2"/>
              </a:solidFill>
              <a:latin typeface="Times New Roman" panose="02020603050405020304" pitchFamily="18" charset="0"/>
            </a:endParaRPr>
          </a:p>
        </p:txBody>
      </p:sp>
      <p:sp>
        <p:nvSpPr>
          <p:cNvPr id="16388" name="Text Box 22"/>
          <p:cNvSpPr txBox="1">
            <a:spLocks noChangeArrowheads="1"/>
          </p:cNvSpPr>
          <p:nvPr/>
        </p:nvSpPr>
        <p:spPr bwMode="auto">
          <a:xfrm>
            <a:off x="666750" y="935890"/>
            <a:ext cx="714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Char char="•"/>
            </a:pPr>
            <a:r>
              <a:rPr lang="en-US" altLang="zh-CN" sz="2400" dirty="0">
                <a:latin typeface="Times New Roman" panose="02020603050405020304" pitchFamily="18" charset="0"/>
              </a:rPr>
              <a:t> </a:t>
            </a:r>
            <a:r>
              <a:rPr lang="en-US" altLang="zh-CN" sz="2400" b="1" dirty="0">
                <a:latin typeface="Times New Roman" panose="02020603050405020304" pitchFamily="18" charset="0"/>
              </a:rPr>
              <a:t> Goal</a:t>
            </a:r>
            <a:r>
              <a:rPr lang="zh-CN" altLang="en-US" sz="2400" b="1" dirty="0">
                <a:latin typeface="Times New Roman" panose="02020603050405020304" pitchFamily="18" charset="0"/>
              </a:rPr>
              <a:t>：　</a:t>
            </a:r>
            <a:r>
              <a:rPr lang="en-US" altLang="zh-CN" sz="2400" i="1" dirty="0">
                <a:latin typeface="Times New Roman" panose="02020603050405020304" pitchFamily="18" charset="0"/>
              </a:rPr>
              <a:t>Compute the secret key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6389" name="Text Box 22"/>
          <p:cNvSpPr txBox="1">
            <a:spLocks noChangeArrowheads="1"/>
          </p:cNvSpPr>
          <p:nvPr/>
        </p:nvSpPr>
        <p:spPr bwMode="auto">
          <a:xfrm>
            <a:off x="666750" y="1528189"/>
            <a:ext cx="10026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Ciphertext</a:t>
            </a:r>
            <a:r>
              <a:rPr lang="en-US" altLang="zh-CN" sz="2400" b="1" dirty="0">
                <a:latin typeface="Times New Roman" panose="02020603050405020304" pitchFamily="18" charset="0"/>
              </a:rPr>
              <a:t> only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Given </a:t>
            </a:r>
            <a:r>
              <a:rPr lang="en-US" altLang="zh-CN" sz="2400" dirty="0" err="1">
                <a:latin typeface="Times New Roman" panose="02020603050405020304" pitchFamily="18" charset="0"/>
              </a:rPr>
              <a:t>ciphertext</a:t>
            </a:r>
            <a:r>
              <a:rPr lang="en-US" altLang="zh-CN" sz="2400" b="1" dirty="0">
                <a:latin typeface="Times New Roman" panose="02020603050405020304" pitchFamily="18" charset="0"/>
              </a:rPr>
              <a:t> C, </a:t>
            </a:r>
            <a:r>
              <a:rPr lang="en-US" altLang="zh-CN" sz="2400" dirty="0">
                <a:latin typeface="Times New Roman" panose="02020603050405020304" pitchFamily="18" charset="0"/>
              </a:rPr>
              <a:t>find the secret key </a:t>
            </a:r>
            <a:r>
              <a:rPr lang="en-US" altLang="zh-CN" sz="2400" b="1" i="1" dirty="0">
                <a:latin typeface="Times New Roman" panose="02020603050405020304" pitchFamily="18" charset="0"/>
              </a:rPr>
              <a:t>k</a:t>
            </a:r>
            <a:r>
              <a:rPr lang="en-US" altLang="zh-CN" sz="2400" dirty="0">
                <a:latin typeface="Times New Roman" panose="02020603050405020304" pitchFamily="18" charset="0"/>
              </a:rPr>
              <a:t>, so that</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=M </a:t>
            </a:r>
            <a:r>
              <a:rPr lang="en-US" altLang="zh-CN" sz="2400" dirty="0">
                <a:latin typeface="Times New Roman" panose="02020603050405020304" pitchFamily="18" charset="0"/>
              </a:rPr>
              <a:t>is the correct plaintext</a:t>
            </a:r>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p>
        </p:txBody>
      </p:sp>
      <p:sp>
        <p:nvSpPr>
          <p:cNvPr id="16390" name="Text Box 22"/>
          <p:cNvSpPr txBox="1">
            <a:spLocks noChangeArrowheads="1"/>
          </p:cNvSpPr>
          <p:nvPr/>
        </p:nvSpPr>
        <p:spPr bwMode="auto">
          <a:xfrm>
            <a:off x="666750" y="2540853"/>
            <a:ext cx="10242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Known plaintext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Given </a:t>
            </a:r>
            <a:r>
              <a:rPr lang="en-US" altLang="zh-CN" sz="2400" b="1" i="1" dirty="0">
                <a:latin typeface="Times New Roman" panose="02020603050405020304" pitchFamily="18" charset="0"/>
              </a:rPr>
              <a:t>C</a:t>
            </a:r>
            <a:r>
              <a:rPr lang="en-US" altLang="zh-CN" sz="2400" dirty="0">
                <a:latin typeface="Times New Roman" panose="02020603050405020304" pitchFamily="18" charset="0"/>
              </a:rPr>
              <a:t> and its plaintext </a:t>
            </a:r>
            <a:r>
              <a:rPr lang="en-US" altLang="zh-CN" sz="2400" b="1" dirty="0">
                <a:latin typeface="Times New Roman" panose="02020603050405020304" pitchFamily="18" charset="0"/>
              </a:rPr>
              <a:t>M</a:t>
            </a:r>
            <a:r>
              <a:rPr lang="en-US" altLang="zh-CN" sz="2400" dirty="0">
                <a:latin typeface="Times New Roman" panose="02020603050405020304" pitchFamily="18" charset="0"/>
              </a:rPr>
              <a:t>, find the secret key </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a:t>
            </a:r>
            <a:r>
              <a:rPr lang="en-US" altLang="zh-CN" sz="2400" dirty="0">
                <a:latin typeface="Times New Roman" panose="02020603050405020304" pitchFamily="18" charset="0"/>
              </a:rPr>
              <a:t> so that</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p>
        </p:txBody>
      </p:sp>
      <p:sp>
        <p:nvSpPr>
          <p:cNvPr id="16391" name="Text Box 22"/>
          <p:cNvSpPr txBox="1">
            <a:spLocks noChangeArrowheads="1"/>
          </p:cNvSpPr>
          <p:nvPr/>
        </p:nvSpPr>
        <p:spPr bwMode="auto">
          <a:xfrm>
            <a:off x="666750" y="3553517"/>
            <a:ext cx="10839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Chosen plaintext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Attacker can choose any plaintext </a:t>
            </a:r>
            <a:r>
              <a:rPr lang="en-US" altLang="zh-CN" sz="2400" b="1" dirty="0">
                <a:latin typeface="Times New Roman" panose="02020603050405020304" pitchFamily="18" charset="0"/>
              </a:rPr>
              <a:t>M</a:t>
            </a:r>
            <a:r>
              <a:rPr lang="zh-CN" altLang="en-US" sz="2400" dirty="0">
                <a:latin typeface="Times New Roman" panose="02020603050405020304" pitchFamily="18" charset="0"/>
              </a:rPr>
              <a:t>，</a:t>
            </a:r>
            <a:r>
              <a:rPr lang="en-US" altLang="zh-CN" sz="2400" dirty="0">
                <a:latin typeface="Times New Roman" panose="02020603050405020304" pitchFamily="18" charset="0"/>
              </a:rPr>
              <a:t>for which she can obtain the corresponding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a:t>
            </a:r>
            <a:r>
              <a:rPr lang="en-US" altLang="zh-CN" sz="2400" b="1"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Then</a:t>
            </a:r>
            <a:r>
              <a:rPr lang="zh-CN" altLang="en-US" sz="2400" dirty="0">
                <a:latin typeface="Times New Roman" panose="02020603050405020304" pitchFamily="18" charset="0"/>
              </a:rPr>
              <a:t>，</a:t>
            </a:r>
            <a:r>
              <a:rPr lang="en-US" altLang="zh-CN" sz="2400" dirty="0">
                <a:latin typeface="Times New Roman" panose="02020603050405020304" pitchFamily="18" charset="0"/>
              </a:rPr>
              <a:t>the attacker needs to find the secret key </a:t>
            </a:r>
            <a:r>
              <a:rPr lang="en-US" altLang="zh-CN" sz="2400" b="1" i="1" dirty="0">
                <a:latin typeface="Times New Roman" panose="02020603050405020304" pitchFamily="18" charset="0"/>
              </a:rPr>
              <a:t>k</a:t>
            </a:r>
            <a:r>
              <a:rPr lang="en-US" altLang="zh-CN" sz="2400" dirty="0">
                <a:latin typeface="Times New Roman" panose="02020603050405020304" pitchFamily="18" charset="0"/>
              </a:rPr>
              <a:t>, so that </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dirty="0">
                <a:latin typeface="Times New Roman" panose="02020603050405020304" pitchFamily="18" charset="0"/>
              </a:rPr>
              <a:t>  Here the attacker may request many plaintext/</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pairs.  Notice that in the known plaintext attack, the attacker has no right to choose the plaintext of his choices. Here she might choose the plaintext so that the provided the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allow her to easily derive the secret key. </a:t>
            </a:r>
          </a:p>
        </p:txBody>
      </p:sp>
    </p:spTree>
    <p:extLst>
      <p:ext uri="{BB962C8B-B14F-4D97-AF65-F5344CB8AC3E}">
        <p14:creationId xmlns:p14="http://schemas.microsoft.com/office/powerpoint/2010/main" val="277168487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xfrm>
            <a:off x="8077201" y="6096000"/>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72227E-B98C-42AB-B85C-D7ED3A8FCCDA}" type="slidenum">
              <a:rPr lang="zh-CN" altLang="en-US"/>
              <a:pPr eaLnBrk="1" hangingPunct="1"/>
              <a:t>42</a:t>
            </a:fld>
            <a:endParaRPr lang="en-US" altLang="zh-CN"/>
          </a:p>
        </p:txBody>
      </p:sp>
      <p:sp>
        <p:nvSpPr>
          <p:cNvPr id="17412" name="Text Box 22"/>
          <p:cNvSpPr txBox="1">
            <a:spLocks noChangeArrowheads="1"/>
          </p:cNvSpPr>
          <p:nvPr/>
        </p:nvSpPr>
        <p:spPr bwMode="auto">
          <a:xfrm>
            <a:off x="776288" y="1619250"/>
            <a:ext cx="10539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Char char="Ø"/>
            </a:pPr>
            <a:r>
              <a:rPr lang="en-US" altLang="zh-CN" sz="2400" dirty="0">
                <a:latin typeface="Times New Roman" panose="02020603050405020304" pitchFamily="18" charset="0"/>
              </a:rPr>
              <a:t> </a:t>
            </a:r>
            <a:r>
              <a:rPr lang="en-US" altLang="zh-CN" sz="2400" b="1" dirty="0">
                <a:latin typeface="Times New Roman" panose="02020603050405020304" pitchFamily="18" charset="0"/>
              </a:rPr>
              <a:t> Chosen </a:t>
            </a:r>
            <a:r>
              <a:rPr lang="en-US" altLang="zh-CN" sz="2400" b="1" dirty="0" err="1">
                <a:latin typeface="Times New Roman" panose="02020603050405020304" pitchFamily="18" charset="0"/>
              </a:rPr>
              <a:t>ciphertext</a:t>
            </a:r>
            <a:r>
              <a:rPr lang="en-US" altLang="zh-CN" sz="2400" b="1" dirty="0">
                <a:latin typeface="Times New Roman" panose="02020603050405020304" pitchFamily="18" charset="0"/>
              </a:rPr>
              <a:t> attack</a:t>
            </a:r>
            <a:r>
              <a:rPr lang="zh-CN" altLang="en-US" sz="2400" b="1" dirty="0">
                <a:latin typeface="Times New Roman" panose="02020603050405020304" pitchFamily="18" charset="0"/>
              </a:rPr>
              <a:t>：　</a:t>
            </a:r>
            <a:r>
              <a:rPr lang="en-US" altLang="zh-CN" sz="2400" dirty="0">
                <a:latin typeface="Times New Roman" panose="02020603050405020304" pitchFamily="18" charset="0"/>
              </a:rPr>
              <a:t>The attacker can choose any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 </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a:t>
            </a:r>
            <a:r>
              <a:rPr lang="en-US" altLang="zh-CN" sz="2400" dirty="0">
                <a:latin typeface="Times New Roman" panose="02020603050405020304" pitchFamily="18" charset="0"/>
              </a:rPr>
              <a:t>then she can ask to get the corresponding plaintext </a:t>
            </a:r>
            <a:r>
              <a:rPr lang="en-US" altLang="zh-CN" sz="2400" b="1" dirty="0">
                <a:latin typeface="Times New Roman" panose="02020603050405020304" pitchFamily="18" charset="0"/>
              </a:rPr>
              <a:t>M</a:t>
            </a:r>
            <a:r>
              <a:rPr lang="zh-CN" altLang="en-US" sz="2400" b="1" dirty="0">
                <a:latin typeface="Times New Roman" panose="02020603050405020304" pitchFamily="18" charset="0"/>
              </a:rPr>
              <a:t>。</a:t>
            </a:r>
            <a:r>
              <a:rPr lang="en-US" altLang="zh-CN" sz="2400" dirty="0">
                <a:latin typeface="Times New Roman" panose="02020603050405020304" pitchFamily="18" charset="0"/>
              </a:rPr>
              <a:t>Then, she is required to find the secret key </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 </a:t>
            </a:r>
            <a:r>
              <a:rPr lang="en-US" altLang="zh-CN" sz="2400" dirty="0">
                <a:latin typeface="Times New Roman" panose="02020603050405020304" pitchFamily="18" charset="0"/>
              </a:rPr>
              <a:t>so that</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D</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(C)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dirty="0">
                <a:latin typeface="Times New Roman" panose="02020603050405020304" pitchFamily="18" charset="0"/>
              </a:rPr>
              <a:t> Here the attacker may ask many pairs </a:t>
            </a:r>
            <a:r>
              <a:rPr lang="en-US" altLang="zh-CN" sz="2400" dirty="0" err="1">
                <a:latin typeface="Times New Roman" panose="02020603050405020304" pitchFamily="18" charset="0"/>
              </a:rPr>
              <a:t>ciphertext</a:t>
            </a:r>
            <a:r>
              <a:rPr lang="en-US" altLang="zh-CN" sz="2400" dirty="0">
                <a:latin typeface="Times New Roman" panose="02020603050405020304" pitchFamily="18" charset="0"/>
              </a:rPr>
              <a:t>/plaintext. </a:t>
            </a:r>
          </a:p>
        </p:txBody>
      </p:sp>
    </p:spTree>
    <p:extLst>
      <p:ext uri="{BB962C8B-B14F-4D97-AF65-F5344CB8AC3E}">
        <p14:creationId xmlns:p14="http://schemas.microsoft.com/office/powerpoint/2010/main" val="37850046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a:t>More </a:t>
            </a:r>
            <a:r>
              <a:rPr lang="en-US" dirty="0" smtClean="0"/>
              <a:t>Definitions</a:t>
            </a:r>
            <a:endParaRPr lang="en-US" dirty="0"/>
          </a:p>
        </p:txBody>
      </p:sp>
      <p:sp>
        <p:nvSpPr>
          <p:cNvPr id="3" name="Content Placeholder 2"/>
          <p:cNvSpPr>
            <a:spLocks noGrp="1"/>
          </p:cNvSpPr>
          <p:nvPr>
            <p:ph idx="1"/>
          </p:nvPr>
        </p:nvSpPr>
        <p:spPr/>
        <p:txBody>
          <a:bodyPr>
            <a:normAutofit/>
          </a:bodyPr>
          <a:lstStyle/>
          <a:p>
            <a:pPr marL="0" indent="0">
              <a:buNone/>
            </a:pPr>
            <a:r>
              <a:rPr lang="en-US" b="1" dirty="0"/>
              <a:t>unconditional security</a:t>
            </a:r>
            <a:endParaRPr lang="en-US" dirty="0"/>
          </a:p>
          <a:p>
            <a:r>
              <a:rPr lang="en-US" dirty="0" smtClean="0"/>
              <a:t>no </a:t>
            </a:r>
            <a:r>
              <a:rPr lang="en-US" dirty="0"/>
              <a:t>matter how much computer power or time is available, the cipher cannot be broken since the </a:t>
            </a:r>
            <a:r>
              <a:rPr lang="en-US" dirty="0" err="1"/>
              <a:t>ciphertext</a:t>
            </a:r>
            <a:r>
              <a:rPr lang="en-US" dirty="0"/>
              <a:t> provides insufficient information to uniquely determine the corresponding </a:t>
            </a:r>
            <a:r>
              <a:rPr lang="en-US" dirty="0" smtClean="0"/>
              <a:t>plaintext</a:t>
            </a:r>
          </a:p>
          <a:p>
            <a:endParaRPr lang="en-US" dirty="0"/>
          </a:p>
          <a:p>
            <a:pPr marL="0" indent="0">
              <a:buNone/>
            </a:pPr>
            <a:r>
              <a:rPr lang="en-US" b="1" dirty="0" smtClean="0"/>
              <a:t>computational </a:t>
            </a:r>
            <a:r>
              <a:rPr lang="en-US" b="1" dirty="0"/>
              <a:t>security</a:t>
            </a:r>
            <a:endParaRPr lang="en-US" dirty="0"/>
          </a:p>
          <a:p>
            <a:r>
              <a:rPr lang="en-US" dirty="0" smtClean="0"/>
              <a:t>given </a:t>
            </a:r>
            <a:r>
              <a:rPr lang="en-US" dirty="0"/>
              <a:t>limited computing resources (</a:t>
            </a:r>
            <a:r>
              <a:rPr lang="en-US" dirty="0" err="1"/>
              <a:t>eg</a:t>
            </a:r>
            <a:r>
              <a:rPr lang="en-US" dirty="0"/>
              <a:t> time needed for calculations is greater than age of universe), the cipher cannot be broken</a:t>
            </a:r>
          </a:p>
          <a:p>
            <a:endParaRPr lang="en-US" dirty="0"/>
          </a:p>
        </p:txBody>
      </p:sp>
    </p:spTree>
    <p:extLst>
      <p:ext uri="{BB962C8B-B14F-4D97-AF65-F5344CB8AC3E}">
        <p14:creationId xmlns:p14="http://schemas.microsoft.com/office/powerpoint/2010/main" val="42903673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Search</a:t>
            </a:r>
            <a:endParaRPr lang="en-US" dirty="0"/>
          </a:p>
        </p:txBody>
      </p:sp>
      <p:sp>
        <p:nvSpPr>
          <p:cNvPr id="3" name="Content Placeholder 2"/>
          <p:cNvSpPr>
            <a:spLocks noGrp="1"/>
          </p:cNvSpPr>
          <p:nvPr>
            <p:ph idx="1"/>
          </p:nvPr>
        </p:nvSpPr>
        <p:spPr>
          <a:xfrm>
            <a:off x="635000" y="1812925"/>
            <a:ext cx="10515600" cy="4351338"/>
          </a:xfrm>
        </p:spPr>
        <p:txBody>
          <a:bodyPr/>
          <a:lstStyle/>
          <a:p>
            <a:pPr marL="0" indent="0">
              <a:buNone/>
            </a:pPr>
            <a:r>
              <a:rPr lang="en-US" dirty="0" smtClean="0"/>
              <a:t>- always </a:t>
            </a:r>
            <a:r>
              <a:rPr lang="en-US" dirty="0"/>
              <a:t>possible to simply try every key </a:t>
            </a:r>
            <a:endParaRPr lang="en-US" dirty="0" smtClean="0"/>
          </a:p>
          <a:p>
            <a:pPr marL="0" indent="0">
              <a:buNone/>
            </a:pPr>
            <a:r>
              <a:rPr lang="en-US" dirty="0" smtClean="0"/>
              <a:t>- most </a:t>
            </a:r>
            <a:r>
              <a:rPr lang="en-US" dirty="0"/>
              <a:t>basic attack, proportional to key size </a:t>
            </a:r>
            <a:endParaRPr lang="en-US" dirty="0" smtClean="0"/>
          </a:p>
          <a:p>
            <a:pPr marL="0" indent="0">
              <a:buNone/>
            </a:pPr>
            <a:r>
              <a:rPr lang="en-US" dirty="0" smtClean="0"/>
              <a:t>- assume </a:t>
            </a:r>
            <a:r>
              <a:rPr lang="en-US" dirty="0"/>
              <a:t>either know / </a:t>
            </a:r>
            <a:r>
              <a:rPr lang="en-US" dirty="0" err="1"/>
              <a:t>recognise</a:t>
            </a:r>
            <a:r>
              <a:rPr lang="en-US" dirty="0"/>
              <a:t> plaintext</a:t>
            </a:r>
          </a:p>
          <a:p>
            <a:endParaRPr lang="en-US" dirty="0"/>
          </a:p>
        </p:txBody>
      </p:sp>
    </p:spTree>
    <p:extLst>
      <p:ext uri="{BB962C8B-B14F-4D97-AF65-F5344CB8AC3E}">
        <p14:creationId xmlns:p14="http://schemas.microsoft.com/office/powerpoint/2010/main" val="22685724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Private-key cryptography</a:t>
            </a:r>
            <a:endParaRPr lang="en-US" dirty="0"/>
          </a:p>
        </p:txBody>
      </p:sp>
      <p:sp>
        <p:nvSpPr>
          <p:cNvPr id="3" name="Content Placeholder 2"/>
          <p:cNvSpPr>
            <a:spLocks noGrp="1"/>
          </p:cNvSpPr>
          <p:nvPr>
            <p:ph idx="1"/>
          </p:nvPr>
        </p:nvSpPr>
        <p:spPr/>
        <p:txBody>
          <a:bodyPr/>
          <a:lstStyle/>
          <a:p>
            <a:r>
              <a:rPr lang="en-US" dirty="0" smtClean="0"/>
              <a:t>Private-key cryptography allows two users who share a secret key to establish a “secure channel”</a:t>
            </a:r>
          </a:p>
          <a:p>
            <a:r>
              <a:rPr lang="en-US" dirty="0" smtClean="0"/>
              <a:t>The need to share a secret key incurs several</a:t>
            </a:r>
          </a:p>
          <a:p>
            <a:r>
              <a:rPr lang="en-US" dirty="0" smtClean="0"/>
              <a:t>drawbacks…</a:t>
            </a:r>
          </a:p>
          <a:p>
            <a:endParaRPr lang="en-US" dirty="0"/>
          </a:p>
        </p:txBody>
      </p:sp>
    </p:spTree>
    <p:extLst>
      <p:ext uri="{BB962C8B-B14F-4D97-AF65-F5344CB8AC3E}">
        <p14:creationId xmlns:p14="http://schemas.microsoft.com/office/powerpoint/2010/main" val="2028180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key-distribution </a:t>
            </a:r>
            <a:r>
              <a:rPr lang="en-US" dirty="0" smtClean="0"/>
              <a:t>problem</a:t>
            </a:r>
            <a:endParaRPr lang="en-US" dirty="0"/>
          </a:p>
        </p:txBody>
      </p:sp>
      <p:sp>
        <p:nvSpPr>
          <p:cNvPr id="4" name="Rectangle 3"/>
          <p:cNvSpPr/>
          <p:nvPr/>
        </p:nvSpPr>
        <p:spPr>
          <a:xfrm>
            <a:off x="635000" y="1923396"/>
            <a:ext cx="9105900" cy="4125360"/>
          </a:xfrm>
          <a:prstGeom prst="rect">
            <a:avLst/>
          </a:prstGeom>
        </p:spPr>
        <p:txBody>
          <a:bodyPr wrap="square">
            <a:spAutoFit/>
          </a:bodyPr>
          <a:lstStyle/>
          <a:p>
            <a:pPr marL="66040" marR="0">
              <a:lnSpc>
                <a:spcPct val="107000"/>
              </a:lnSpc>
              <a:spcBef>
                <a:spcPts val="0"/>
              </a:spcBef>
              <a:spcAft>
                <a:spcPts val="0"/>
              </a:spcAft>
            </a:pP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How</a:t>
            </a:r>
            <a:r>
              <a:rPr lang="en-US" sz="2800" i="1"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do users</a:t>
            </a:r>
            <a:r>
              <a:rPr lang="en-US" sz="2800" i="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share</a:t>
            </a:r>
            <a:r>
              <a:rPr lang="en-US" sz="2800" i="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 in</a:t>
            </a:r>
            <a:r>
              <a:rPr lang="en-US" sz="2800" i="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 first</a:t>
            </a:r>
            <a:r>
              <a:rPr lang="en-US" sz="2800" i="1"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place?</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hare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using a</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secure</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channel…</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100"/>
              </a:lnSpc>
              <a:spcBef>
                <a:spcPts val="25"/>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This</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problem</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can</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be</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solv</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in</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some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settings…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physical</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proximity,</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trusted</a:t>
            </a:r>
            <a:r>
              <a:rPr lang="en-US" sz="28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courier</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810260" marR="1259205" indent="-286385">
              <a:lnSpc>
                <a:spcPct val="102000"/>
              </a:lnSpc>
              <a:spcBef>
                <a:spcPts val="0"/>
              </a:spcBef>
              <a:spcAft>
                <a:spcPts val="0"/>
              </a:spcAft>
              <a:tabLst>
                <a:tab pos="800100" algn="l"/>
              </a:tabLs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spc="-47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(Note:</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this</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does</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 ma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pri</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a:t>
            </a:r>
            <a:r>
              <a:rPr lang="en-US" sz="2800" spc="-5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 cr</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ptography</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es</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550"/>
              </a:lnSpc>
              <a:spcBef>
                <a:spcPts val="3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…but not</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others</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(or at</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least</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 che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ply)</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975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key-management </a:t>
            </a:r>
            <a:r>
              <a:rPr lang="en-US" dirty="0" smtClean="0"/>
              <a:t>problem</a:t>
            </a:r>
            <a:endParaRPr lang="en-US" dirty="0"/>
          </a:p>
        </p:txBody>
      </p:sp>
      <p:sp>
        <p:nvSpPr>
          <p:cNvPr id="4" name="Rectangle 3"/>
          <p:cNvSpPr/>
          <p:nvPr/>
        </p:nvSpPr>
        <p:spPr>
          <a:xfrm>
            <a:off x="698500" y="1589973"/>
            <a:ext cx="10655300" cy="3606372"/>
          </a:xfrm>
          <a:prstGeom prst="rect">
            <a:avLst/>
          </a:prstGeom>
        </p:spPr>
        <p:txBody>
          <a:bodyPr wrap="square">
            <a:spAutoFit/>
          </a:bodyPr>
          <a:lstStyle/>
          <a:p>
            <a:pPr marL="408940" marR="20320" indent="-342900">
              <a:lnSpc>
                <a:spcPct val="103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agine an</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organi</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z</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ation</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 </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mplo</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spc="4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wh</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 pair</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of</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employees</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might need</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c</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mmunicate secu</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ely</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spcBef>
                <a:spcPts val="35"/>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Soluti</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using</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privat</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key</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cr</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pt</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graphy:</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Each</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user</a:t>
            </a:r>
            <a:r>
              <a:rPr lang="en-US" sz="28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sha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es</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 </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ey</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all</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other</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Symbol" panose="05050102010706020507" pitchFamily="18" charset="2"/>
                <a:ea typeface="Times New Roman" panose="02020603050405020304" pitchFamily="18" charset="0"/>
                <a:cs typeface="Symbol" panose="05050102010706020507" pitchFamily="18" charset="2"/>
              </a:rPr>
              <a:t>Þ</a:t>
            </a: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5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Each</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user</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must</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stor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anage</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1</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sec</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et</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Symbol" panose="05050102010706020507" pitchFamily="18" charset="2"/>
                <a:ea typeface="Times New Roman" panose="02020603050405020304" pitchFamily="18" charset="0"/>
                <a:cs typeface="Symbol" panose="05050102010706020507" pitchFamily="18" charset="2"/>
              </a:rPr>
              <a:t>Þ</a:t>
            </a: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5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O(N2)</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overall!</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04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support for “open systems</a:t>
            </a:r>
            <a:r>
              <a:rPr lang="en-US" dirty="0" smtClean="0"/>
              <a:t>”</a:t>
            </a:r>
            <a:endParaRPr lang="en-US" dirty="0"/>
          </a:p>
        </p:txBody>
      </p:sp>
      <p:sp>
        <p:nvSpPr>
          <p:cNvPr id="2050" name="Rectangle 2049"/>
          <p:cNvSpPr/>
          <p:nvPr/>
        </p:nvSpPr>
        <p:spPr>
          <a:xfrm>
            <a:off x="838200" y="1556387"/>
            <a:ext cx="10515600" cy="3666388"/>
          </a:xfrm>
          <a:prstGeom prst="rect">
            <a:avLst/>
          </a:prstGeom>
        </p:spPr>
        <p:txBody>
          <a:bodyPr wrap="square">
            <a:spAutoFit/>
          </a:bodyPr>
          <a:lstStyle/>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Say two</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who</a:t>
            </a:r>
            <a:r>
              <a:rPr lang="en-US" sz="28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have</a:t>
            </a:r>
            <a:r>
              <a:rPr lang="en-US" sz="2800" i="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a:t>
            </a:r>
            <a:r>
              <a:rPr lang="en-US" sz="2800" i="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a:t>
            </a:r>
            <a:r>
              <a:rPr lang="en-US" sz="2800" i="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or</a:t>
            </a:r>
            <a:r>
              <a:rPr lang="en-US" sz="2800" i="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i="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relationship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nt</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408940" marR="0">
              <a:lnSpc>
                <a:spcPct val="107000"/>
              </a:lnSpc>
              <a:spcBef>
                <a:spcPts val="95"/>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communicate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secur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ly</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When</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would</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they</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ever</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have</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sha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ed</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100"/>
              </a:lnSpc>
              <a:spcBef>
                <a:spcPts val="3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This</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is</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 at</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all</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fa</a:t>
            </a:r>
            <a:r>
              <a:rPr lang="en-US" sz="28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fetched!</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ustomer</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sending</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di</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
            </a:r>
            <a:r>
              <a:rPr lang="en-US" sz="2800" spc="3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data</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me</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chant</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a:lnSpc>
                <a:spcPct val="107000"/>
              </a:lnSpc>
              <a:spcBef>
                <a:spcPts val="0"/>
              </a:spcBef>
              <a:spcAft>
                <a:spcPts val="0"/>
              </a:spcAft>
            </a:pPr>
            <a:r>
              <a:rPr lang="en-US" sz="2800"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65" dirty="0">
                <a:solidFill>
                  <a:srgbClr val="5F5F5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Sending</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an</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em</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il</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a</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coll</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ague</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070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400" y="2487090"/>
            <a:ext cx="8991600" cy="1790875"/>
          </a:xfrm>
          <a:prstGeom prst="rect">
            <a:avLst/>
          </a:prstGeom>
        </p:spPr>
        <p:txBody>
          <a:bodyPr wrap="square">
            <a:spAutoFit/>
          </a:bodyPr>
          <a:lstStyle/>
          <a:p>
            <a:pPr marL="1030605" marR="1029335" algn="ctr">
              <a:lnSpc>
                <a:spcPts val="3590"/>
              </a:lnSpc>
              <a:spcBef>
                <a:spcPts val="0"/>
              </a:spcBef>
              <a:spcAft>
                <a:spcPts val="0"/>
              </a:spcAft>
            </a:pP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“Clas</a:t>
            </a:r>
            <a:r>
              <a:rPr lang="en-US" sz="3600" spc="-15" dirty="0">
                <a:solidFill>
                  <a:srgbClr val="5F5F5F"/>
                </a:solidFill>
                <a:latin typeface="Georgia" panose="02040502050405020303" pitchFamily="18" charset="0"/>
                <a:ea typeface="Times New Roman" panose="02020603050405020304" pitchFamily="18" charset="0"/>
                <a:cs typeface="Georgia" panose="02040502050405020303" pitchFamily="18" charset="0"/>
              </a:rPr>
              <a:t>s</a:t>
            </a: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ical”</a:t>
            </a:r>
            <a:r>
              <a:rPr lang="en-US" sz="3600" spc="-20" dirty="0">
                <a:solidFill>
                  <a:srgbClr val="5F5F5F"/>
                </a:solidFill>
                <a:latin typeface="Georgia" panose="02040502050405020303" pitchFamily="18" charset="0"/>
                <a:ea typeface="Times New Roman" panose="02020603050405020304" pitchFamily="18" charset="0"/>
                <a:cs typeface="Georgia" panose="02040502050405020303" pitchFamily="18" charset="0"/>
              </a:rPr>
              <a:t> </a:t>
            </a: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c</a:t>
            </a:r>
            <a:r>
              <a:rPr lang="en-US" sz="3600" spc="-10" dirty="0">
                <a:solidFill>
                  <a:srgbClr val="5F5F5F"/>
                </a:solidFill>
                <a:latin typeface="Georgia" panose="02040502050405020303" pitchFamily="18" charset="0"/>
                <a:ea typeface="Times New Roman" panose="02020603050405020304" pitchFamily="18" charset="0"/>
                <a:cs typeface="Georgia" panose="02040502050405020303" pitchFamily="18" charset="0"/>
              </a:rPr>
              <a:t>r</a:t>
            </a: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yptography</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1645285" marR="1645920" algn="ctr">
              <a:lnSpc>
                <a:spcPct val="107000"/>
              </a:lnSpc>
              <a:spcBef>
                <a:spcPts val="205"/>
              </a:spcBef>
              <a:spcAft>
                <a:spcPts val="0"/>
              </a:spcAft>
            </a:pP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offers no </a:t>
            </a:r>
            <a:r>
              <a:rPr lang="en-US" sz="3600" spc="-15" dirty="0">
                <a:solidFill>
                  <a:srgbClr val="5F5F5F"/>
                </a:solidFill>
                <a:latin typeface="Georgia" panose="02040502050405020303" pitchFamily="18" charset="0"/>
                <a:ea typeface="Times New Roman" panose="02020603050405020304" pitchFamily="18" charset="0"/>
                <a:cs typeface="Georgia" panose="02040502050405020303" pitchFamily="18" charset="0"/>
              </a:rPr>
              <a:t>s</a:t>
            </a: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olution</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1556385" marR="1556385" algn="ctr">
              <a:lnSpc>
                <a:spcPct val="107000"/>
              </a:lnSpc>
              <a:spcBef>
                <a:spcPts val="205"/>
              </a:spcBef>
              <a:spcAft>
                <a:spcPts val="0"/>
              </a:spcAft>
            </a:pP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to t</a:t>
            </a:r>
            <a:r>
              <a:rPr lang="en-US" sz="3600" spc="-15" dirty="0">
                <a:solidFill>
                  <a:srgbClr val="5F5F5F"/>
                </a:solidFill>
                <a:latin typeface="Georgia" panose="02040502050405020303" pitchFamily="18" charset="0"/>
                <a:ea typeface="Times New Roman" panose="02020603050405020304" pitchFamily="18" charset="0"/>
                <a:cs typeface="Georgia" panose="02040502050405020303" pitchFamily="18" charset="0"/>
              </a:rPr>
              <a:t>h</a:t>
            </a: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ese problem</a:t>
            </a:r>
            <a:r>
              <a:rPr lang="en-US" sz="3600" spc="-15" dirty="0">
                <a:solidFill>
                  <a:srgbClr val="5F5F5F"/>
                </a:solidFill>
                <a:latin typeface="Georgia" panose="02040502050405020303" pitchFamily="18" charset="0"/>
                <a:ea typeface="Times New Roman" panose="02020603050405020304" pitchFamily="18" charset="0"/>
                <a:cs typeface="Georgia" panose="02040502050405020303" pitchFamily="18" charset="0"/>
              </a:rPr>
              <a:t>s</a:t>
            </a:r>
            <a:r>
              <a:rPr lang="en-US" sz="3600" dirty="0">
                <a:solidFill>
                  <a:srgbClr val="5F5F5F"/>
                </a:solidFill>
                <a:latin typeface="Georgia" panose="02040502050405020303" pitchFamily="18" charset="0"/>
                <a:ea typeface="Times New Roman" panose="02020603050405020304" pitchFamily="18" charset="0"/>
                <a:cs typeface="Georgia" panose="02040502050405020303" pitchFamily="18" charset="0"/>
              </a:rPr>
              <a:t>!</a:t>
            </a:r>
            <a:endParaRPr lang="en-US"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2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2063750" y="333376"/>
            <a:ext cx="7924800" cy="923925"/>
          </a:xfrm>
        </p:spPr>
        <p:txBody>
          <a:bodyPr/>
          <a:lstStyle/>
          <a:p>
            <a:pPr eaLnBrk="1" hangingPunct="1"/>
            <a:r>
              <a:rPr lang="en-US" altLang="en-US" smtClean="0"/>
              <a:t>The Strength of the Cryptosystem</a:t>
            </a:r>
            <a:endParaRPr lang="en-GB" altLang="en-US" smtClean="0"/>
          </a:p>
        </p:txBody>
      </p:sp>
      <p:sp>
        <p:nvSpPr>
          <p:cNvPr id="24579" name="Rectangle 3"/>
          <p:cNvSpPr>
            <a:spLocks noGrp="1" noChangeArrowheads="1"/>
          </p:cNvSpPr>
          <p:nvPr>
            <p:ph type="body" idx="1"/>
          </p:nvPr>
        </p:nvSpPr>
        <p:spPr>
          <a:xfrm>
            <a:off x="1846264" y="1557339"/>
            <a:ext cx="8358187" cy="4643437"/>
          </a:xfrm>
        </p:spPr>
        <p:txBody>
          <a:bodyPr/>
          <a:lstStyle/>
          <a:p>
            <a:pPr marL="342900" lvl="1" indent="-342900">
              <a:buFont typeface="Wingdings" panose="05000000000000000000" pitchFamily="2" charset="2"/>
              <a:buChar char="l"/>
            </a:pPr>
            <a:r>
              <a:rPr lang="en-GB" altLang="en-US" sz="2800"/>
              <a:t>The </a:t>
            </a:r>
            <a:r>
              <a:rPr lang="en-GB" altLang="en-US" sz="2800" b="1" i="1"/>
              <a:t>strength</a:t>
            </a:r>
            <a:r>
              <a:rPr lang="en-GB" altLang="en-US" sz="2800"/>
              <a:t> of an encryption method comes from the </a:t>
            </a:r>
            <a:r>
              <a:rPr lang="en-GB" altLang="en-US" sz="2800" b="1"/>
              <a:t>algorithm</a:t>
            </a:r>
            <a:r>
              <a:rPr lang="en-GB" altLang="en-US" sz="2800"/>
              <a:t>, </a:t>
            </a:r>
            <a:r>
              <a:rPr lang="en-GB" altLang="en-US" sz="2800" b="1"/>
              <a:t>the secrecy of the key</a:t>
            </a:r>
            <a:r>
              <a:rPr lang="en-GB" altLang="en-US" sz="2800"/>
              <a:t>, </a:t>
            </a:r>
            <a:r>
              <a:rPr lang="en-GB" altLang="en-US" sz="2800" b="1"/>
              <a:t>the length of the key</a:t>
            </a:r>
            <a:r>
              <a:rPr lang="en-GB" altLang="en-US" sz="2800"/>
              <a:t>, </a:t>
            </a:r>
            <a:r>
              <a:rPr lang="en-GB" altLang="en-US" sz="2800" b="1"/>
              <a:t>the initialization vectors </a:t>
            </a:r>
            <a:r>
              <a:rPr lang="en-GB" altLang="en-US" sz="2800"/>
              <a:t>and </a:t>
            </a:r>
            <a:r>
              <a:rPr lang="en-GB" altLang="en-US" sz="2800" b="1"/>
              <a:t>how they all work together in the cryptosystem.</a:t>
            </a:r>
          </a:p>
          <a:p>
            <a:pPr marL="342900" lvl="1" indent="-342900">
              <a:buFont typeface="Wingdings" panose="05000000000000000000" pitchFamily="2" charset="2"/>
              <a:buChar char="l"/>
            </a:pPr>
            <a:r>
              <a:rPr lang="en-GB" altLang="en-US" sz="2800"/>
              <a:t>If a key can be broken by a Pentium IV processor in 3 hours, then the cipher is not strong at all. If they however be broken by multiprocessor system over 1.2 million years, then its pretty darn strong.</a:t>
            </a:r>
          </a:p>
          <a:p>
            <a:pPr marL="342900" lvl="1" indent="-342900">
              <a:buNone/>
            </a:pPr>
            <a:endParaRPr lang="en-GB" altLang="en-US" sz="2800"/>
          </a:p>
        </p:txBody>
      </p:sp>
    </p:spTree>
    <p:extLst>
      <p:ext uri="{BB962C8B-B14F-4D97-AF65-F5344CB8AC3E}">
        <p14:creationId xmlns:p14="http://schemas.microsoft.com/office/powerpoint/2010/main" val="39216852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Cryptography</a:t>
            </a:r>
            <a:endParaRPr lang="en-US" dirty="0"/>
          </a:p>
        </p:txBody>
      </p:sp>
      <p:sp>
        <p:nvSpPr>
          <p:cNvPr id="4" name="Rectangle 3"/>
          <p:cNvSpPr/>
          <p:nvPr/>
        </p:nvSpPr>
        <p:spPr>
          <a:xfrm>
            <a:off x="546100" y="1690688"/>
            <a:ext cx="9969500" cy="2679580"/>
          </a:xfrm>
          <a:prstGeom prst="rect">
            <a:avLst/>
          </a:prstGeom>
        </p:spPr>
        <p:txBody>
          <a:bodyPr wrap="square">
            <a:spAutoFit/>
          </a:bodyPr>
          <a:lstStyle/>
          <a:p>
            <a:pPr marL="66040" marR="0">
              <a:lnSpc>
                <a:spcPct val="107000"/>
              </a:lnSpc>
              <a:spcBef>
                <a:spcPts val="0"/>
              </a:spcBef>
              <a:spcAft>
                <a:spcPts val="0"/>
              </a:spcAft>
            </a:pPr>
            <a:r>
              <a:rPr lang="en-US" sz="28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Uses</a:t>
            </a:r>
            <a:r>
              <a:rPr lang="en-US" sz="2800" spc="2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two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ys</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public</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&amp;</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 pr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vate</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b="1" spc="5"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b="1"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sy</a:t>
            </a:r>
            <a:r>
              <a:rPr lang="en-US" sz="2800" b="1" spc="1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800" b="1"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800" b="1" spc="5"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b="1"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tric</a:t>
            </a:r>
            <a:r>
              <a:rPr lang="en-US" sz="2800" b="1" spc="-3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since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part</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es</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equal</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Uses</a:t>
            </a:r>
            <a:r>
              <a:rPr lang="en-US" sz="2800" spc="25"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clever</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application</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of num</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er</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theoretic</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concepts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408940" marR="0">
              <a:lnSpc>
                <a:spcPct val="107000"/>
              </a:lnSpc>
              <a:spcBef>
                <a:spcPts val="9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function</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66040" marR="0">
              <a:lnSpc>
                <a:spcPct val="107000"/>
              </a:lnSpc>
              <a:spcBef>
                <a:spcPts val="0"/>
              </a:spcBef>
              <a:spcAft>
                <a:spcPts val="0"/>
              </a:spcAft>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complem</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nts </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a:t>
            </a:r>
            <a:r>
              <a:rPr lang="en-US" sz="2800" b="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er t</a:t>
            </a:r>
            <a:r>
              <a:rPr lang="en-US" sz="2800" b="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800" b="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places</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pri</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ate</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cr</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pto</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309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zh-CN" smtClean="0">
                <a:solidFill>
                  <a:schemeClr val="tx1"/>
                </a:solidFill>
              </a:rPr>
              <a:t>Public Key Cryptography</a:t>
            </a:r>
          </a:p>
        </p:txBody>
      </p:sp>
      <p:sp>
        <p:nvSpPr>
          <p:cNvPr id="3" name="Content Placeholder 2"/>
          <p:cNvSpPr>
            <a:spLocks noGrp="1"/>
          </p:cNvSpPr>
          <p:nvPr>
            <p:ph sz="quarter" idx="1"/>
          </p:nvPr>
        </p:nvSpPr>
        <p:spPr/>
        <p:txBody>
          <a:bodyPr>
            <a:normAutofit lnSpcReduction="10000"/>
          </a:bodyPr>
          <a:lstStyle/>
          <a:p>
            <a:pPr eaLnBrk="1" hangingPunct="1">
              <a:lnSpc>
                <a:spcPct val="90000"/>
              </a:lnSpc>
            </a:pPr>
            <a:r>
              <a:rPr lang="en-US" altLang="zh-CN"/>
              <a:t>The mailbox analogy:</a:t>
            </a:r>
          </a:p>
          <a:p>
            <a:pPr lvl="1" eaLnBrk="1" hangingPunct="1">
              <a:lnSpc>
                <a:spcPct val="90000"/>
              </a:lnSpc>
            </a:pPr>
            <a:r>
              <a:rPr lang="en-US" altLang="zh-CN" sz="2800"/>
              <a:t>Bob has a locked mailbox</a:t>
            </a:r>
          </a:p>
          <a:p>
            <a:pPr lvl="1" eaLnBrk="1" hangingPunct="1">
              <a:lnSpc>
                <a:spcPct val="90000"/>
              </a:lnSpc>
            </a:pPr>
            <a:r>
              <a:rPr lang="en-US" altLang="zh-CN" sz="2800"/>
              <a:t>Alice can insert a letter into the box, but can’t unlock it to take mail out</a:t>
            </a:r>
          </a:p>
          <a:p>
            <a:pPr lvl="1" eaLnBrk="1" hangingPunct="1">
              <a:lnSpc>
                <a:spcPct val="90000"/>
              </a:lnSpc>
            </a:pPr>
            <a:r>
              <a:rPr lang="en-US" altLang="zh-CN" sz="2800"/>
              <a:t>Bob has the key and can take mail out</a:t>
            </a:r>
          </a:p>
          <a:p>
            <a:pPr lvl="1" eaLnBrk="1" hangingPunct="1">
              <a:lnSpc>
                <a:spcPct val="90000"/>
              </a:lnSpc>
            </a:pPr>
            <a:endParaRPr lang="en-US" altLang="zh-CN" sz="2800"/>
          </a:p>
          <a:p>
            <a:pPr eaLnBrk="1" hangingPunct="1">
              <a:lnSpc>
                <a:spcPct val="90000"/>
              </a:lnSpc>
            </a:pPr>
            <a:r>
              <a:rPr lang="en-US" altLang="zh-CN"/>
              <a:t>Encrypt messages to Bob with Bob’s public key</a:t>
            </a:r>
          </a:p>
          <a:p>
            <a:pPr lvl="1" eaLnBrk="1" hangingPunct="1">
              <a:lnSpc>
                <a:spcPct val="90000"/>
              </a:lnSpc>
            </a:pPr>
            <a:r>
              <a:rPr lang="en-US" altLang="zh-CN" sz="2800"/>
              <a:t>Can freely distribute</a:t>
            </a:r>
          </a:p>
          <a:p>
            <a:pPr eaLnBrk="1" hangingPunct="1">
              <a:lnSpc>
                <a:spcPct val="90000"/>
              </a:lnSpc>
            </a:pPr>
            <a:r>
              <a:rPr lang="en-US" altLang="zh-CN"/>
              <a:t>Bob decrypts his messages with his private key</a:t>
            </a:r>
          </a:p>
          <a:p>
            <a:pPr lvl="1" eaLnBrk="1" hangingPunct="1">
              <a:lnSpc>
                <a:spcPct val="90000"/>
              </a:lnSpc>
            </a:pPr>
            <a:r>
              <a:rPr lang="en-US" altLang="zh-CN" sz="2800"/>
              <a:t>Only Bob knows this</a:t>
            </a:r>
          </a:p>
        </p:txBody>
      </p:sp>
    </p:spTree>
    <p:extLst>
      <p:ext uri="{BB962C8B-B14F-4D97-AF65-F5344CB8AC3E}">
        <p14:creationId xmlns:p14="http://schemas.microsoft.com/office/powerpoint/2010/main" val="29021725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vert="horz" lIns="0" tIns="45720" rIns="0" bIns="0" rtlCol="0" anchor="ctr">
            <a:normAutofit/>
          </a:bodyPr>
          <a:lstStyle/>
          <a:p>
            <a:r>
              <a:rPr lang="en-AU" altLang="zh-CN" smtClean="0">
                <a:solidFill>
                  <a:schemeClr val="tx1"/>
                </a:solidFill>
                <a:ea typeface="宋体" panose="02010600030101010101" pitchFamily="2" charset="-122"/>
              </a:rPr>
              <a:t>Why Public-Key Cryptography?</a:t>
            </a:r>
          </a:p>
        </p:txBody>
      </p:sp>
      <p:sp>
        <p:nvSpPr>
          <p:cNvPr id="65539" name="Rectangle 3"/>
          <p:cNvSpPr>
            <a:spLocks noGrp="1" noChangeArrowheads="1"/>
          </p:cNvSpPr>
          <p:nvPr>
            <p:ph idx="4294967295"/>
          </p:nvPr>
        </p:nvSpPr>
        <p:spPr>
          <a:xfrm>
            <a:off x="838200" y="1511300"/>
            <a:ext cx="10985500" cy="4876800"/>
          </a:xfrm>
        </p:spPr>
        <p:txBody>
          <a:bodyPr/>
          <a:lstStyle/>
          <a:p>
            <a:pPr>
              <a:lnSpc>
                <a:spcPct val="90000"/>
              </a:lnSpc>
            </a:pPr>
            <a:r>
              <a:rPr lang="en-US" altLang="zh-CN" dirty="0"/>
              <a:t>developed to address two key issues:</a:t>
            </a:r>
          </a:p>
          <a:p>
            <a:pPr marL="639763" lvl="1" indent="-246063"/>
            <a:r>
              <a:rPr lang="en-US" altLang="zh-CN" sz="2800" b="1" dirty="0"/>
              <a:t>key distribution</a:t>
            </a:r>
            <a:r>
              <a:rPr lang="en-US" altLang="zh-CN" sz="2800" dirty="0"/>
              <a:t> – how to have secure communications in general without having to trust a KDC with your key</a:t>
            </a:r>
          </a:p>
          <a:p>
            <a:pPr marL="639763" lvl="1" indent="-246063"/>
            <a:r>
              <a:rPr lang="en-US" altLang="zh-CN" sz="2800" b="1" dirty="0"/>
              <a:t>digital signatures</a:t>
            </a:r>
            <a:r>
              <a:rPr lang="en-US" altLang="zh-CN" sz="2800" dirty="0"/>
              <a:t> – how to verify a message comes intact from the claimed sender</a:t>
            </a:r>
          </a:p>
          <a:p>
            <a:pPr>
              <a:lnSpc>
                <a:spcPct val="90000"/>
              </a:lnSpc>
            </a:pPr>
            <a:r>
              <a:rPr lang="en-US" altLang="zh-CN" dirty="0"/>
              <a:t>public invention by </a:t>
            </a:r>
            <a:r>
              <a:rPr lang="en-US" altLang="zh-CN" dirty="0" err="1"/>
              <a:t>Diffie</a:t>
            </a:r>
            <a:r>
              <a:rPr lang="en-US" altLang="zh-CN" dirty="0"/>
              <a:t> and Hellman in 1976</a:t>
            </a:r>
          </a:p>
          <a:p>
            <a:pPr marL="639763" lvl="1" indent="-246063"/>
            <a:r>
              <a:rPr lang="en-US" altLang="zh-CN" sz="2800" dirty="0"/>
              <a:t>known earlier in classified community</a:t>
            </a:r>
          </a:p>
          <a:p>
            <a:pPr marL="639763" lvl="1" indent="-246063"/>
            <a:endParaRPr lang="zh-CN" altLang="en-AU" sz="2800" dirty="0"/>
          </a:p>
        </p:txBody>
      </p:sp>
    </p:spTree>
    <p:extLst>
      <p:ext uri="{BB962C8B-B14F-4D97-AF65-F5344CB8AC3E}">
        <p14:creationId xmlns:p14="http://schemas.microsoft.com/office/powerpoint/2010/main" val="1615628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4294967295"/>
          </p:nvPr>
        </p:nvSpPr>
        <p:spPr>
          <a:xfrm>
            <a:off x="393700" y="990600"/>
            <a:ext cx="11518900" cy="4876800"/>
          </a:xfrm>
        </p:spPr>
        <p:txBody>
          <a:bodyPr>
            <a:normAutofit/>
          </a:bodyPr>
          <a:lstStyle/>
          <a:p>
            <a:pPr>
              <a:lnSpc>
                <a:spcPct val="90000"/>
              </a:lnSpc>
            </a:pPr>
            <a:r>
              <a:rPr lang="en-AU" altLang="zh-CN" b="1">
                <a:ea typeface="宋体" panose="02010600030101010101" pitchFamily="2" charset="-122"/>
              </a:rPr>
              <a:t>public-key/two-key/asymmetric</a:t>
            </a:r>
            <a:r>
              <a:rPr lang="en-AU" altLang="zh-CN">
                <a:ea typeface="宋体" panose="02010600030101010101" pitchFamily="2" charset="-122"/>
              </a:rPr>
              <a:t> cryptography involves the use of </a:t>
            </a:r>
            <a:r>
              <a:rPr lang="en-AU" altLang="zh-CN" b="1">
                <a:ea typeface="宋体" panose="02010600030101010101" pitchFamily="2" charset="-122"/>
              </a:rPr>
              <a:t>two</a:t>
            </a:r>
            <a:r>
              <a:rPr lang="en-AU" altLang="zh-CN">
                <a:ea typeface="宋体" panose="02010600030101010101" pitchFamily="2" charset="-122"/>
              </a:rPr>
              <a:t> keys: </a:t>
            </a:r>
          </a:p>
          <a:p>
            <a:pPr marL="639763" lvl="1" indent="-246063"/>
            <a:r>
              <a:rPr lang="en-AU" altLang="zh-CN" sz="2800" dirty="0"/>
              <a:t>a </a:t>
            </a:r>
            <a:r>
              <a:rPr lang="en-AU" altLang="zh-CN" sz="2800" b="1" dirty="0"/>
              <a:t>public-key</a:t>
            </a:r>
            <a:r>
              <a:rPr lang="en-AU" altLang="zh-CN" sz="2800" dirty="0"/>
              <a:t>, which may be known by anybody, and can be used to </a:t>
            </a:r>
            <a:r>
              <a:rPr lang="en-AU" altLang="zh-CN" sz="2800" b="1" dirty="0"/>
              <a:t>encrypt messages</a:t>
            </a:r>
            <a:r>
              <a:rPr lang="en-AU" altLang="zh-CN" sz="2800" dirty="0"/>
              <a:t>, and </a:t>
            </a:r>
            <a:r>
              <a:rPr lang="en-AU" altLang="zh-CN" sz="2800" b="1" dirty="0"/>
              <a:t>verify signatures</a:t>
            </a:r>
            <a:r>
              <a:rPr lang="en-AU" altLang="zh-CN" sz="2800" dirty="0"/>
              <a:t> </a:t>
            </a:r>
          </a:p>
          <a:p>
            <a:pPr marL="639763" lvl="1" indent="-246063"/>
            <a:r>
              <a:rPr lang="en-AU" altLang="zh-CN" sz="2800" dirty="0"/>
              <a:t>a related </a:t>
            </a:r>
            <a:r>
              <a:rPr lang="en-AU" altLang="zh-CN" sz="2800" b="1" dirty="0"/>
              <a:t>private-key</a:t>
            </a:r>
            <a:r>
              <a:rPr lang="en-AU" altLang="zh-CN" sz="2800" dirty="0"/>
              <a:t>, known only to the recipient, used to </a:t>
            </a:r>
            <a:r>
              <a:rPr lang="en-AU" altLang="zh-CN" sz="2800" b="1" dirty="0"/>
              <a:t>decrypt messages</a:t>
            </a:r>
            <a:r>
              <a:rPr lang="en-AU" altLang="zh-CN" sz="2800" dirty="0"/>
              <a:t>, and </a:t>
            </a:r>
            <a:r>
              <a:rPr lang="en-AU" altLang="zh-CN" sz="2800" b="1" dirty="0"/>
              <a:t>sign</a:t>
            </a:r>
            <a:r>
              <a:rPr lang="en-AU" altLang="zh-CN" sz="2800" dirty="0"/>
              <a:t> (create)</a:t>
            </a:r>
            <a:r>
              <a:rPr lang="en-AU" altLang="zh-CN" sz="2800" b="1" dirty="0"/>
              <a:t> signatures</a:t>
            </a:r>
          </a:p>
          <a:p>
            <a:pPr>
              <a:lnSpc>
                <a:spcPct val="90000"/>
              </a:lnSpc>
            </a:pPr>
            <a:r>
              <a:rPr lang="en-AU" altLang="zh-CN" b="1" dirty="0">
                <a:ea typeface="宋体" panose="02010600030101010101" pitchFamily="2" charset="-122"/>
              </a:rPr>
              <a:t>infeasible to determine private key from public key</a:t>
            </a:r>
            <a:endParaRPr lang="en-AU" altLang="zh-CN" dirty="0">
              <a:ea typeface="宋体" panose="02010600030101010101" pitchFamily="2" charset="-122"/>
            </a:endParaRPr>
          </a:p>
          <a:p>
            <a:pPr>
              <a:lnSpc>
                <a:spcPct val="90000"/>
              </a:lnSpc>
            </a:pPr>
            <a:r>
              <a:rPr lang="en-AU" altLang="zh-CN" dirty="0">
                <a:ea typeface="宋体" panose="02010600030101010101" pitchFamily="2" charset="-122"/>
              </a:rPr>
              <a:t>is </a:t>
            </a:r>
            <a:r>
              <a:rPr lang="en-AU" altLang="zh-CN" b="1" dirty="0">
                <a:ea typeface="宋体" panose="02010600030101010101" pitchFamily="2" charset="-122"/>
              </a:rPr>
              <a:t>asymmetric</a:t>
            </a:r>
            <a:r>
              <a:rPr lang="en-AU" altLang="zh-CN" dirty="0">
                <a:ea typeface="宋体" panose="02010600030101010101" pitchFamily="2" charset="-122"/>
              </a:rPr>
              <a:t> because</a:t>
            </a:r>
          </a:p>
          <a:p>
            <a:pPr marL="639763" lvl="1" indent="-246063"/>
            <a:r>
              <a:rPr lang="en-AU" altLang="zh-CN" sz="2800" dirty="0"/>
              <a:t>those who encrypt messages or verify signatures </a:t>
            </a:r>
            <a:r>
              <a:rPr lang="en-AU" altLang="zh-CN" sz="2800" b="1" dirty="0"/>
              <a:t>cannot</a:t>
            </a:r>
            <a:r>
              <a:rPr lang="en-AU" altLang="zh-CN" sz="2800" dirty="0"/>
              <a:t> decrypt messages or create signatures</a:t>
            </a:r>
          </a:p>
          <a:p>
            <a:pPr>
              <a:lnSpc>
                <a:spcPct val="90000"/>
              </a:lnSpc>
            </a:pPr>
            <a:endParaRPr lang="en-AU" altLang="zh-CN" dirty="0">
              <a:ea typeface="宋体" panose="02010600030101010101" pitchFamily="2" charset="-122"/>
            </a:endParaRPr>
          </a:p>
        </p:txBody>
      </p:sp>
    </p:spTree>
    <p:extLst>
      <p:ext uri="{BB962C8B-B14F-4D97-AF65-F5344CB8AC3E}">
        <p14:creationId xmlns:p14="http://schemas.microsoft.com/office/powerpoint/2010/main" val="2986338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72390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846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2024063" y="142875"/>
            <a:ext cx="8229600" cy="1143000"/>
          </a:xfrm>
        </p:spPr>
        <p:txBody>
          <a:bodyPr vert="horz" lIns="0" tIns="45720" rIns="0" bIns="0" rtlCol="0" anchor="ctr">
            <a:normAutofit/>
          </a:bodyPr>
          <a:lstStyle/>
          <a:p>
            <a:r>
              <a:rPr lang="en-AU" altLang="zh-CN" smtClean="0">
                <a:solidFill>
                  <a:schemeClr val="tx1"/>
                </a:solidFill>
                <a:ea typeface="宋体" panose="02010600030101010101" pitchFamily="2" charset="-122"/>
              </a:rPr>
              <a:t>Symmetric vs Public-Key</a:t>
            </a:r>
          </a:p>
        </p:txBody>
      </p:sp>
      <p:pic>
        <p:nvPicPr>
          <p:cNvPr id="7168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219200"/>
            <a:ext cx="73755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716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AutoShape 2"/>
          <p:cNvSpPr>
            <a:spLocks noGrp="1" noChangeArrowheads="1"/>
          </p:cNvSpPr>
          <p:nvPr>
            <p:ph type="title"/>
          </p:nvPr>
        </p:nvSpPr>
        <p:spPr/>
        <p:txBody>
          <a:bodyPr/>
          <a:lstStyle/>
          <a:p>
            <a:pPr eaLnBrk="1" hangingPunct="1"/>
            <a:r>
              <a:rPr lang="en-US" altLang="en-US" smtClean="0"/>
              <a:t>Symmetric &amp; Asymmetric Compared</a:t>
            </a:r>
            <a:endParaRPr lang="en-GB" altLang="en-US" smtClean="0"/>
          </a:p>
        </p:txBody>
      </p:sp>
      <p:pic>
        <p:nvPicPr>
          <p:cNvPr id="140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860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2981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AutoShape 2"/>
          <p:cNvSpPr>
            <a:spLocks noGrp="1" noChangeArrowheads="1"/>
          </p:cNvSpPr>
          <p:nvPr>
            <p:ph type="title"/>
          </p:nvPr>
        </p:nvSpPr>
        <p:spPr/>
        <p:txBody>
          <a:bodyPr/>
          <a:lstStyle/>
          <a:p>
            <a:pPr eaLnBrk="1" hangingPunct="1"/>
            <a:r>
              <a:rPr lang="en-US" altLang="en-US" smtClean="0"/>
              <a:t>Block Cipher</a:t>
            </a:r>
            <a:endParaRPr lang="en-GB" altLang="en-US" smtClean="0"/>
          </a:p>
        </p:txBody>
      </p:sp>
      <p:sp>
        <p:nvSpPr>
          <p:cNvPr id="142339" name="Rectangle 3"/>
          <p:cNvSpPr>
            <a:spLocks noGrp="1" noChangeArrowheads="1"/>
          </p:cNvSpPr>
          <p:nvPr>
            <p:ph type="body" idx="1"/>
          </p:nvPr>
        </p:nvSpPr>
        <p:spPr>
          <a:xfrm>
            <a:off x="2309814" y="2214564"/>
            <a:ext cx="8358187" cy="4643437"/>
          </a:xfrm>
        </p:spPr>
        <p:txBody>
          <a:bodyPr/>
          <a:lstStyle/>
          <a:p>
            <a:pPr eaLnBrk="1" hangingPunct="1"/>
            <a:r>
              <a:rPr lang="en-US" altLang="en-US" smtClean="0"/>
              <a:t>When a </a:t>
            </a:r>
            <a:r>
              <a:rPr lang="en-US" altLang="en-US" b="1" smtClean="0"/>
              <a:t>block cipher </a:t>
            </a:r>
            <a:r>
              <a:rPr lang="en-US" altLang="en-US" smtClean="0"/>
              <a:t>is used for encryption and decryption purposes, the message is divided into blocks of bits.</a:t>
            </a:r>
          </a:p>
          <a:p>
            <a:pPr eaLnBrk="1" hangingPunct="1"/>
            <a:r>
              <a:rPr lang="en-US" altLang="en-US" smtClean="0"/>
              <a:t>64 bit block size is the most widely used.</a:t>
            </a:r>
          </a:p>
          <a:p>
            <a:pPr eaLnBrk="1" hangingPunct="1"/>
            <a:r>
              <a:rPr lang="en-US" altLang="en-US" smtClean="0"/>
              <a:t>A strong cipher contains the right level of two main attributes: </a:t>
            </a:r>
            <a:r>
              <a:rPr lang="en-US" altLang="en-US" b="1" smtClean="0"/>
              <a:t>Confusion </a:t>
            </a:r>
            <a:r>
              <a:rPr lang="en-US" altLang="en-US" smtClean="0"/>
              <a:t>and </a:t>
            </a:r>
            <a:r>
              <a:rPr lang="en-US" altLang="en-US" b="1" smtClean="0"/>
              <a:t>Diffusion</a:t>
            </a:r>
          </a:p>
          <a:p>
            <a:pPr eaLnBrk="1" hangingPunct="1"/>
            <a:r>
              <a:rPr lang="en-US" altLang="en-US" smtClean="0"/>
              <a:t>Confusion is commonly carried out through substitution whiles Diffusion is carried out by transposition.</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976426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AutoShape 2"/>
          <p:cNvSpPr>
            <a:spLocks noGrp="1" noChangeArrowheads="1"/>
          </p:cNvSpPr>
          <p:nvPr>
            <p:ph type="title"/>
          </p:nvPr>
        </p:nvSpPr>
        <p:spPr/>
        <p:txBody>
          <a:bodyPr/>
          <a:lstStyle/>
          <a:p>
            <a:pPr eaLnBrk="1" hangingPunct="1"/>
            <a:r>
              <a:rPr lang="en-US" altLang="en-US" smtClean="0"/>
              <a:t>Block Cipher</a:t>
            </a:r>
            <a:endParaRPr lang="en-GB" altLang="en-US" smtClean="0"/>
          </a:p>
        </p:txBody>
      </p:sp>
      <p:pic>
        <p:nvPicPr>
          <p:cNvPr id="144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3352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8094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AutoShape 2"/>
          <p:cNvSpPr>
            <a:spLocks noGrp="1" noChangeArrowheads="1"/>
          </p:cNvSpPr>
          <p:nvPr>
            <p:ph type="title"/>
          </p:nvPr>
        </p:nvSpPr>
        <p:spPr>
          <a:xfrm>
            <a:off x="2298700" y="476250"/>
            <a:ext cx="7924800" cy="1143000"/>
          </a:xfrm>
        </p:spPr>
        <p:txBody>
          <a:bodyPr/>
          <a:lstStyle/>
          <a:p>
            <a:pPr eaLnBrk="1" hangingPunct="1"/>
            <a:r>
              <a:rPr lang="en-US" altLang="en-US" smtClean="0"/>
              <a:t>Block Cipher</a:t>
            </a:r>
            <a:endParaRPr lang="en-GB" altLang="en-US" smtClean="0"/>
          </a:p>
        </p:txBody>
      </p:sp>
      <p:sp>
        <p:nvSpPr>
          <p:cNvPr id="58371" name="Rectangle 3"/>
          <p:cNvSpPr>
            <a:spLocks noGrp="1" noChangeArrowheads="1"/>
          </p:cNvSpPr>
          <p:nvPr>
            <p:ph type="body" idx="1"/>
          </p:nvPr>
        </p:nvSpPr>
        <p:spPr>
          <a:xfrm>
            <a:off x="1865314" y="1773239"/>
            <a:ext cx="8358187" cy="4643437"/>
          </a:xfrm>
        </p:spPr>
        <p:txBody>
          <a:bodyPr>
            <a:normAutofit/>
          </a:bodyPr>
          <a:lstStyle/>
          <a:p>
            <a:pPr eaLnBrk="1" hangingPunct="1">
              <a:defRPr/>
            </a:pPr>
            <a:r>
              <a:rPr lang="en-US" dirty="0" smtClean="0"/>
              <a:t>For a cipher to be </a:t>
            </a:r>
            <a:r>
              <a:rPr lang="en-US" b="1" dirty="0" smtClean="0"/>
              <a:t>strong</a:t>
            </a:r>
            <a:r>
              <a:rPr lang="en-US" dirty="0" smtClean="0"/>
              <a:t> it must contain both Confusion and Diffusion attributes to ensure reverse-engineering is basically impossible.</a:t>
            </a:r>
          </a:p>
          <a:p>
            <a:pPr eaLnBrk="1" hangingPunct="1">
              <a:defRPr/>
            </a:pPr>
            <a:r>
              <a:rPr lang="en-US" dirty="0" smtClean="0"/>
              <a:t>The randomness of the key values and the complexity of the mathematical functions dictates the level of confusion and diffusion involved.</a:t>
            </a:r>
          </a:p>
          <a:p>
            <a:pPr eaLnBrk="1" hangingPunct="1">
              <a:defRPr/>
            </a:pPr>
            <a:r>
              <a:rPr lang="en-US" dirty="0" smtClean="0"/>
              <a:t>Changing a plaintext value should change many ciphertext values and not just one.</a:t>
            </a:r>
          </a:p>
          <a:p>
            <a:pPr eaLnBrk="1" hangingPunct="1">
              <a:defRPr/>
            </a:pPr>
            <a:r>
              <a:rPr lang="en-US" dirty="0" smtClean="0"/>
              <a:t>In strong cipher, if one plaintext bit is changed, it will change every ciphertext bit with a probability of  50%</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355077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2278063" y="260350"/>
            <a:ext cx="7924800" cy="996950"/>
          </a:xfrm>
        </p:spPr>
        <p:txBody>
          <a:bodyPr/>
          <a:lstStyle/>
          <a:p>
            <a:pPr eaLnBrk="1" hangingPunct="1"/>
            <a:r>
              <a:rPr lang="en-US" altLang="en-US" smtClean="0"/>
              <a:t>Cyptosystem Services</a:t>
            </a:r>
            <a:endParaRPr lang="en-GB" altLang="en-US" smtClean="0"/>
          </a:p>
        </p:txBody>
      </p:sp>
      <p:sp>
        <p:nvSpPr>
          <p:cNvPr id="26627" name="Rectangle 3"/>
          <p:cNvSpPr>
            <a:spLocks noGrp="1" noChangeArrowheads="1"/>
          </p:cNvSpPr>
          <p:nvPr>
            <p:ph type="body" idx="1"/>
          </p:nvPr>
        </p:nvSpPr>
        <p:spPr>
          <a:xfrm>
            <a:off x="1844675" y="1484314"/>
            <a:ext cx="8358188" cy="4643437"/>
          </a:xfrm>
        </p:spPr>
        <p:txBody>
          <a:bodyPr/>
          <a:lstStyle/>
          <a:p>
            <a:pPr eaLnBrk="1" hangingPunct="1"/>
            <a:r>
              <a:rPr lang="en-US" altLang="en-US" b="1" u="sng" smtClean="0"/>
              <a:t>Confidentiality </a:t>
            </a:r>
            <a:r>
              <a:rPr lang="en-US" altLang="en-US" smtClean="0"/>
              <a:t>– Only authorized entities are allowed to view</a:t>
            </a:r>
          </a:p>
          <a:p>
            <a:pPr eaLnBrk="1" hangingPunct="1"/>
            <a:endParaRPr lang="en-US" altLang="en-US" smtClean="0"/>
          </a:p>
          <a:p>
            <a:pPr eaLnBrk="1" hangingPunct="1"/>
            <a:r>
              <a:rPr lang="en-US" altLang="en-US" b="1" u="sng" smtClean="0"/>
              <a:t>Integrity</a:t>
            </a:r>
            <a:r>
              <a:rPr lang="en-US" altLang="en-US" smtClean="0"/>
              <a:t> – Ensures the message was not altered by unauthorized individuals</a:t>
            </a:r>
          </a:p>
          <a:p>
            <a:pPr eaLnBrk="1" hangingPunct="1"/>
            <a:endParaRPr lang="en-US" altLang="en-US" smtClean="0"/>
          </a:p>
          <a:p>
            <a:pPr eaLnBrk="1" hangingPunct="1"/>
            <a:r>
              <a:rPr lang="en-US" altLang="en-US" b="1" u="sng" smtClean="0"/>
              <a:t>Authenticity </a:t>
            </a:r>
            <a:r>
              <a:rPr lang="en-US" altLang="en-US" smtClean="0"/>
              <a:t>– Validates the source of a message, to ensure the sender is properly identified</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6737911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AutoShape 2"/>
          <p:cNvSpPr>
            <a:spLocks noGrp="1" noChangeArrowheads="1"/>
          </p:cNvSpPr>
          <p:nvPr>
            <p:ph type="title"/>
          </p:nvPr>
        </p:nvSpPr>
        <p:spPr>
          <a:xfrm>
            <a:off x="838200" y="365125"/>
            <a:ext cx="10515600" cy="828675"/>
          </a:xfrm>
        </p:spPr>
        <p:txBody>
          <a:bodyPr/>
          <a:lstStyle/>
          <a:p>
            <a:pPr eaLnBrk="1" hangingPunct="1"/>
            <a:r>
              <a:rPr lang="en-US" altLang="en-US" dirty="0" smtClean="0"/>
              <a:t>Block Cipher</a:t>
            </a:r>
            <a:endParaRPr lang="en-GB" altLang="en-US" dirty="0" smtClean="0"/>
          </a:p>
        </p:txBody>
      </p:sp>
      <p:pic>
        <p:nvPicPr>
          <p:cNvPr id="148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016000"/>
            <a:ext cx="9144000" cy="5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2716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2"/>
          <p:cNvSpPr>
            <a:spLocks noGrp="1" noChangeArrowheads="1"/>
          </p:cNvSpPr>
          <p:nvPr>
            <p:ph type="title"/>
          </p:nvPr>
        </p:nvSpPr>
        <p:spPr/>
        <p:txBody>
          <a:bodyPr/>
          <a:lstStyle/>
          <a:p>
            <a:pPr eaLnBrk="1" hangingPunct="1"/>
            <a:r>
              <a:rPr lang="en-US" altLang="en-US" smtClean="0"/>
              <a:t>Stream Cipher</a:t>
            </a:r>
            <a:endParaRPr lang="en-GB" altLang="en-US" smtClean="0"/>
          </a:p>
        </p:txBody>
      </p:sp>
      <p:sp>
        <p:nvSpPr>
          <p:cNvPr id="150531" name="Rectangle 3"/>
          <p:cNvSpPr>
            <a:spLocks noGrp="1" noChangeArrowheads="1"/>
          </p:cNvSpPr>
          <p:nvPr>
            <p:ph type="body" idx="1"/>
          </p:nvPr>
        </p:nvSpPr>
        <p:spPr>
          <a:xfrm>
            <a:off x="2309814" y="2214564"/>
            <a:ext cx="8358187" cy="4643437"/>
          </a:xfrm>
        </p:spPr>
        <p:txBody>
          <a:bodyPr/>
          <a:lstStyle/>
          <a:p>
            <a:pPr eaLnBrk="1" hangingPunct="1"/>
            <a:r>
              <a:rPr lang="en-US" altLang="en-US" smtClean="0"/>
              <a:t>A stream cipher treat message as a stream of bits and performs mathematical function on each bit individually.</a:t>
            </a:r>
          </a:p>
          <a:p>
            <a:pPr eaLnBrk="1" hangingPunct="1"/>
            <a:r>
              <a:rPr lang="en-US" altLang="en-US" smtClean="0"/>
              <a:t>Stream Cipher uses </a:t>
            </a:r>
            <a:r>
              <a:rPr lang="en-US" altLang="en-US" b="1" smtClean="0"/>
              <a:t>Keystream generator  </a:t>
            </a:r>
            <a:r>
              <a:rPr lang="en-US" altLang="en-US" smtClean="0"/>
              <a:t>which produces a stream of bits that are XORed with the plaintext bits to produce ciphertext.</a:t>
            </a:r>
          </a:p>
          <a:p>
            <a:pPr eaLnBrk="1" hangingPunct="1"/>
            <a:r>
              <a:rPr lang="en-US" altLang="en-US" b="1" smtClean="0"/>
              <a:t>Easy for hackers to break. Why?</a:t>
            </a:r>
          </a:p>
          <a:p>
            <a:pPr eaLnBrk="1" hangingPunct="1">
              <a:buFont typeface="Wingdings" panose="05000000000000000000" pitchFamily="2" charset="2"/>
              <a:buNone/>
            </a:pPr>
            <a:endParaRPr lang="en-US" altLang="en-US" b="1"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32836292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AutoShape 2"/>
          <p:cNvSpPr>
            <a:spLocks noGrp="1" noChangeArrowheads="1"/>
          </p:cNvSpPr>
          <p:nvPr>
            <p:ph type="title"/>
          </p:nvPr>
        </p:nvSpPr>
        <p:spPr/>
        <p:txBody>
          <a:bodyPr/>
          <a:lstStyle/>
          <a:p>
            <a:pPr eaLnBrk="1" hangingPunct="1"/>
            <a:r>
              <a:rPr lang="en-US" altLang="en-US" smtClean="0"/>
              <a:t>Stream Cipher</a:t>
            </a:r>
            <a:endParaRPr lang="en-GB" altLang="en-US" smtClean="0"/>
          </a:p>
        </p:txBody>
      </p:sp>
      <p:pic>
        <p:nvPicPr>
          <p:cNvPr id="152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57376"/>
            <a:ext cx="9144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6537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AutoShape 2"/>
          <p:cNvSpPr>
            <a:spLocks noGrp="1" noChangeArrowheads="1"/>
          </p:cNvSpPr>
          <p:nvPr>
            <p:ph type="title"/>
          </p:nvPr>
        </p:nvSpPr>
        <p:spPr/>
        <p:txBody>
          <a:bodyPr/>
          <a:lstStyle/>
          <a:p>
            <a:pPr eaLnBrk="1" hangingPunct="1"/>
            <a:r>
              <a:rPr lang="en-US" altLang="en-US" smtClean="0"/>
              <a:t>Stream Cipher</a:t>
            </a:r>
            <a:endParaRPr lang="en-GB" altLang="en-US" smtClean="0"/>
          </a:p>
        </p:txBody>
      </p:sp>
      <p:sp>
        <p:nvSpPr>
          <p:cNvPr id="154627" name="Rectangle 3"/>
          <p:cNvSpPr>
            <a:spLocks noGrp="1" noChangeArrowheads="1"/>
          </p:cNvSpPr>
          <p:nvPr>
            <p:ph type="body" idx="1"/>
          </p:nvPr>
        </p:nvSpPr>
        <p:spPr>
          <a:xfrm>
            <a:off x="2309814" y="2214564"/>
            <a:ext cx="8358187" cy="4643437"/>
          </a:xfrm>
        </p:spPr>
        <p:txBody>
          <a:bodyPr/>
          <a:lstStyle/>
          <a:p>
            <a:pPr eaLnBrk="1" hangingPunct="1"/>
            <a:r>
              <a:rPr lang="en-US" altLang="en-US" smtClean="0"/>
              <a:t>An attacker could get a copy of the plaintext and the resulting ciphertext, XOR them together and find the keystream to use in decrypting other messages.</a:t>
            </a:r>
          </a:p>
          <a:p>
            <a:pPr eaLnBrk="1" hangingPunct="1"/>
            <a:r>
              <a:rPr lang="en-US" altLang="en-US" b="1" smtClean="0"/>
              <a:t>A Key</a:t>
            </a:r>
            <a:r>
              <a:rPr lang="en-US" altLang="en-US" smtClean="0"/>
              <a:t> is usually used in stream cipher to provide the randomness to address this issue. So the stream of bits that are XORed with the plaintext is as random as possible.</a:t>
            </a:r>
          </a:p>
          <a:p>
            <a:pPr eaLnBrk="1" hangingPunct="1">
              <a:buFont typeface="Wingdings" panose="05000000000000000000" pitchFamily="2" charset="2"/>
              <a:buNone/>
            </a:pPr>
            <a:endParaRPr lang="en-US" altLang="en-US" b="1" smtClean="0"/>
          </a:p>
          <a:p>
            <a:pPr eaLnBrk="1" hangingPunct="1">
              <a:buFont typeface="Wingdings" panose="05000000000000000000" pitchFamily="2" charset="2"/>
              <a:buNone/>
            </a:pPr>
            <a:endParaRPr lang="en-US" altLang="en-US" b="1"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3500880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AutoShape 2"/>
          <p:cNvSpPr>
            <a:spLocks noGrp="1" noChangeArrowheads="1"/>
          </p:cNvSpPr>
          <p:nvPr>
            <p:ph type="title"/>
          </p:nvPr>
        </p:nvSpPr>
        <p:spPr/>
        <p:txBody>
          <a:bodyPr/>
          <a:lstStyle/>
          <a:p>
            <a:pPr eaLnBrk="1" hangingPunct="1"/>
            <a:r>
              <a:rPr lang="en-US" altLang="en-US" smtClean="0"/>
              <a:t>Stream Cipher</a:t>
            </a:r>
            <a:endParaRPr lang="en-GB" altLang="en-US" smtClean="0"/>
          </a:p>
        </p:txBody>
      </p:sp>
      <p:pic>
        <p:nvPicPr>
          <p:cNvPr id="156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0688"/>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6659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2"/>
          <p:cNvSpPr>
            <a:spLocks noGrp="1" noChangeArrowheads="1"/>
          </p:cNvSpPr>
          <p:nvPr>
            <p:ph type="title"/>
          </p:nvPr>
        </p:nvSpPr>
        <p:spPr/>
        <p:txBody>
          <a:bodyPr/>
          <a:lstStyle/>
          <a:p>
            <a:pPr eaLnBrk="1" hangingPunct="1"/>
            <a:r>
              <a:rPr lang="en-US" altLang="en-US" smtClean="0"/>
              <a:t>Block and Stream Cipher</a:t>
            </a:r>
            <a:endParaRPr lang="en-GB" altLang="en-US" smtClean="0"/>
          </a:p>
        </p:txBody>
      </p:sp>
      <p:sp>
        <p:nvSpPr>
          <p:cNvPr id="125955" name="Rectangle 3"/>
          <p:cNvSpPr>
            <a:spLocks noGrp="1" noChangeArrowheads="1"/>
          </p:cNvSpPr>
          <p:nvPr>
            <p:ph type="body" idx="1"/>
          </p:nvPr>
        </p:nvSpPr>
        <p:spPr>
          <a:xfrm>
            <a:off x="1092200" y="1524000"/>
            <a:ext cx="10020300" cy="4643438"/>
          </a:xfrm>
        </p:spPr>
        <p:txBody>
          <a:bodyPr/>
          <a:lstStyle/>
          <a:p>
            <a:pPr eaLnBrk="1" hangingPunct="1">
              <a:defRPr/>
            </a:pPr>
            <a:r>
              <a:rPr lang="en-US" altLang="en-US" dirty="0" smtClean="0"/>
              <a:t>Stream ciphers require a lot of randomness and encrypt individual bits at a time.</a:t>
            </a:r>
          </a:p>
          <a:p>
            <a:pPr eaLnBrk="1" hangingPunct="1">
              <a:defRPr/>
            </a:pPr>
            <a:r>
              <a:rPr lang="en-US" altLang="en-US" dirty="0" smtClean="0"/>
              <a:t>This require more processing power than block ciphers require which is why stream ciphers are better suited to be implemented at the </a:t>
            </a:r>
            <a:r>
              <a:rPr lang="en-US" altLang="en-US" b="1" dirty="0" smtClean="0"/>
              <a:t>hardware level.</a:t>
            </a:r>
          </a:p>
          <a:p>
            <a:pPr eaLnBrk="1" hangingPunct="1">
              <a:defRPr/>
            </a:pPr>
            <a:r>
              <a:rPr lang="en-US" altLang="en-US" dirty="0" smtClean="0"/>
              <a:t>Block ciphers do not require much processing power hence they are usually implemented at the </a:t>
            </a:r>
            <a:r>
              <a:rPr lang="en-US" altLang="en-US" b="1" dirty="0" smtClean="0"/>
              <a:t>software level</a:t>
            </a:r>
          </a:p>
          <a:p>
            <a:pPr eaLnBrk="1" hangingPunct="1">
              <a:defRPr/>
            </a:pPr>
            <a:r>
              <a:rPr lang="en-US" altLang="en-US" dirty="0" smtClean="0"/>
              <a:t>But these are just Best Practices.</a:t>
            </a:r>
          </a:p>
          <a:p>
            <a:pPr eaLnBrk="1" hangingPunct="1">
              <a:buFont typeface="Wingdings" panose="05000000000000000000" pitchFamily="2" charset="2"/>
              <a:buNone/>
              <a:defRPr/>
            </a:pPr>
            <a:endParaRPr lang="en-US" altLang="en-US" b="1" dirty="0" smtClean="0"/>
          </a:p>
          <a:p>
            <a:pPr eaLnBrk="1" hangingPunct="1">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buFont typeface="Wingdings" panose="05000000000000000000" pitchFamily="2" charset="2"/>
              <a:buNone/>
              <a:defRPr/>
            </a:pPr>
            <a:endParaRPr lang="en-US" altLang="en-US" dirty="0" smtClean="0"/>
          </a:p>
          <a:p>
            <a:pPr marL="0" indent="0">
              <a:buNone/>
              <a:defRPr/>
            </a:pPr>
            <a:endParaRPr lang="en-US" altLang="en-US" dirty="0" smtClean="0"/>
          </a:p>
        </p:txBody>
      </p:sp>
    </p:spTree>
    <p:extLst>
      <p:ext uri="{BB962C8B-B14F-4D97-AF65-F5344CB8AC3E}">
        <p14:creationId xmlns:p14="http://schemas.microsoft.com/office/powerpoint/2010/main" val="42046429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Grp="1" noChangeArrowheads="1"/>
          </p:cNvSpPr>
          <p:nvPr>
            <p:ph type="title"/>
          </p:nvPr>
        </p:nvSpPr>
        <p:spPr/>
        <p:txBody>
          <a:bodyPr/>
          <a:lstStyle/>
          <a:p>
            <a:pPr eaLnBrk="1" hangingPunct="1"/>
            <a:r>
              <a:rPr lang="en-US" altLang="en-US" smtClean="0"/>
              <a:t>Initialization Vector</a:t>
            </a:r>
            <a:endParaRPr lang="en-GB" altLang="en-US" smtClean="0"/>
          </a:p>
        </p:txBody>
      </p:sp>
      <p:sp>
        <p:nvSpPr>
          <p:cNvPr id="160771" name="Rectangle 3"/>
          <p:cNvSpPr>
            <a:spLocks noGrp="1" noChangeArrowheads="1"/>
          </p:cNvSpPr>
          <p:nvPr>
            <p:ph type="body" idx="1"/>
          </p:nvPr>
        </p:nvSpPr>
        <p:spPr>
          <a:xfrm>
            <a:off x="838200" y="1477964"/>
            <a:ext cx="9829801" cy="4643437"/>
          </a:xfrm>
        </p:spPr>
        <p:txBody>
          <a:bodyPr>
            <a:normAutofit/>
          </a:bodyPr>
          <a:lstStyle/>
          <a:p>
            <a:pPr eaLnBrk="1" hangingPunct="1"/>
            <a:r>
              <a:rPr lang="en-US" altLang="en-US" b="1" dirty="0" smtClean="0"/>
              <a:t>Initialization Vectors(IVs) </a:t>
            </a:r>
            <a:r>
              <a:rPr lang="en-US" altLang="en-US" dirty="0" smtClean="0"/>
              <a:t>are random values that are used with algorithms to ensure patterns are not created during the encryption process.</a:t>
            </a:r>
          </a:p>
          <a:p>
            <a:pPr eaLnBrk="1" hangingPunct="1"/>
            <a:r>
              <a:rPr lang="en-US" altLang="en-US" dirty="0" smtClean="0"/>
              <a:t>They are used with keys and do not need to be encrypted when being sent to the destination.</a:t>
            </a:r>
          </a:p>
          <a:p>
            <a:pPr eaLnBrk="1" hangingPunct="1"/>
            <a:r>
              <a:rPr lang="en-US" altLang="en-US" dirty="0" smtClean="0"/>
              <a:t>If IVs are not used, then two identical plaintext values that are encrypted with the same key will create same </a:t>
            </a:r>
            <a:r>
              <a:rPr lang="en-US" altLang="en-US" dirty="0" err="1" smtClean="0"/>
              <a:t>ciphertext</a:t>
            </a:r>
            <a:r>
              <a:rPr lang="en-US" altLang="en-US" dirty="0" smtClean="0"/>
              <a:t>.</a:t>
            </a:r>
          </a:p>
          <a:p>
            <a:pPr eaLnBrk="1" hangingPunct="1"/>
            <a:r>
              <a:rPr lang="en-US" altLang="en-US" dirty="0" smtClean="0"/>
              <a:t>The IV and key are both used by algorithms to provide more randomness to encryption.</a:t>
            </a:r>
          </a:p>
          <a:p>
            <a:pPr eaLnBrk="1" hangingPunct="1">
              <a:buFont typeface="Wingdings" panose="05000000000000000000" pitchFamily="2" charset="2"/>
              <a:buNone/>
            </a:pPr>
            <a:endParaRPr lang="en-US" altLang="en-US" b="1"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1647249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vert="horz" lIns="0" tIns="45720" rIns="0" bIns="0" rtlCol="0" anchor="ctr">
            <a:normAutofit/>
          </a:bodyPr>
          <a:lstStyle/>
          <a:p>
            <a:r>
              <a:rPr lang="en-AU" altLang="zh-CN" smtClean="0">
                <a:solidFill>
                  <a:schemeClr val="tx1"/>
                </a:solidFill>
                <a:ea typeface="宋体" panose="02010600030101010101" pitchFamily="2" charset="-122"/>
              </a:rPr>
              <a:t>Public-Key Applications</a:t>
            </a:r>
          </a:p>
        </p:txBody>
      </p:sp>
      <p:sp>
        <p:nvSpPr>
          <p:cNvPr id="75779" name="Rectangle 3"/>
          <p:cNvSpPr>
            <a:spLocks noGrp="1" noChangeArrowheads="1"/>
          </p:cNvSpPr>
          <p:nvPr>
            <p:ph idx="4294967295"/>
          </p:nvPr>
        </p:nvSpPr>
        <p:spPr>
          <a:xfrm>
            <a:off x="520700" y="1676401"/>
            <a:ext cx="10210800" cy="2679700"/>
          </a:xfrm>
        </p:spPr>
        <p:txBody>
          <a:bodyPr/>
          <a:lstStyle/>
          <a:p>
            <a:r>
              <a:rPr lang="en-US" altLang="zh-CN" dirty="0"/>
              <a:t>can classify uses into 3 categories:</a:t>
            </a:r>
          </a:p>
          <a:p>
            <a:pPr marL="639763" lvl="1" indent="-246063"/>
            <a:r>
              <a:rPr lang="en-US" altLang="zh-CN" sz="2800" b="1" dirty="0"/>
              <a:t>encryption/decryption</a:t>
            </a:r>
            <a:r>
              <a:rPr lang="en-US" altLang="zh-CN" sz="2800" dirty="0"/>
              <a:t> (provide secrecy)</a:t>
            </a:r>
          </a:p>
          <a:p>
            <a:pPr marL="639763" lvl="1" indent="-246063"/>
            <a:r>
              <a:rPr lang="en-US" altLang="zh-CN" sz="2800" b="1" dirty="0"/>
              <a:t>digital signatures</a:t>
            </a:r>
            <a:r>
              <a:rPr lang="en-US" altLang="zh-CN" sz="2800" dirty="0"/>
              <a:t> (provide authentication)</a:t>
            </a:r>
          </a:p>
          <a:p>
            <a:pPr marL="639763" lvl="1" indent="-246063"/>
            <a:r>
              <a:rPr lang="en-US" altLang="zh-CN" sz="2800" b="1" dirty="0"/>
              <a:t>key exchange</a:t>
            </a:r>
            <a:r>
              <a:rPr lang="en-US" altLang="zh-CN" sz="2800" dirty="0"/>
              <a:t> (of session keys)</a:t>
            </a:r>
          </a:p>
          <a:p>
            <a:r>
              <a:rPr lang="en-US" altLang="zh-CN" dirty="0"/>
              <a:t>some algorithms are suitable for all uses, others are specific to one</a:t>
            </a:r>
            <a:endParaRPr lang="en-AU" altLang="zh-CN" dirty="0">
              <a:ea typeface="宋体" panose="02010600030101010101" pitchFamily="2" charset="-122"/>
            </a:endParaRPr>
          </a:p>
        </p:txBody>
      </p:sp>
      <p:pic>
        <p:nvPicPr>
          <p:cNvPr id="7578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572001"/>
            <a:ext cx="76200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688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zh-CN" smtClean="0">
                <a:solidFill>
                  <a:schemeClr val="tx1"/>
                </a:solidFill>
              </a:rPr>
              <a:t>Requirements</a:t>
            </a:r>
          </a:p>
        </p:txBody>
      </p:sp>
      <p:sp>
        <p:nvSpPr>
          <p:cNvPr id="15363" name="Content Placeholder 2"/>
          <p:cNvSpPr>
            <a:spLocks noGrp="1"/>
          </p:cNvSpPr>
          <p:nvPr>
            <p:ph sz="quarter" idx="1"/>
          </p:nvPr>
        </p:nvSpPr>
        <p:spPr>
          <a:xfrm>
            <a:off x="736600" y="1447800"/>
            <a:ext cx="10756900" cy="5029200"/>
          </a:xfrm>
        </p:spPr>
        <p:txBody>
          <a:bodyPr/>
          <a:lstStyle/>
          <a:p>
            <a:pPr eaLnBrk="1" hangingPunct="1"/>
            <a:r>
              <a:rPr lang="en-US" altLang="zh-CN" dirty="0"/>
              <a:t>How should a public key scheme work?</a:t>
            </a:r>
          </a:p>
          <a:p>
            <a:pPr eaLnBrk="1" hangingPunct="1"/>
            <a:r>
              <a:rPr lang="en-US" altLang="zh-CN" dirty="0"/>
              <a:t>Three main conditions</a:t>
            </a:r>
          </a:p>
          <a:p>
            <a:pPr lvl="1" eaLnBrk="1" hangingPunct="1"/>
            <a:r>
              <a:rPr lang="en-US" altLang="zh-CN" sz="2800" dirty="0"/>
              <a:t>It must be computationally easy to encrypt or decrypt a message given the appropriate key</a:t>
            </a:r>
          </a:p>
          <a:p>
            <a:pPr lvl="1" eaLnBrk="1" hangingPunct="1"/>
            <a:r>
              <a:rPr lang="en-US" altLang="zh-CN" sz="2800" dirty="0"/>
              <a:t>It must be computationally infeasible to derive the private key from the public key</a:t>
            </a:r>
          </a:p>
          <a:p>
            <a:pPr lvl="1" eaLnBrk="1" hangingPunct="1"/>
            <a:r>
              <a:rPr lang="en-US" altLang="zh-CN" sz="2800" dirty="0"/>
              <a:t>It must be computationally infeasible to determine the private key from chosen plaintext </a:t>
            </a:r>
            <a:r>
              <a:rPr lang="en-US" altLang="zh-CN" sz="2800" dirty="0" smtClean="0"/>
              <a:t>attack</a:t>
            </a:r>
            <a:endParaRPr lang="en-US" altLang="zh-CN" sz="2800" dirty="0"/>
          </a:p>
        </p:txBody>
      </p:sp>
    </p:spTree>
    <p:extLst>
      <p:ext uri="{BB962C8B-B14F-4D97-AF65-F5344CB8AC3E}">
        <p14:creationId xmlns:p14="http://schemas.microsoft.com/office/powerpoint/2010/main" val="28228744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1676400" y="277814"/>
            <a:ext cx="8839200" cy="1139825"/>
          </a:xfrm>
        </p:spPr>
        <p:txBody>
          <a:bodyPr vert="horz" lIns="0" tIns="45720" rIns="0" bIns="0" rtlCol="0" anchor="ctr">
            <a:normAutofit/>
          </a:bodyPr>
          <a:lstStyle/>
          <a:p>
            <a:r>
              <a:rPr lang="en-AU" altLang="zh-CN" smtClean="0">
                <a:solidFill>
                  <a:schemeClr val="tx1"/>
                </a:solidFill>
                <a:ea typeface="宋体" panose="02010600030101010101" pitchFamily="2" charset="-122"/>
              </a:rPr>
              <a:t>Security of Public Key Schemes</a:t>
            </a:r>
          </a:p>
        </p:txBody>
      </p:sp>
      <p:sp>
        <p:nvSpPr>
          <p:cNvPr id="79875" name="Rectangle 3"/>
          <p:cNvSpPr>
            <a:spLocks noGrp="1" noChangeArrowheads="1"/>
          </p:cNvSpPr>
          <p:nvPr>
            <p:ph idx="4294967295"/>
          </p:nvPr>
        </p:nvSpPr>
        <p:spPr>
          <a:xfrm>
            <a:off x="660400" y="1412876"/>
            <a:ext cx="11188700" cy="5040313"/>
          </a:xfrm>
        </p:spPr>
        <p:txBody>
          <a:bodyPr/>
          <a:lstStyle/>
          <a:p>
            <a:pPr>
              <a:lnSpc>
                <a:spcPct val="90000"/>
              </a:lnSpc>
              <a:buFont typeface="Wingdings" panose="05000000000000000000" pitchFamily="2" charset="2"/>
              <a:buChar char="Ø"/>
            </a:pPr>
            <a:r>
              <a:rPr lang="en-AU" altLang="zh-CN" dirty="0">
                <a:ea typeface="宋体" panose="02010600030101010101" pitchFamily="2" charset="-122"/>
              </a:rPr>
              <a:t>like private key schemes brute force </a:t>
            </a:r>
            <a:r>
              <a:rPr lang="en-AU" altLang="zh-CN" b="1" dirty="0">
                <a:ea typeface="宋体" panose="02010600030101010101" pitchFamily="2" charset="-122"/>
              </a:rPr>
              <a:t>exhaustive search</a:t>
            </a:r>
            <a:r>
              <a:rPr lang="en-AU" altLang="zh-CN" dirty="0">
                <a:ea typeface="宋体" panose="02010600030101010101" pitchFamily="2" charset="-122"/>
              </a:rPr>
              <a:t> attack is always theoretically possible </a:t>
            </a:r>
          </a:p>
          <a:p>
            <a:pPr>
              <a:lnSpc>
                <a:spcPct val="90000"/>
              </a:lnSpc>
              <a:buFont typeface="Wingdings" panose="05000000000000000000" pitchFamily="2" charset="2"/>
              <a:buChar char="Ø"/>
            </a:pPr>
            <a:r>
              <a:rPr lang="en-AU" altLang="zh-CN" dirty="0">
                <a:ea typeface="宋体" panose="02010600030101010101" pitchFamily="2" charset="-122"/>
              </a:rPr>
              <a:t>but keys used are too large (&gt;512bits) </a:t>
            </a:r>
          </a:p>
          <a:p>
            <a:pPr>
              <a:lnSpc>
                <a:spcPct val="90000"/>
              </a:lnSpc>
              <a:buFont typeface="Wingdings" panose="05000000000000000000" pitchFamily="2" charset="2"/>
              <a:buChar char="Ø"/>
            </a:pPr>
            <a:r>
              <a:rPr lang="en-AU" altLang="zh-CN" dirty="0">
                <a:ea typeface="宋体" panose="02010600030101010101" pitchFamily="2" charset="-122"/>
              </a:rPr>
              <a:t>security relies on a </a:t>
            </a:r>
            <a:r>
              <a:rPr lang="en-AU" altLang="zh-CN" b="1" dirty="0">
                <a:ea typeface="宋体" panose="02010600030101010101" pitchFamily="2" charset="-122"/>
              </a:rPr>
              <a:t>large enough</a:t>
            </a:r>
            <a:r>
              <a:rPr lang="en-AU" altLang="zh-CN" dirty="0">
                <a:ea typeface="宋体" panose="02010600030101010101" pitchFamily="2" charset="-122"/>
              </a:rPr>
              <a:t> difference in difficulty between </a:t>
            </a:r>
            <a:r>
              <a:rPr lang="en-AU" altLang="zh-CN" b="1" dirty="0">
                <a:ea typeface="宋体" panose="02010600030101010101" pitchFamily="2" charset="-122"/>
              </a:rPr>
              <a:t>easy</a:t>
            </a:r>
            <a:r>
              <a:rPr lang="en-AU" altLang="zh-CN" dirty="0">
                <a:ea typeface="宋体" panose="02010600030101010101" pitchFamily="2" charset="-122"/>
              </a:rPr>
              <a:t> (</a:t>
            </a:r>
            <a:r>
              <a:rPr lang="en-AU" altLang="zh-CN" dirty="0" err="1">
                <a:ea typeface="宋体" panose="02010600030101010101" pitchFamily="2" charset="-122"/>
              </a:rPr>
              <a:t>en</a:t>
            </a:r>
            <a:r>
              <a:rPr lang="en-AU" altLang="zh-CN" dirty="0">
                <a:ea typeface="宋体" panose="02010600030101010101" pitchFamily="2" charset="-122"/>
              </a:rPr>
              <a:t>/decrypt) and </a:t>
            </a:r>
            <a:r>
              <a:rPr lang="en-AU" altLang="zh-CN" b="1" dirty="0">
                <a:ea typeface="宋体" panose="02010600030101010101" pitchFamily="2" charset="-122"/>
              </a:rPr>
              <a:t>hard</a:t>
            </a:r>
            <a:r>
              <a:rPr lang="en-AU" altLang="zh-CN" dirty="0">
                <a:ea typeface="宋体" panose="02010600030101010101" pitchFamily="2" charset="-122"/>
              </a:rPr>
              <a:t> (</a:t>
            </a:r>
            <a:r>
              <a:rPr lang="en-AU" altLang="zh-CN" dirty="0" err="1">
                <a:ea typeface="宋体" panose="02010600030101010101" pitchFamily="2" charset="-122"/>
              </a:rPr>
              <a:t>cryptanalyse</a:t>
            </a:r>
            <a:r>
              <a:rPr lang="en-AU" altLang="zh-CN" dirty="0">
                <a:ea typeface="宋体" panose="02010600030101010101" pitchFamily="2" charset="-122"/>
              </a:rPr>
              <a:t>) problems</a:t>
            </a:r>
          </a:p>
          <a:p>
            <a:pPr>
              <a:lnSpc>
                <a:spcPct val="90000"/>
              </a:lnSpc>
              <a:buFont typeface="Wingdings" panose="05000000000000000000" pitchFamily="2" charset="2"/>
              <a:buChar char="Ø"/>
            </a:pPr>
            <a:r>
              <a:rPr lang="en-AU" altLang="zh-CN" dirty="0">
                <a:ea typeface="宋体" panose="02010600030101010101" pitchFamily="2" charset="-122"/>
              </a:rPr>
              <a:t>more generally the </a:t>
            </a:r>
            <a:r>
              <a:rPr lang="en-AU" altLang="zh-CN" b="1" dirty="0">
                <a:ea typeface="宋体" panose="02010600030101010101" pitchFamily="2" charset="-122"/>
              </a:rPr>
              <a:t>hard</a:t>
            </a:r>
            <a:r>
              <a:rPr lang="en-AU" altLang="zh-CN" dirty="0">
                <a:ea typeface="宋体" panose="02010600030101010101" pitchFamily="2" charset="-122"/>
              </a:rPr>
              <a:t> problem is known, but is made hard enough to be impractical to break </a:t>
            </a:r>
          </a:p>
          <a:p>
            <a:pPr>
              <a:lnSpc>
                <a:spcPct val="90000"/>
              </a:lnSpc>
              <a:buFont typeface="Wingdings" panose="05000000000000000000" pitchFamily="2" charset="2"/>
              <a:buChar char="Ø"/>
            </a:pPr>
            <a:r>
              <a:rPr lang="en-AU" altLang="zh-CN" dirty="0">
                <a:ea typeface="宋体" panose="02010600030101010101" pitchFamily="2" charset="-122"/>
              </a:rPr>
              <a:t>requires the use of </a:t>
            </a:r>
            <a:r>
              <a:rPr lang="en-AU" altLang="zh-CN" b="1" dirty="0">
                <a:ea typeface="宋体" panose="02010600030101010101" pitchFamily="2" charset="-122"/>
              </a:rPr>
              <a:t>very large numbers</a:t>
            </a:r>
          </a:p>
          <a:p>
            <a:pPr>
              <a:lnSpc>
                <a:spcPct val="90000"/>
              </a:lnSpc>
              <a:buFont typeface="Wingdings" panose="05000000000000000000" pitchFamily="2" charset="2"/>
              <a:buChar char="Ø"/>
            </a:pPr>
            <a:r>
              <a:rPr lang="en-AU" altLang="zh-CN" dirty="0">
                <a:ea typeface="宋体" panose="02010600030101010101" pitchFamily="2" charset="-122"/>
              </a:rPr>
              <a:t>hence is </a:t>
            </a:r>
            <a:r>
              <a:rPr lang="en-AU" altLang="zh-CN" b="1" dirty="0">
                <a:ea typeface="宋体" panose="02010600030101010101" pitchFamily="2" charset="-122"/>
              </a:rPr>
              <a:t>slow</a:t>
            </a:r>
            <a:r>
              <a:rPr lang="en-AU" altLang="zh-CN" dirty="0">
                <a:ea typeface="宋体" panose="02010600030101010101" pitchFamily="2" charset="-122"/>
              </a:rPr>
              <a:t> compared to private key schemes </a:t>
            </a:r>
          </a:p>
        </p:txBody>
      </p:sp>
    </p:spTree>
    <p:extLst>
      <p:ext uri="{BB962C8B-B14F-4D97-AF65-F5344CB8AC3E}">
        <p14:creationId xmlns:p14="http://schemas.microsoft.com/office/powerpoint/2010/main" val="278168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hangingPunct="1"/>
            <a:r>
              <a:rPr lang="en-US" altLang="en-US" smtClean="0"/>
              <a:t>Cyptosystem Services</a:t>
            </a:r>
            <a:endParaRPr lang="en-GB" altLang="en-US" smtClean="0"/>
          </a:p>
        </p:txBody>
      </p:sp>
      <p:sp>
        <p:nvSpPr>
          <p:cNvPr id="28675" name="Rectangle 3"/>
          <p:cNvSpPr>
            <a:spLocks noGrp="1" noChangeArrowheads="1"/>
          </p:cNvSpPr>
          <p:nvPr>
            <p:ph type="body" idx="1"/>
          </p:nvPr>
        </p:nvSpPr>
        <p:spPr>
          <a:xfrm>
            <a:off x="2309814" y="2214564"/>
            <a:ext cx="8358187" cy="4643437"/>
          </a:xfrm>
        </p:spPr>
        <p:txBody>
          <a:bodyPr/>
          <a:lstStyle/>
          <a:p>
            <a:pPr eaLnBrk="1" hangingPunct="1"/>
            <a:r>
              <a:rPr lang="en-US" altLang="en-US" b="1" u="sng" smtClean="0"/>
              <a:t>Nonrepudiation </a:t>
            </a:r>
            <a:r>
              <a:rPr lang="en-US" altLang="en-US" smtClean="0"/>
              <a:t>– Establishes sender identity so that the entity cannot deny having sent the message</a:t>
            </a:r>
          </a:p>
          <a:p>
            <a:pPr eaLnBrk="1" hangingPunct="1"/>
            <a:endParaRPr lang="en-US" altLang="en-US" smtClean="0"/>
          </a:p>
          <a:p>
            <a:pPr eaLnBrk="1" hangingPunct="1"/>
            <a:r>
              <a:rPr lang="en-US" altLang="en-US" b="1" u="sng" smtClean="0"/>
              <a:t>Access Control </a:t>
            </a:r>
            <a:r>
              <a:rPr lang="en-US" altLang="en-US" smtClean="0"/>
              <a:t>– Access to an object requires access to the associated crypto keys in many systems (e.g. login)</a:t>
            </a:r>
          </a:p>
          <a:p>
            <a:pPr marL="342900" lvl="1" indent="-342900">
              <a:buNone/>
            </a:pPr>
            <a:endParaRPr lang="en-GB" altLang="en-US" sz="2800"/>
          </a:p>
        </p:txBody>
      </p:sp>
    </p:spTree>
    <p:extLst>
      <p:ext uri="{BB962C8B-B14F-4D97-AF65-F5344CB8AC3E}">
        <p14:creationId xmlns:p14="http://schemas.microsoft.com/office/powerpoint/2010/main" val="37245448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solidFill>
                  <a:schemeClr val="tx1"/>
                </a:solidFill>
              </a:rPr>
              <a:t>Exchanging keys</a:t>
            </a:r>
          </a:p>
        </p:txBody>
      </p:sp>
      <p:sp>
        <p:nvSpPr>
          <p:cNvPr id="16387" name="Rectangle 3"/>
          <p:cNvSpPr>
            <a:spLocks noGrp="1" noChangeArrowheads="1"/>
          </p:cNvSpPr>
          <p:nvPr>
            <p:ph sz="quarter" idx="1"/>
          </p:nvPr>
        </p:nvSpPr>
        <p:spPr/>
        <p:txBody>
          <a:bodyPr/>
          <a:lstStyle/>
          <a:p>
            <a:pPr eaLnBrk="1" hangingPunct="1"/>
            <a:r>
              <a:rPr lang="en-US" altLang="zh-CN"/>
              <a:t>Alice and Bob want to communicate using a block cipher to encrypt their messages, but don’t have shared key</a:t>
            </a:r>
          </a:p>
          <a:p>
            <a:pPr eaLnBrk="1" hangingPunct="1"/>
            <a:r>
              <a:rPr lang="en-US" altLang="zh-CN"/>
              <a:t>How do Alice and Bob get a shared key?</a:t>
            </a:r>
          </a:p>
        </p:txBody>
      </p:sp>
    </p:spTree>
    <p:extLst>
      <p:ext uri="{BB962C8B-B14F-4D97-AF65-F5344CB8AC3E}">
        <p14:creationId xmlns:p14="http://schemas.microsoft.com/office/powerpoint/2010/main" val="9008536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solidFill>
                  <a:schemeClr val="tx1"/>
                </a:solidFill>
              </a:rPr>
              <a:t>Solution 1</a:t>
            </a:r>
          </a:p>
        </p:txBody>
      </p:sp>
      <p:sp>
        <p:nvSpPr>
          <p:cNvPr id="17411" name="Rectangle 3"/>
          <p:cNvSpPr>
            <a:spLocks noGrp="1" noChangeArrowheads="1"/>
          </p:cNvSpPr>
          <p:nvPr>
            <p:ph sz="quarter" idx="1"/>
          </p:nvPr>
        </p:nvSpPr>
        <p:spPr/>
        <p:txBody>
          <a:bodyPr/>
          <a:lstStyle/>
          <a:p>
            <a:pPr eaLnBrk="1" hangingPunct="1"/>
            <a:r>
              <a:rPr lang="en-US" altLang="zh-CN"/>
              <a:t>Alice sends the key along with her encrypted message</a:t>
            </a:r>
          </a:p>
          <a:p>
            <a:pPr eaLnBrk="1" hangingPunct="1"/>
            <a:endParaRPr lang="en-US" altLang="zh-CN"/>
          </a:p>
          <a:p>
            <a:pPr eaLnBrk="1" hangingPunct="1"/>
            <a:r>
              <a:rPr lang="en-US" altLang="zh-CN"/>
              <a:t>Eve sees encrypted message and key</a:t>
            </a:r>
          </a:p>
          <a:p>
            <a:pPr lvl="1" eaLnBrk="1" hangingPunct="1"/>
            <a:r>
              <a:rPr lang="en-US" altLang="zh-CN" sz="2800"/>
              <a:t>Uses key to decrypt message</a:t>
            </a:r>
          </a:p>
        </p:txBody>
      </p:sp>
      <p:sp>
        <p:nvSpPr>
          <p:cNvPr id="8" name="Rounded Rectangle 7"/>
          <p:cNvSpPr>
            <a:spLocks noChangeArrowheads="1"/>
          </p:cNvSpPr>
          <p:nvPr/>
        </p:nvSpPr>
        <p:spPr bwMode="auto">
          <a:xfrm rot="19670912">
            <a:off x="5605463" y="5092701"/>
            <a:ext cx="1966912" cy="1027113"/>
          </a:xfrm>
          <a:prstGeom prst="roundRect">
            <a:avLst>
              <a:gd name="adj" fmla="val 16667"/>
            </a:avLst>
          </a:prstGeom>
          <a:solidFill>
            <a:schemeClr val="bg1"/>
          </a:solidFill>
          <a:ln w="76200">
            <a:solidFill>
              <a:srgbClr val="FF0000"/>
            </a:solidFill>
            <a:round/>
            <a:headEnd/>
            <a:tailEnd/>
          </a:ln>
          <a:effectLst>
            <a:outerShdw blurRad="38100" dist="25400" dir="5400000" algn="t" rotWithShape="0">
              <a:srgbClr val="808080">
                <a:alpha val="50000"/>
              </a:srgbClr>
            </a:outerShdw>
          </a:effectLst>
        </p:spPr>
        <p:txBody>
          <a:bodyPr anchor="ctr"/>
          <a:lstStyle/>
          <a:p>
            <a:pPr defTabSz="457200">
              <a:defRPr/>
            </a:pPr>
            <a:r>
              <a:rPr lang="en-US" sz="3600" dirty="0">
                <a:solidFill>
                  <a:srgbClr val="FF0000"/>
                </a:solidFill>
              </a:rPr>
              <a:t>FAIL!</a:t>
            </a:r>
          </a:p>
        </p:txBody>
      </p:sp>
    </p:spTree>
    <p:extLst>
      <p:ext uri="{BB962C8B-B14F-4D97-AF65-F5344CB8AC3E}">
        <p14:creationId xmlns:p14="http://schemas.microsoft.com/office/powerpoint/2010/main" val="3524345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solidFill>
                  <a:schemeClr val="tx1"/>
                </a:solidFill>
              </a:rPr>
              <a:t>Solution 2</a:t>
            </a:r>
          </a:p>
        </p:txBody>
      </p:sp>
      <p:sp>
        <p:nvSpPr>
          <p:cNvPr id="18435" name="Rectangle 3"/>
          <p:cNvSpPr>
            <a:spLocks noGrp="1" noChangeArrowheads="1"/>
          </p:cNvSpPr>
          <p:nvPr>
            <p:ph sz="quarter" idx="1"/>
          </p:nvPr>
        </p:nvSpPr>
        <p:spPr/>
        <p:txBody>
          <a:bodyPr/>
          <a:lstStyle/>
          <a:p>
            <a:pPr eaLnBrk="1" hangingPunct="1"/>
            <a:r>
              <a:rPr lang="en-US" altLang="zh-CN"/>
              <a:t>Alice sends the key at some time prior to sending Bob the encrypted message</a:t>
            </a:r>
          </a:p>
          <a:p>
            <a:pPr eaLnBrk="1" hangingPunct="1"/>
            <a:endParaRPr lang="en-US" altLang="zh-CN"/>
          </a:p>
          <a:p>
            <a:pPr eaLnBrk="1" hangingPunct="1"/>
            <a:r>
              <a:rPr lang="en-US" altLang="zh-CN"/>
              <a:t>Eve has to wait longer</a:t>
            </a:r>
          </a:p>
          <a:p>
            <a:pPr lvl="1" eaLnBrk="1" hangingPunct="1"/>
            <a:r>
              <a:rPr lang="en-US" altLang="zh-CN" sz="2800"/>
              <a:t>If she saw the key transmission, she has the key</a:t>
            </a:r>
          </a:p>
          <a:p>
            <a:pPr lvl="1" eaLnBrk="1" hangingPunct="1"/>
            <a:r>
              <a:rPr lang="en-US" altLang="zh-CN" sz="2800"/>
              <a:t>Uses key to decrypt message</a:t>
            </a:r>
          </a:p>
          <a:p>
            <a:pPr lvl="1" eaLnBrk="1" hangingPunct="1"/>
            <a:endParaRPr lang="zh-CN" altLang="en-US" sz="2800"/>
          </a:p>
        </p:txBody>
      </p:sp>
      <p:sp>
        <p:nvSpPr>
          <p:cNvPr id="8" name="Rounded Rectangle 7"/>
          <p:cNvSpPr>
            <a:spLocks noChangeArrowheads="1"/>
          </p:cNvSpPr>
          <p:nvPr/>
        </p:nvSpPr>
        <p:spPr bwMode="auto">
          <a:xfrm rot="19670912">
            <a:off x="5605463" y="5092701"/>
            <a:ext cx="1966912" cy="1027113"/>
          </a:xfrm>
          <a:prstGeom prst="roundRect">
            <a:avLst>
              <a:gd name="adj" fmla="val 16667"/>
            </a:avLst>
          </a:prstGeom>
          <a:solidFill>
            <a:schemeClr val="bg1"/>
          </a:solidFill>
          <a:ln w="76200">
            <a:solidFill>
              <a:srgbClr val="FF0000"/>
            </a:solidFill>
            <a:round/>
            <a:headEnd/>
            <a:tailEnd/>
          </a:ln>
          <a:effectLst>
            <a:outerShdw blurRad="38100" dist="25400" dir="5400000" algn="t" rotWithShape="0">
              <a:srgbClr val="808080">
                <a:alpha val="50000"/>
              </a:srgbClr>
            </a:outerShdw>
          </a:effectLst>
        </p:spPr>
        <p:txBody>
          <a:bodyPr anchor="ctr"/>
          <a:lstStyle/>
          <a:p>
            <a:pPr defTabSz="457200">
              <a:defRPr/>
            </a:pPr>
            <a:r>
              <a:rPr lang="en-US" sz="3600" dirty="0">
                <a:solidFill>
                  <a:srgbClr val="FF0000"/>
                </a:solidFill>
              </a:rPr>
              <a:t>FAIL!</a:t>
            </a:r>
          </a:p>
        </p:txBody>
      </p:sp>
    </p:spTree>
    <p:extLst>
      <p:ext uri="{BB962C8B-B14F-4D97-AF65-F5344CB8AC3E}">
        <p14:creationId xmlns:p14="http://schemas.microsoft.com/office/powerpoint/2010/main" val="253189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2209800" y="533400"/>
            <a:ext cx="7772400" cy="914400"/>
          </a:xfrm>
        </p:spPr>
        <p:txBody>
          <a:bodyPr/>
          <a:lstStyle/>
          <a:p>
            <a:r>
              <a:rPr lang="en-US" altLang="zh-CN" smtClean="0">
                <a:solidFill>
                  <a:schemeClr val="tx1"/>
                </a:solidFill>
                <a:ea typeface="宋体" panose="02010600030101010101" pitchFamily="2" charset="-122"/>
              </a:rPr>
              <a:t>Historical Background</a:t>
            </a:r>
          </a:p>
        </p:txBody>
      </p:sp>
      <p:sp>
        <p:nvSpPr>
          <p:cNvPr id="93187" name="Rectangle 3"/>
          <p:cNvSpPr>
            <a:spLocks noGrp="1"/>
          </p:cNvSpPr>
          <p:nvPr>
            <p:ph type="body" idx="1"/>
          </p:nvPr>
        </p:nvSpPr>
        <p:spPr>
          <a:xfrm>
            <a:off x="939800" y="1752600"/>
            <a:ext cx="10553700" cy="4114800"/>
          </a:xfrm>
        </p:spPr>
        <p:txBody>
          <a:bodyPr/>
          <a:lstStyle/>
          <a:p>
            <a:r>
              <a:rPr lang="en-US" altLang="zh-CN" dirty="0">
                <a:ea typeface="宋体" panose="02010600030101010101" pitchFamily="2" charset="-122"/>
              </a:rPr>
              <a:t>1976: </a:t>
            </a:r>
            <a:r>
              <a:rPr lang="en-US" altLang="zh-CN" dirty="0" err="1">
                <a:ea typeface="宋体" panose="02010600030101010101" pitchFamily="2" charset="-122"/>
              </a:rPr>
              <a:t>Diffie</a:t>
            </a:r>
            <a:r>
              <a:rPr lang="en-US" altLang="zh-CN" dirty="0">
                <a:ea typeface="宋体" panose="02010600030101010101" pitchFamily="2" charset="-122"/>
              </a:rPr>
              <a:t> and Hellman proposed the first public-key encryption algorithms -- actually an algorithm for public </a:t>
            </a:r>
            <a:r>
              <a:rPr lang="en-US" altLang="zh-CN" b="1" i="1" dirty="0">
                <a:ea typeface="宋体" panose="02010600030101010101" pitchFamily="2" charset="-122"/>
              </a:rPr>
              <a:t>exchange</a:t>
            </a:r>
            <a:r>
              <a:rPr lang="en-US" altLang="zh-CN" dirty="0">
                <a:ea typeface="宋体" panose="02010600030101010101" pitchFamily="2" charset="-122"/>
              </a:rPr>
              <a:t> of a secret key</a:t>
            </a:r>
            <a:r>
              <a:rPr lang="en-US" altLang="zh-CN" dirty="0" smtClean="0">
                <a:ea typeface="宋体" panose="02010600030101010101" pitchFamily="2" charset="-122"/>
              </a:rPr>
              <a:t>.</a:t>
            </a:r>
          </a:p>
          <a:p>
            <a:pPr marL="0" indent="0">
              <a:buNone/>
            </a:pPr>
            <a:endParaRPr lang="en-US" altLang="zh-CN" dirty="0">
              <a:ea typeface="宋体" panose="02010600030101010101" pitchFamily="2" charset="-122"/>
            </a:endParaRPr>
          </a:p>
          <a:p>
            <a:r>
              <a:rPr lang="en-US" altLang="zh-CN" dirty="0">
                <a:ea typeface="宋体" panose="02010600030101010101" pitchFamily="2" charset="-122"/>
              </a:rPr>
              <a:t>1978: </a:t>
            </a:r>
            <a:r>
              <a:rPr lang="en-US" altLang="zh-CN" dirty="0" err="1">
                <a:ea typeface="宋体" panose="02010600030101010101" pitchFamily="2" charset="-122"/>
              </a:rPr>
              <a:t>Rivest</a:t>
            </a:r>
            <a:r>
              <a:rPr lang="en-US" altLang="zh-CN" dirty="0">
                <a:ea typeface="宋体" panose="02010600030101010101" pitchFamily="2" charset="-122"/>
              </a:rPr>
              <a:t>, Shamir, and </a:t>
            </a:r>
            <a:r>
              <a:rPr lang="en-US" altLang="zh-CN" dirty="0" err="1">
                <a:ea typeface="宋体" panose="02010600030101010101" pitchFamily="2" charset="-122"/>
              </a:rPr>
              <a:t>Adleman</a:t>
            </a:r>
            <a:r>
              <a:rPr lang="en-US" altLang="zh-CN" dirty="0">
                <a:ea typeface="宋体" panose="02010600030101010101" pitchFamily="2" charset="-122"/>
              </a:rPr>
              <a:t> proposed the RSA encryption method</a:t>
            </a:r>
          </a:p>
          <a:p>
            <a:pPr marL="457200" lvl="1" indent="0">
              <a:buNone/>
            </a:pPr>
            <a:r>
              <a:rPr lang="en-US" altLang="zh-CN" sz="2800" dirty="0" smtClean="0">
                <a:ea typeface="宋体" panose="02010600030101010101" pitchFamily="2" charset="-122"/>
              </a:rPr>
              <a:t>- Currently </a:t>
            </a:r>
            <a:r>
              <a:rPr lang="en-US" altLang="zh-CN" sz="2800" dirty="0">
                <a:ea typeface="宋体" panose="02010600030101010101" pitchFamily="2" charset="-122"/>
              </a:rPr>
              <a:t>the most widely used</a:t>
            </a:r>
          </a:p>
        </p:txBody>
      </p:sp>
    </p:spTree>
    <p:extLst>
      <p:ext uri="{BB962C8B-B14F-4D97-AF65-F5344CB8AC3E}">
        <p14:creationId xmlns:p14="http://schemas.microsoft.com/office/powerpoint/2010/main" val="3674815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left)">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2" end="2"/>
                                            </p:txEl>
                                          </p:spTgt>
                                        </p:tgtEl>
                                        <p:attrNameLst>
                                          <p:attrName>style.visibility</p:attrName>
                                        </p:attrNameLst>
                                      </p:cBhvr>
                                      <p:to>
                                        <p:strVal val="visible"/>
                                      </p:to>
                                    </p:set>
                                    <p:animEffect transition="in" filter="wipe(left)">
                                      <p:cBhvr>
                                        <p:cTn id="12" dur="500"/>
                                        <p:tgtEl>
                                          <p:spTgt spid="931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7">
                                            <p:txEl>
                                              <p:pRg st="3" end="3"/>
                                            </p:txEl>
                                          </p:spTgt>
                                        </p:tgtEl>
                                        <p:attrNameLst>
                                          <p:attrName>style.visibility</p:attrName>
                                        </p:attrNameLst>
                                      </p:cBhvr>
                                      <p:to>
                                        <p:strVal val="visible"/>
                                      </p:to>
                                    </p:set>
                                    <p:animEffect transition="in" filter="wipe(left)">
                                      <p:cBhvr>
                                        <p:cTn id="17" dur="500"/>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096762F7-C5BB-468C-B6AE-5351735F647A}" type="slidenum">
              <a:rPr lang="en-US" altLang="zh-CN" sz="1200" b="1">
                <a:solidFill>
                  <a:schemeClr val="bg2"/>
                </a:solidFill>
                <a:ea typeface="SimSun" panose="02010600030101010101" pitchFamily="2" charset="-122"/>
              </a:rPr>
              <a:pPr eaLnBrk="1" hangingPunct="1"/>
              <a:t>74</a:t>
            </a:fld>
            <a:endParaRPr lang="en-US" altLang="zh-CN" sz="1200" b="1">
              <a:solidFill>
                <a:schemeClr val="bg2"/>
              </a:solidFill>
              <a:ea typeface="SimSun" panose="02010600030101010101" pitchFamily="2" charset="-122"/>
            </a:endParaRPr>
          </a:p>
        </p:txBody>
      </p:sp>
      <p:sp>
        <p:nvSpPr>
          <p:cNvPr id="153608" name="Rectangle 7"/>
          <p:cNvSpPr>
            <a:spLocks noChangeArrowheads="1"/>
          </p:cNvSpPr>
          <p:nvPr>
            <p:custDataLst>
              <p:tags r:id="rId1"/>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53609" name="Rectangle 8"/>
          <p:cNvSpPr>
            <a:spLocks noChangeArrowheads="1"/>
          </p:cNvSpPr>
          <p:nvPr>
            <p:custDataLst>
              <p:tags r:id="rId2"/>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153610" name="Text Box 9"/>
          <p:cNvSpPr txBox="1">
            <a:spLocks noChangeArrowheads="1"/>
          </p:cNvSpPr>
          <p:nvPr>
            <p:custDataLst>
              <p:tags r:id="rId3"/>
            </p:custDataLst>
          </p:nvPr>
        </p:nvSpPr>
        <p:spPr bwMode="auto">
          <a:xfrm>
            <a:off x="2514600" y="228600"/>
            <a:ext cx="628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3600" b="1">
                <a:latin typeface="Times New Roman" panose="02020603050405020304" pitchFamily="18" charset="0"/>
                <a:ea typeface="SimSun" panose="02010600030101010101" pitchFamily="2" charset="-122"/>
              </a:rPr>
              <a:t>Diffie-Hellman Key Agreement</a:t>
            </a:r>
          </a:p>
        </p:txBody>
      </p:sp>
      <p:pic>
        <p:nvPicPr>
          <p:cNvPr id="153612" name="Picture 11"/>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1981201" y="1676400"/>
            <a:ext cx="804386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13" name="Text Box 12"/>
          <p:cNvSpPr txBox="1">
            <a:spLocks noChangeArrowheads="1"/>
          </p:cNvSpPr>
          <p:nvPr>
            <p:custDataLst>
              <p:tags r:id="rId5"/>
            </p:custDataLst>
          </p:nvPr>
        </p:nvSpPr>
        <p:spPr bwMode="auto">
          <a:xfrm>
            <a:off x="2590800" y="1219200"/>
            <a:ext cx="12954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b="1">
                <a:latin typeface="Times New Roman" panose="02020603050405020304" pitchFamily="18" charset="0"/>
                <a:ea typeface="SimSun" panose="02010600030101010101" pitchFamily="2" charset="-122"/>
              </a:rPr>
              <a:t>Secret x</a:t>
            </a:r>
          </a:p>
        </p:txBody>
      </p:sp>
      <p:sp>
        <p:nvSpPr>
          <p:cNvPr id="153614" name="Text Box 13"/>
          <p:cNvSpPr txBox="1">
            <a:spLocks noChangeArrowheads="1"/>
          </p:cNvSpPr>
          <p:nvPr>
            <p:custDataLst>
              <p:tags r:id="rId6"/>
            </p:custDataLst>
          </p:nvPr>
        </p:nvSpPr>
        <p:spPr bwMode="auto">
          <a:xfrm>
            <a:off x="8229600" y="1143000"/>
            <a:ext cx="12954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b="1">
                <a:latin typeface="Times New Roman" panose="02020603050405020304" pitchFamily="18" charset="0"/>
                <a:ea typeface="SimSun" panose="02010600030101010101" pitchFamily="2" charset="-122"/>
              </a:rPr>
              <a:t>Secret y</a:t>
            </a:r>
          </a:p>
        </p:txBody>
      </p:sp>
    </p:spTree>
    <p:extLst>
      <p:ext uri="{BB962C8B-B14F-4D97-AF65-F5344CB8AC3E}">
        <p14:creationId xmlns:p14="http://schemas.microsoft.com/office/powerpoint/2010/main" val="8646180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38400" y="0"/>
            <a:ext cx="7772400" cy="1143000"/>
          </a:xfrm>
        </p:spPr>
        <p:txBody>
          <a:bodyPr/>
          <a:lstStyle/>
          <a:p>
            <a:pPr eaLnBrk="1" hangingPunct="1"/>
            <a:r>
              <a:rPr lang="en-US" altLang="zh-CN" smtClean="0">
                <a:solidFill>
                  <a:schemeClr val="tx1"/>
                </a:solidFill>
              </a:rPr>
              <a:t>Solution 3 – Use public key crypto</a:t>
            </a:r>
          </a:p>
        </p:txBody>
      </p:sp>
      <p:sp>
        <p:nvSpPr>
          <p:cNvPr id="19459" name="Rectangle 3"/>
          <p:cNvSpPr>
            <a:spLocks noGrp="1" noChangeArrowheads="1"/>
          </p:cNvSpPr>
          <p:nvPr>
            <p:ph sz="quarter" idx="1"/>
          </p:nvPr>
        </p:nvSpPr>
        <p:spPr>
          <a:xfrm>
            <a:off x="1524000" y="1066800"/>
            <a:ext cx="9766300" cy="5562600"/>
          </a:xfrm>
        </p:spPr>
        <p:txBody>
          <a:bodyPr>
            <a:normAutofit/>
          </a:bodyPr>
          <a:lstStyle/>
          <a:p>
            <a:pPr eaLnBrk="1" hangingPunct="1">
              <a:lnSpc>
                <a:spcPct val="90000"/>
              </a:lnSpc>
            </a:pPr>
            <a:r>
              <a:rPr lang="en-US" altLang="zh-CN" dirty="0" err="1"/>
              <a:t>Diffie</a:t>
            </a:r>
            <a:r>
              <a:rPr lang="en-US" altLang="zh-CN" dirty="0"/>
              <a:t> Hellman Key Exchange</a:t>
            </a:r>
          </a:p>
          <a:p>
            <a:pPr eaLnBrk="1" hangingPunct="1">
              <a:lnSpc>
                <a:spcPct val="90000"/>
              </a:lnSpc>
            </a:pPr>
            <a:r>
              <a:rPr lang="en-US" altLang="zh-CN" dirty="0"/>
              <a:t>All users share common modulus, p, and element g</a:t>
            </a:r>
          </a:p>
          <a:p>
            <a:pPr lvl="1" eaLnBrk="1" hangingPunct="1">
              <a:lnSpc>
                <a:spcPct val="90000"/>
              </a:lnSpc>
            </a:pPr>
            <a:r>
              <a:rPr lang="en-US" altLang="zh-CN" sz="2800" dirty="0"/>
              <a:t>g ≠ 0, g ≠ 1, and g ≠ p-1</a:t>
            </a:r>
          </a:p>
          <a:p>
            <a:pPr eaLnBrk="1" hangingPunct="1">
              <a:lnSpc>
                <a:spcPct val="90000"/>
              </a:lnSpc>
            </a:pPr>
            <a:r>
              <a:rPr lang="en-US" altLang="zh-CN" dirty="0"/>
              <a:t>Alice chooses her private key, k</a:t>
            </a:r>
            <a:r>
              <a:rPr lang="en-US" altLang="zh-CN" baseline="-25000" dirty="0"/>
              <a:t>A</a:t>
            </a:r>
          </a:p>
          <a:p>
            <a:pPr lvl="1" eaLnBrk="1" hangingPunct="1">
              <a:lnSpc>
                <a:spcPct val="90000"/>
              </a:lnSpc>
            </a:pPr>
            <a:r>
              <a:rPr lang="en-US" altLang="zh-CN" sz="2800" dirty="0"/>
              <a:t>Computes K</a:t>
            </a:r>
            <a:r>
              <a:rPr lang="en-US" altLang="zh-CN" sz="2800" baseline="-25000" dirty="0"/>
              <a:t>A</a:t>
            </a:r>
            <a:r>
              <a:rPr lang="en-US" altLang="zh-CN" sz="2800" dirty="0"/>
              <a:t> = </a:t>
            </a:r>
            <a:r>
              <a:rPr lang="en-US" altLang="zh-CN" sz="2800" dirty="0" err="1"/>
              <a:t>g</a:t>
            </a:r>
            <a:r>
              <a:rPr lang="en-US" altLang="zh-CN" sz="2800" baseline="30000" dirty="0" err="1"/>
              <a:t>k</a:t>
            </a:r>
            <a:r>
              <a:rPr lang="en-US" altLang="zh-CN" sz="2800" baseline="14000" dirty="0" err="1"/>
              <a:t>A</a:t>
            </a:r>
            <a:r>
              <a:rPr lang="en-US" altLang="zh-CN" sz="2800" dirty="0"/>
              <a:t> mod p and sends it to Bob in the clear</a:t>
            </a:r>
          </a:p>
          <a:p>
            <a:pPr eaLnBrk="1" hangingPunct="1">
              <a:lnSpc>
                <a:spcPct val="90000"/>
              </a:lnSpc>
            </a:pPr>
            <a:r>
              <a:rPr lang="en-US" altLang="zh-CN" dirty="0"/>
              <a:t>Bob chooses his private key, k</a:t>
            </a:r>
            <a:r>
              <a:rPr lang="en-US" altLang="zh-CN" baseline="-25000" dirty="0"/>
              <a:t>B</a:t>
            </a:r>
          </a:p>
          <a:p>
            <a:pPr lvl="1" eaLnBrk="1" hangingPunct="1">
              <a:lnSpc>
                <a:spcPct val="90000"/>
              </a:lnSpc>
            </a:pPr>
            <a:r>
              <a:rPr lang="en-US" altLang="zh-CN" sz="2800" dirty="0"/>
              <a:t>Computes K</a:t>
            </a:r>
            <a:r>
              <a:rPr lang="en-US" altLang="zh-CN" sz="2800" baseline="-25000" dirty="0"/>
              <a:t>B</a:t>
            </a:r>
            <a:r>
              <a:rPr lang="en-US" altLang="zh-CN" sz="2800" dirty="0"/>
              <a:t> = </a:t>
            </a:r>
            <a:r>
              <a:rPr lang="en-US" altLang="zh-CN" sz="2800" dirty="0" err="1"/>
              <a:t>g</a:t>
            </a:r>
            <a:r>
              <a:rPr lang="en-US" altLang="zh-CN" sz="2800" baseline="30000" dirty="0" err="1"/>
              <a:t>k</a:t>
            </a:r>
            <a:r>
              <a:rPr lang="en-US" altLang="zh-CN" sz="2800" baseline="14000" dirty="0" err="1"/>
              <a:t>B</a:t>
            </a:r>
            <a:r>
              <a:rPr lang="en-US" altLang="zh-CN" sz="2800" dirty="0"/>
              <a:t> mod p and sends it to Alice in the clear</a:t>
            </a:r>
            <a:endParaRPr lang="en-US" altLang="zh-CN" sz="2800" baseline="-25000" dirty="0"/>
          </a:p>
          <a:p>
            <a:pPr eaLnBrk="1" hangingPunct="1">
              <a:lnSpc>
                <a:spcPct val="90000"/>
              </a:lnSpc>
            </a:pPr>
            <a:r>
              <a:rPr lang="en-US" altLang="zh-CN" dirty="0"/>
              <a:t>When Alice and Bob want to agree on a shared key, they compute a shared secret S</a:t>
            </a:r>
          </a:p>
          <a:p>
            <a:pPr lvl="1" eaLnBrk="1" hangingPunct="1">
              <a:lnSpc>
                <a:spcPct val="90000"/>
              </a:lnSpc>
            </a:pPr>
            <a:r>
              <a:rPr lang="en-US" altLang="zh-CN" sz="2800" dirty="0"/>
              <a:t>S</a:t>
            </a:r>
            <a:r>
              <a:rPr lang="en-US" altLang="zh-CN" sz="2800" baseline="-25000" dirty="0"/>
              <a:t>A,B </a:t>
            </a:r>
            <a:r>
              <a:rPr lang="en-US" altLang="zh-CN" sz="2800" dirty="0"/>
              <a:t>= </a:t>
            </a:r>
            <a:r>
              <a:rPr lang="en-US" altLang="zh-CN" sz="2800" dirty="0" err="1"/>
              <a:t>K</a:t>
            </a:r>
            <a:r>
              <a:rPr lang="en-US" altLang="zh-CN" sz="2800" baseline="-25000" dirty="0" err="1"/>
              <a:t>B</a:t>
            </a:r>
            <a:r>
              <a:rPr lang="en-US" altLang="zh-CN" sz="2800" baseline="30000" dirty="0" err="1"/>
              <a:t>k</a:t>
            </a:r>
            <a:r>
              <a:rPr lang="en-US" altLang="zh-CN" sz="2800" baseline="14000" dirty="0" err="1"/>
              <a:t>A</a:t>
            </a:r>
            <a:r>
              <a:rPr lang="en-US" altLang="zh-CN" sz="2800" dirty="0"/>
              <a:t> mod p</a:t>
            </a:r>
          </a:p>
          <a:p>
            <a:pPr lvl="1" eaLnBrk="1" hangingPunct="1">
              <a:lnSpc>
                <a:spcPct val="90000"/>
              </a:lnSpc>
            </a:pPr>
            <a:r>
              <a:rPr lang="en-US" altLang="zh-CN" sz="2800" dirty="0"/>
              <a:t>S</a:t>
            </a:r>
            <a:r>
              <a:rPr lang="en-US" altLang="zh-CN" sz="2800" baseline="-25000" dirty="0"/>
              <a:t>B,A </a:t>
            </a:r>
            <a:r>
              <a:rPr lang="en-US" altLang="zh-CN" sz="2800" dirty="0"/>
              <a:t>= </a:t>
            </a:r>
            <a:r>
              <a:rPr lang="en-US" altLang="zh-CN" sz="2800" dirty="0" err="1"/>
              <a:t>K</a:t>
            </a:r>
            <a:r>
              <a:rPr lang="en-US" altLang="zh-CN" sz="2800" baseline="-25000" dirty="0" err="1"/>
              <a:t>A</a:t>
            </a:r>
            <a:r>
              <a:rPr lang="en-US" altLang="zh-CN" sz="2800" baseline="30000" dirty="0" err="1"/>
              <a:t>k</a:t>
            </a:r>
            <a:r>
              <a:rPr lang="en-US" altLang="zh-CN" sz="2800" baseline="14000" dirty="0" err="1"/>
              <a:t>B</a:t>
            </a:r>
            <a:r>
              <a:rPr lang="en-US" altLang="zh-CN" sz="2800" dirty="0"/>
              <a:t> mod p</a:t>
            </a:r>
            <a:endParaRPr lang="zh-CN" altLang="en-US" sz="2800" dirty="0"/>
          </a:p>
        </p:txBody>
      </p:sp>
    </p:spTree>
    <p:extLst>
      <p:ext uri="{BB962C8B-B14F-4D97-AF65-F5344CB8AC3E}">
        <p14:creationId xmlns:p14="http://schemas.microsoft.com/office/powerpoint/2010/main" val="253930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solidFill>
                  <a:schemeClr val="tx1"/>
                </a:solidFill>
              </a:rPr>
              <a:t>Why does DH work?</a:t>
            </a:r>
          </a:p>
        </p:txBody>
      </p:sp>
      <p:sp>
        <p:nvSpPr>
          <p:cNvPr id="20483" name="Rectangle 3"/>
          <p:cNvSpPr>
            <a:spLocks noGrp="1" noChangeArrowheads="1"/>
          </p:cNvSpPr>
          <p:nvPr>
            <p:ph sz="quarter" idx="1"/>
          </p:nvPr>
        </p:nvSpPr>
        <p:spPr>
          <a:xfrm>
            <a:off x="2286000" y="1447800"/>
            <a:ext cx="7924800" cy="5029200"/>
          </a:xfrm>
        </p:spPr>
        <p:txBody>
          <a:bodyPr/>
          <a:lstStyle/>
          <a:p>
            <a:pPr eaLnBrk="1" hangingPunct="1"/>
            <a:r>
              <a:rPr lang="en-US" altLang="zh-CN"/>
              <a:t>S</a:t>
            </a:r>
            <a:r>
              <a:rPr lang="en-US" altLang="zh-CN" baseline="-25000"/>
              <a:t>A,B </a:t>
            </a:r>
            <a:r>
              <a:rPr lang="en-US" altLang="zh-CN"/>
              <a:t>= S</a:t>
            </a:r>
            <a:r>
              <a:rPr lang="en-US" altLang="zh-CN" baseline="-25000"/>
              <a:t>B,A </a:t>
            </a:r>
            <a:endParaRPr lang="en-US" altLang="zh-CN"/>
          </a:p>
          <a:p>
            <a:pPr eaLnBrk="1" hangingPunct="1"/>
            <a:r>
              <a:rPr lang="en-US" altLang="zh-CN"/>
              <a:t>(g</a:t>
            </a:r>
            <a:r>
              <a:rPr lang="en-US" altLang="zh-CN" baseline="30000"/>
              <a:t>k</a:t>
            </a:r>
            <a:r>
              <a:rPr lang="en-US" altLang="zh-CN" baseline="14000"/>
              <a:t>A</a:t>
            </a:r>
            <a:r>
              <a:rPr lang="en-US" altLang="zh-CN"/>
              <a:t>)</a:t>
            </a:r>
            <a:r>
              <a:rPr lang="en-US" altLang="zh-CN" baseline="30000"/>
              <a:t> k</a:t>
            </a:r>
            <a:r>
              <a:rPr lang="en-US" altLang="zh-CN" baseline="14000"/>
              <a:t>B</a:t>
            </a:r>
            <a:r>
              <a:rPr lang="en-US" altLang="zh-CN"/>
              <a:t> mod p = (g</a:t>
            </a:r>
            <a:r>
              <a:rPr lang="en-US" altLang="zh-CN" baseline="30000"/>
              <a:t>k</a:t>
            </a:r>
            <a:r>
              <a:rPr lang="en-US" altLang="zh-CN" baseline="14000"/>
              <a:t>B</a:t>
            </a:r>
            <a:r>
              <a:rPr lang="en-US" altLang="zh-CN"/>
              <a:t>)</a:t>
            </a:r>
            <a:r>
              <a:rPr lang="en-US" altLang="zh-CN" baseline="30000"/>
              <a:t> k</a:t>
            </a:r>
            <a:r>
              <a:rPr lang="en-US" altLang="zh-CN" baseline="14000"/>
              <a:t>A</a:t>
            </a:r>
            <a:r>
              <a:rPr lang="en-US" altLang="zh-CN"/>
              <a:t> mod p</a:t>
            </a:r>
          </a:p>
          <a:p>
            <a:pPr eaLnBrk="1" hangingPunct="1"/>
            <a:r>
              <a:rPr lang="en-US" altLang="zh-CN"/>
              <a:t>Eve knows</a:t>
            </a:r>
          </a:p>
          <a:p>
            <a:pPr lvl="1" eaLnBrk="1" hangingPunct="1"/>
            <a:r>
              <a:rPr lang="en-US" altLang="zh-CN" sz="2800"/>
              <a:t>g and p</a:t>
            </a:r>
          </a:p>
          <a:p>
            <a:pPr lvl="1" eaLnBrk="1" hangingPunct="1"/>
            <a:r>
              <a:rPr lang="en-US" altLang="zh-CN" sz="2800"/>
              <a:t>K</a:t>
            </a:r>
            <a:r>
              <a:rPr lang="en-US" altLang="zh-CN" sz="2800" baseline="-25000"/>
              <a:t>A</a:t>
            </a:r>
            <a:r>
              <a:rPr lang="en-US" altLang="zh-CN" sz="2800"/>
              <a:t> and K</a:t>
            </a:r>
            <a:r>
              <a:rPr lang="en-US" altLang="zh-CN" sz="2800" baseline="-25000"/>
              <a:t>B</a:t>
            </a:r>
            <a:endParaRPr lang="en-US" altLang="zh-CN" sz="2800"/>
          </a:p>
          <a:p>
            <a:pPr lvl="1" eaLnBrk="1" hangingPunct="1"/>
            <a:r>
              <a:rPr lang="en-US" altLang="zh-CN" sz="2800"/>
              <a:t>Why can’t Eve compute the secret?</a:t>
            </a:r>
          </a:p>
          <a:p>
            <a:pPr lvl="1" eaLnBrk="1" hangingPunct="1"/>
            <a:endParaRPr lang="en-US" altLang="zh-CN" sz="2800"/>
          </a:p>
          <a:p>
            <a:pPr lvl="1" eaLnBrk="1" hangingPunct="1"/>
            <a:endParaRPr lang="en-US" altLang="zh-CN" sz="2800"/>
          </a:p>
          <a:p>
            <a:pPr lvl="1" eaLnBrk="1" hangingPunct="1"/>
            <a:endParaRPr lang="en-US" altLang="zh-CN" smtClean="0"/>
          </a:p>
          <a:p>
            <a:pPr lvl="1" eaLnBrk="1" hangingPunct="1"/>
            <a:endParaRPr lang="en-US" altLang="zh-CN" smtClean="0"/>
          </a:p>
          <a:p>
            <a:pPr eaLnBrk="1" hangingPunct="1"/>
            <a:endParaRPr lang="en-US" altLang="zh-CN" smtClean="0"/>
          </a:p>
        </p:txBody>
      </p:sp>
      <p:sp>
        <p:nvSpPr>
          <p:cNvPr id="6" name="TextBox 5"/>
          <p:cNvSpPr txBox="1">
            <a:spLocks noChangeArrowheads="1"/>
          </p:cNvSpPr>
          <p:nvPr/>
        </p:nvSpPr>
        <p:spPr bwMode="auto">
          <a:xfrm>
            <a:off x="4724400" y="4343401"/>
            <a:ext cx="26371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algn="l" eaLnBrk="0" hangingPunct="0">
              <a:defRPr sz="2400">
                <a:solidFill>
                  <a:schemeClr val="tx1"/>
                </a:solidFill>
                <a:latin typeface="Arial" panose="020B0604020202020204" pitchFamily="34" charset="0"/>
                <a:ea typeface="MS PGothic" panose="020B0600070205080204" pitchFamily="34" charset="-128"/>
              </a:defRPr>
            </a:lvl1pPr>
            <a:lvl2pPr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lvl="1" eaLnBrk="1" hangingPunct="1"/>
            <a:r>
              <a:rPr lang="en-US" altLang="zh-CN"/>
              <a:t>S</a:t>
            </a:r>
            <a:r>
              <a:rPr lang="en-US" altLang="zh-CN" baseline="-25000"/>
              <a:t>A,B </a:t>
            </a:r>
            <a:r>
              <a:rPr lang="en-US" altLang="zh-CN"/>
              <a:t>= K</a:t>
            </a:r>
            <a:r>
              <a:rPr lang="en-US" altLang="zh-CN" baseline="-25000"/>
              <a:t>B</a:t>
            </a:r>
            <a:r>
              <a:rPr lang="en-US" altLang="zh-CN" baseline="30000"/>
              <a:t>k</a:t>
            </a:r>
            <a:r>
              <a:rPr lang="en-US" altLang="zh-CN" baseline="14000"/>
              <a:t>A</a:t>
            </a:r>
            <a:r>
              <a:rPr lang="en-US" altLang="zh-CN"/>
              <a:t> mod p </a:t>
            </a:r>
          </a:p>
          <a:p>
            <a:pPr marL="0" lvl="1" eaLnBrk="1" hangingPunct="1"/>
            <a:r>
              <a:rPr lang="en-US" altLang="zh-CN"/>
              <a:t>S</a:t>
            </a:r>
            <a:r>
              <a:rPr lang="en-US" altLang="zh-CN" baseline="-25000"/>
              <a:t>B,A </a:t>
            </a:r>
            <a:r>
              <a:rPr lang="en-US" altLang="zh-CN"/>
              <a:t>= K</a:t>
            </a:r>
            <a:r>
              <a:rPr lang="en-US" altLang="zh-CN" baseline="-25000"/>
              <a:t>A</a:t>
            </a:r>
            <a:r>
              <a:rPr lang="en-US" altLang="zh-CN" baseline="30000"/>
              <a:t>k</a:t>
            </a:r>
            <a:r>
              <a:rPr lang="en-US" altLang="zh-CN" baseline="14000"/>
              <a:t>B</a:t>
            </a:r>
            <a:r>
              <a:rPr lang="en-US" altLang="zh-CN"/>
              <a:t> mod p</a:t>
            </a:r>
          </a:p>
        </p:txBody>
      </p:sp>
      <p:sp>
        <p:nvSpPr>
          <p:cNvPr id="7" name="Oval 6"/>
          <p:cNvSpPr>
            <a:spLocks noChangeArrowheads="1"/>
          </p:cNvSpPr>
          <p:nvPr/>
        </p:nvSpPr>
        <p:spPr bwMode="auto">
          <a:xfrm>
            <a:off x="5943600" y="4419600"/>
            <a:ext cx="381000" cy="304800"/>
          </a:xfrm>
          <a:prstGeom prst="ellipse">
            <a:avLst/>
          </a:prstGeom>
          <a:solidFill>
            <a:schemeClr val="bg1">
              <a:alpha val="0"/>
            </a:schemeClr>
          </a:solidFill>
          <a:ln w="9525">
            <a:solidFill>
              <a:srgbClr val="AF3408"/>
            </a:solidFill>
            <a:round/>
            <a:headEnd/>
            <a:tailEnd/>
          </a:ln>
          <a:effectLst>
            <a:outerShdw blurRad="38100" dist="25400" dir="5400000" algn="t" rotWithShape="0">
              <a:srgbClr val="808080">
                <a:alpha val="50000"/>
              </a:srgbClr>
            </a:outerShdw>
          </a:effectLst>
        </p:spPr>
        <p:txBody>
          <a:bodyPr anchor="ctr"/>
          <a:lstStyle/>
          <a:p>
            <a:pPr>
              <a:defRPr/>
            </a:pPr>
            <a:endParaRPr lang="en-US">
              <a:solidFill>
                <a:schemeClr val="lt1"/>
              </a:solidFill>
            </a:endParaRPr>
          </a:p>
        </p:txBody>
      </p:sp>
      <p:sp>
        <p:nvSpPr>
          <p:cNvPr id="8" name="Oval 7"/>
          <p:cNvSpPr>
            <a:spLocks noChangeArrowheads="1"/>
          </p:cNvSpPr>
          <p:nvPr/>
        </p:nvSpPr>
        <p:spPr bwMode="auto">
          <a:xfrm>
            <a:off x="5943600" y="4800600"/>
            <a:ext cx="381000" cy="304800"/>
          </a:xfrm>
          <a:prstGeom prst="ellipse">
            <a:avLst/>
          </a:prstGeom>
          <a:solidFill>
            <a:schemeClr val="bg1">
              <a:alpha val="0"/>
            </a:schemeClr>
          </a:solidFill>
          <a:ln w="9525">
            <a:solidFill>
              <a:srgbClr val="AF3408"/>
            </a:solidFill>
            <a:round/>
            <a:headEnd/>
            <a:tailEnd/>
          </a:ln>
          <a:effectLst>
            <a:outerShdw blurRad="38100" dist="25400" dir="5400000" algn="t" rotWithShape="0">
              <a:srgbClr val="808080">
                <a:alpha val="50000"/>
              </a:srgbClr>
            </a:outerShdw>
          </a:effectLst>
        </p:spPr>
        <p:txBody>
          <a:bodyPr anchor="ctr"/>
          <a:lstStyle/>
          <a:p>
            <a:pPr>
              <a:defRPr/>
            </a:pPr>
            <a:endParaRPr lang="en-US">
              <a:solidFill>
                <a:schemeClr val="lt1"/>
              </a:solidFill>
            </a:endParaRPr>
          </a:p>
        </p:txBody>
      </p:sp>
      <p:sp>
        <p:nvSpPr>
          <p:cNvPr id="20487" name="Rectangle 7"/>
          <p:cNvSpPr>
            <a:spLocks noChangeArrowheads="1"/>
          </p:cNvSpPr>
          <p:nvPr/>
        </p:nvSpPr>
        <p:spPr bwMode="auto">
          <a:xfrm>
            <a:off x="1905000" y="5486400"/>
            <a:ext cx="84582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91440">
            <a:spAutoFit/>
          </a:bodyPr>
          <a:lstStyle/>
          <a:p>
            <a:r>
              <a:rPr lang="en-US" altLang="zh-CN" sz="2800"/>
              <a:t>This was the first public key cryptography scheme</a:t>
            </a:r>
            <a:endParaRPr lang="zh-CN" altLang="en-US" sz="2800"/>
          </a:p>
        </p:txBody>
      </p:sp>
    </p:spTree>
    <p:extLst>
      <p:ext uri="{BB962C8B-B14F-4D97-AF65-F5344CB8AC3E}">
        <p14:creationId xmlns:p14="http://schemas.microsoft.com/office/powerpoint/2010/main" val="3838619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vert="horz" lIns="0" tIns="45720" rIns="0" bIns="0" rtlCol="0" anchor="ctr">
            <a:normAutofit/>
          </a:bodyPr>
          <a:lstStyle/>
          <a:p>
            <a:r>
              <a:rPr lang="en-AU" altLang="zh-CN" smtClean="0">
                <a:solidFill>
                  <a:schemeClr val="tx1"/>
                </a:solidFill>
              </a:rPr>
              <a:t>Diffie-Hellman Example</a:t>
            </a:r>
            <a:r>
              <a:rPr lang="en-AU" altLang="zh-CN" smtClean="0"/>
              <a:t> </a:t>
            </a:r>
          </a:p>
        </p:txBody>
      </p:sp>
      <p:sp>
        <p:nvSpPr>
          <p:cNvPr id="83971" name="Rectangle 3"/>
          <p:cNvSpPr>
            <a:spLocks noGrp="1" noChangeArrowheads="1"/>
          </p:cNvSpPr>
          <p:nvPr>
            <p:ph idx="4294967295"/>
          </p:nvPr>
        </p:nvSpPr>
        <p:spPr>
          <a:xfrm>
            <a:off x="1028700" y="1524000"/>
            <a:ext cx="9486900" cy="4572000"/>
          </a:xfrm>
        </p:spPr>
        <p:txBody>
          <a:bodyPr>
            <a:normAutofit lnSpcReduction="10000"/>
          </a:bodyPr>
          <a:lstStyle/>
          <a:p>
            <a:pPr>
              <a:lnSpc>
                <a:spcPct val="90000"/>
              </a:lnSpc>
            </a:pPr>
            <a:r>
              <a:rPr lang="en-US" altLang="zh-CN" dirty="0"/>
              <a:t>users Alice &amp; Bob who wish to swap keys:</a:t>
            </a:r>
          </a:p>
          <a:p>
            <a:pPr>
              <a:lnSpc>
                <a:spcPct val="90000"/>
              </a:lnSpc>
            </a:pPr>
            <a:r>
              <a:rPr lang="en-US" altLang="zh-CN" dirty="0"/>
              <a:t>agree on prime </a:t>
            </a:r>
            <a:r>
              <a:rPr lang="en-US" altLang="zh-CN" dirty="0">
                <a:latin typeface="Courier New" panose="02070309020205020404" pitchFamily="49" charset="0"/>
              </a:rPr>
              <a:t>q=353</a:t>
            </a:r>
            <a:r>
              <a:rPr lang="en-US" altLang="zh-CN" dirty="0"/>
              <a:t> and </a:t>
            </a:r>
            <a:r>
              <a:rPr lang="en-US" altLang="zh-CN" dirty="0">
                <a:latin typeface="Courier New" panose="02070309020205020404" pitchFamily="49" charset="0"/>
                <a:cs typeface="Arial" panose="020B0604020202020204" pitchFamily="34" charset="0"/>
              </a:rPr>
              <a:t>g=3</a:t>
            </a:r>
            <a:endParaRPr lang="en-US" altLang="zh-CN" dirty="0">
              <a:latin typeface="Courier New" panose="02070309020205020404" pitchFamily="49" charset="0"/>
            </a:endParaRPr>
          </a:p>
          <a:p>
            <a:pPr>
              <a:lnSpc>
                <a:spcPct val="90000"/>
              </a:lnSpc>
            </a:pPr>
            <a:r>
              <a:rPr lang="en-US" altLang="zh-CN" dirty="0"/>
              <a:t>select random secret keys:</a:t>
            </a:r>
          </a:p>
          <a:p>
            <a:pPr marL="639763" lvl="1" indent="-246063"/>
            <a:r>
              <a:rPr lang="en-AU" altLang="zh-CN" sz="2800" dirty="0"/>
              <a:t>A chooses </a:t>
            </a:r>
            <a:r>
              <a:rPr lang="en-AU" altLang="zh-CN" sz="2800" dirty="0" err="1">
                <a:latin typeface="Courier New" panose="02070309020205020404" pitchFamily="49" charset="0"/>
              </a:rPr>
              <a:t>x</a:t>
            </a:r>
            <a:r>
              <a:rPr lang="en-AU" altLang="zh-CN" sz="2800" baseline="-25000" dirty="0" err="1">
                <a:latin typeface="Courier New" panose="02070309020205020404" pitchFamily="49" charset="0"/>
              </a:rPr>
              <a:t>A</a:t>
            </a:r>
            <a:r>
              <a:rPr lang="en-AU" altLang="zh-CN" sz="2800" dirty="0">
                <a:latin typeface="Courier New" panose="02070309020205020404" pitchFamily="49" charset="0"/>
              </a:rPr>
              <a:t>=97, </a:t>
            </a:r>
            <a:r>
              <a:rPr lang="en-AU" altLang="zh-CN" sz="2800" dirty="0"/>
              <a:t>B chooses </a:t>
            </a:r>
            <a:r>
              <a:rPr lang="en-AU" altLang="zh-CN" sz="2800" dirty="0" err="1">
                <a:latin typeface="Courier New" panose="02070309020205020404" pitchFamily="49" charset="0"/>
              </a:rPr>
              <a:t>x</a:t>
            </a:r>
            <a:r>
              <a:rPr lang="en-AU" altLang="zh-CN" sz="2800" baseline="-25000" dirty="0" err="1">
                <a:latin typeface="Courier New" panose="02070309020205020404" pitchFamily="49" charset="0"/>
              </a:rPr>
              <a:t>B</a:t>
            </a:r>
            <a:r>
              <a:rPr lang="en-AU" altLang="zh-CN" sz="2800" dirty="0">
                <a:latin typeface="Courier New" panose="02070309020205020404" pitchFamily="49" charset="0"/>
              </a:rPr>
              <a:t>=233</a:t>
            </a:r>
          </a:p>
          <a:p>
            <a:pPr>
              <a:lnSpc>
                <a:spcPct val="90000"/>
              </a:lnSpc>
            </a:pPr>
            <a:r>
              <a:rPr lang="en-US" altLang="zh-CN" dirty="0"/>
              <a:t>compute respective public keys:</a:t>
            </a:r>
          </a:p>
          <a:p>
            <a:pPr marL="639763" lvl="1" indent="-246063"/>
            <a:r>
              <a:rPr lang="en-AU" altLang="zh-CN" sz="2800" dirty="0">
                <a:latin typeface="Courier New" panose="02070309020205020404" pitchFamily="49" charset="0"/>
              </a:rPr>
              <a:t>K</a:t>
            </a:r>
            <a:r>
              <a:rPr lang="en-AU" altLang="zh-CN" sz="2800" baseline="-25000" dirty="0">
                <a:latin typeface="Courier New" panose="02070309020205020404" pitchFamily="49" charset="0"/>
              </a:rPr>
              <a:t>A</a:t>
            </a:r>
            <a:r>
              <a:rPr lang="en-AU" altLang="zh-CN" sz="2800" dirty="0">
                <a:latin typeface="Courier New" panose="02070309020205020404" pitchFamily="49" charset="0"/>
              </a:rPr>
              <a:t>=</a:t>
            </a:r>
            <a:r>
              <a:rPr lang="en-US" altLang="zh-CN" sz="2800" dirty="0"/>
              <a:t>3</a:t>
            </a:r>
            <a:r>
              <a:rPr lang="en-AU" altLang="zh-CN" sz="2800" baseline="60000" dirty="0">
                <a:latin typeface="Courier New" panose="02070309020205020404" pitchFamily="49" charset="0"/>
              </a:rPr>
              <a:t>97 </a:t>
            </a:r>
            <a:r>
              <a:rPr lang="en-AU" altLang="zh-CN" sz="2800" dirty="0">
                <a:latin typeface="Courier New" panose="02070309020205020404" pitchFamily="49" charset="0"/>
              </a:rPr>
              <a:t> mod 353 = 40	</a:t>
            </a:r>
            <a:r>
              <a:rPr lang="en-AU" altLang="zh-CN" sz="2800" dirty="0"/>
              <a:t>(Alice)</a:t>
            </a:r>
          </a:p>
          <a:p>
            <a:pPr marL="639763" lvl="1" indent="-246063"/>
            <a:r>
              <a:rPr lang="en-AU" altLang="zh-CN" sz="2800" dirty="0">
                <a:latin typeface="Courier New" panose="02070309020205020404" pitchFamily="49" charset="0"/>
              </a:rPr>
              <a:t>K</a:t>
            </a:r>
            <a:r>
              <a:rPr lang="en-AU" altLang="zh-CN" sz="2800" baseline="-25000" dirty="0">
                <a:latin typeface="Courier New" panose="02070309020205020404" pitchFamily="49" charset="0"/>
              </a:rPr>
              <a:t>B</a:t>
            </a:r>
            <a:r>
              <a:rPr lang="en-AU" altLang="zh-CN" sz="2800" dirty="0">
                <a:latin typeface="Courier New" panose="02070309020205020404" pitchFamily="49" charset="0"/>
              </a:rPr>
              <a:t>=</a:t>
            </a:r>
            <a:r>
              <a:rPr lang="en-US" altLang="zh-CN" sz="2800" dirty="0"/>
              <a:t>3</a:t>
            </a:r>
            <a:r>
              <a:rPr lang="en-AU" altLang="zh-CN" sz="2800" baseline="60000" dirty="0">
                <a:latin typeface="Courier New" panose="02070309020205020404" pitchFamily="49" charset="0"/>
              </a:rPr>
              <a:t>233</a:t>
            </a:r>
            <a:r>
              <a:rPr lang="en-AU" altLang="zh-CN" sz="2800" dirty="0">
                <a:latin typeface="Courier New" panose="02070309020205020404" pitchFamily="49" charset="0"/>
              </a:rPr>
              <a:t> mod 353 = 248	</a:t>
            </a:r>
            <a:r>
              <a:rPr lang="en-AU" altLang="zh-CN" sz="2800" dirty="0"/>
              <a:t>(Bob)</a:t>
            </a:r>
          </a:p>
          <a:p>
            <a:pPr>
              <a:lnSpc>
                <a:spcPct val="90000"/>
              </a:lnSpc>
            </a:pPr>
            <a:r>
              <a:rPr lang="en-US" altLang="zh-CN" dirty="0"/>
              <a:t>compute shared session key as:</a:t>
            </a:r>
          </a:p>
          <a:p>
            <a:pPr marL="639763" lvl="1" indent="-246063"/>
            <a:r>
              <a:rPr lang="en-AU" altLang="zh-CN" sz="2800" dirty="0">
                <a:latin typeface="Courier New" panose="02070309020205020404" pitchFamily="49" charset="0"/>
              </a:rPr>
              <a:t>S</a:t>
            </a:r>
            <a:r>
              <a:rPr lang="en-AU" altLang="zh-CN" sz="2800" baseline="-25000" dirty="0">
                <a:latin typeface="Courier New" panose="02070309020205020404" pitchFamily="49" charset="0"/>
              </a:rPr>
              <a:t>A,B</a:t>
            </a:r>
            <a:r>
              <a:rPr lang="en-AU" altLang="zh-CN" sz="2800" dirty="0">
                <a:latin typeface="Courier New" panose="02070309020205020404" pitchFamily="49" charset="0"/>
              </a:rPr>
              <a:t>= </a:t>
            </a:r>
            <a:r>
              <a:rPr lang="en-AU" altLang="zh-CN" sz="2800" dirty="0" err="1">
                <a:latin typeface="Courier New" panose="02070309020205020404" pitchFamily="49" charset="0"/>
              </a:rPr>
              <a:t>K</a:t>
            </a:r>
            <a:r>
              <a:rPr lang="en-AU" altLang="zh-CN" sz="2800" baseline="-25000" dirty="0" err="1">
                <a:latin typeface="Courier New" panose="02070309020205020404" pitchFamily="49" charset="0"/>
              </a:rPr>
              <a:t>B</a:t>
            </a:r>
            <a:r>
              <a:rPr lang="en-AU" altLang="zh-CN" sz="2800" baseline="60000" dirty="0" err="1">
                <a:latin typeface="Courier New" panose="02070309020205020404" pitchFamily="49" charset="0"/>
              </a:rPr>
              <a:t>k</a:t>
            </a:r>
            <a:r>
              <a:rPr lang="en-AU" altLang="zh-CN" sz="2800" baseline="40000" dirty="0" err="1">
                <a:latin typeface="Courier New" panose="02070309020205020404" pitchFamily="49" charset="0"/>
              </a:rPr>
              <a:t>A</a:t>
            </a:r>
            <a:r>
              <a:rPr lang="en-AU" altLang="zh-CN" sz="2800" dirty="0">
                <a:latin typeface="Courier New" panose="02070309020205020404" pitchFamily="49" charset="0"/>
              </a:rPr>
              <a:t> mod 353 = </a:t>
            </a:r>
            <a:r>
              <a:rPr lang="en-US" altLang="zh-CN" sz="2800" dirty="0">
                <a:latin typeface="Courier New" panose="02070309020205020404" pitchFamily="49" charset="0"/>
              </a:rPr>
              <a:t>248</a:t>
            </a:r>
            <a:r>
              <a:rPr lang="en-AU" altLang="zh-CN" sz="2800" baseline="60000" dirty="0">
                <a:latin typeface="Courier New" panose="02070309020205020404" pitchFamily="49" charset="0"/>
              </a:rPr>
              <a:t>97</a:t>
            </a:r>
            <a:r>
              <a:rPr lang="en-AU" altLang="zh-CN" sz="2800" dirty="0">
                <a:latin typeface="Courier New" panose="02070309020205020404" pitchFamily="49" charset="0"/>
              </a:rPr>
              <a:t> = 160	</a:t>
            </a:r>
            <a:r>
              <a:rPr lang="en-AU" altLang="zh-CN" sz="2800" dirty="0"/>
              <a:t>(Alice)</a:t>
            </a:r>
          </a:p>
          <a:p>
            <a:pPr marL="639763" lvl="1" indent="-246063"/>
            <a:r>
              <a:rPr lang="en-AU" altLang="zh-CN" sz="2800" dirty="0">
                <a:latin typeface="Courier New" panose="02070309020205020404" pitchFamily="49" charset="0"/>
              </a:rPr>
              <a:t>S</a:t>
            </a:r>
            <a:r>
              <a:rPr lang="en-AU" altLang="zh-CN" sz="2800" baseline="-25000" dirty="0">
                <a:latin typeface="Courier New" panose="02070309020205020404" pitchFamily="49" charset="0"/>
              </a:rPr>
              <a:t>B,A</a:t>
            </a:r>
            <a:r>
              <a:rPr lang="en-AU" altLang="zh-CN" sz="2800" dirty="0">
                <a:latin typeface="Courier New" panose="02070309020205020404" pitchFamily="49" charset="0"/>
              </a:rPr>
              <a:t>= </a:t>
            </a:r>
            <a:r>
              <a:rPr lang="en-AU" altLang="zh-CN" sz="2800" dirty="0" err="1">
                <a:latin typeface="Courier New" panose="02070309020205020404" pitchFamily="49" charset="0"/>
              </a:rPr>
              <a:t>K</a:t>
            </a:r>
            <a:r>
              <a:rPr lang="en-AU" altLang="zh-CN" sz="2800" baseline="-25000" dirty="0" err="1">
                <a:latin typeface="Courier New" panose="02070309020205020404" pitchFamily="49" charset="0"/>
              </a:rPr>
              <a:t>A</a:t>
            </a:r>
            <a:r>
              <a:rPr lang="en-AU" altLang="zh-CN" sz="2800" baseline="60000" dirty="0" err="1">
                <a:latin typeface="Courier New" panose="02070309020205020404" pitchFamily="49" charset="0"/>
              </a:rPr>
              <a:t>k</a:t>
            </a:r>
            <a:r>
              <a:rPr lang="en-AU" altLang="zh-CN" sz="2800" baseline="40000" dirty="0" err="1">
                <a:latin typeface="Courier New" panose="02070309020205020404" pitchFamily="49" charset="0"/>
              </a:rPr>
              <a:t>B</a:t>
            </a:r>
            <a:r>
              <a:rPr lang="en-AU" altLang="zh-CN" sz="2800" dirty="0">
                <a:latin typeface="Courier New" panose="02070309020205020404" pitchFamily="49" charset="0"/>
              </a:rPr>
              <a:t> mod 353 = </a:t>
            </a:r>
            <a:r>
              <a:rPr lang="en-US" altLang="zh-CN" sz="2800" dirty="0">
                <a:latin typeface="Courier New" panose="02070309020205020404" pitchFamily="49" charset="0"/>
              </a:rPr>
              <a:t>40</a:t>
            </a:r>
            <a:r>
              <a:rPr lang="en-AU" altLang="zh-CN" sz="2800" baseline="60000" dirty="0">
                <a:latin typeface="Courier New" panose="02070309020205020404" pitchFamily="49" charset="0"/>
              </a:rPr>
              <a:t>233</a:t>
            </a:r>
            <a:r>
              <a:rPr lang="en-AU" altLang="zh-CN" sz="2800" dirty="0">
                <a:latin typeface="Courier New" panose="02070309020205020404" pitchFamily="49" charset="0"/>
              </a:rPr>
              <a:t> = 160	</a:t>
            </a:r>
            <a:r>
              <a:rPr lang="en-AU" altLang="zh-CN" sz="2800" dirty="0"/>
              <a:t>(Bob)</a:t>
            </a:r>
          </a:p>
          <a:p>
            <a:pPr marL="639763" lvl="1" indent="-246063"/>
            <a:endParaRPr lang="en-AU" altLang="zh-CN" sz="2800" dirty="0"/>
          </a:p>
        </p:txBody>
      </p:sp>
    </p:spTree>
    <p:extLst>
      <p:ext uri="{BB962C8B-B14F-4D97-AF65-F5344CB8AC3E}">
        <p14:creationId xmlns:p14="http://schemas.microsoft.com/office/powerpoint/2010/main" val="16200465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zh-CN" smtClean="0">
                <a:solidFill>
                  <a:schemeClr val="tx1"/>
                </a:solidFill>
              </a:rPr>
              <a:t>Hard problems</a:t>
            </a:r>
          </a:p>
        </p:txBody>
      </p:sp>
      <p:sp>
        <p:nvSpPr>
          <p:cNvPr id="3" name="Content Placeholder 2"/>
          <p:cNvSpPr>
            <a:spLocks noGrp="1"/>
          </p:cNvSpPr>
          <p:nvPr>
            <p:ph sz="quarter" idx="1"/>
          </p:nvPr>
        </p:nvSpPr>
        <p:spPr>
          <a:xfrm>
            <a:off x="546100" y="1447800"/>
            <a:ext cx="9664700" cy="4800600"/>
          </a:xfrm>
        </p:spPr>
        <p:txBody>
          <a:bodyPr>
            <a:normAutofit/>
          </a:bodyPr>
          <a:lstStyle/>
          <a:p>
            <a:pPr eaLnBrk="1" hangingPunct="1">
              <a:lnSpc>
                <a:spcPct val="90000"/>
              </a:lnSpc>
            </a:pPr>
            <a:r>
              <a:rPr lang="en-US" altLang="zh-CN" dirty="0"/>
              <a:t>Public key cryptosystems are based on hard problems</a:t>
            </a:r>
          </a:p>
          <a:p>
            <a:pPr eaLnBrk="1" hangingPunct="1">
              <a:lnSpc>
                <a:spcPct val="90000"/>
              </a:lnSpc>
            </a:pPr>
            <a:r>
              <a:rPr lang="en-US" altLang="zh-CN" dirty="0"/>
              <a:t>DH is based on the Discrete Logarithm Problem (DLP)</a:t>
            </a:r>
          </a:p>
          <a:p>
            <a:pPr marL="0" indent="0" eaLnBrk="1" hangingPunct="1">
              <a:lnSpc>
                <a:spcPct val="90000"/>
              </a:lnSpc>
              <a:buNone/>
            </a:pPr>
            <a:r>
              <a:rPr lang="en-US" altLang="zh-CN" dirty="0" smtClean="0"/>
              <a:t>   Given</a:t>
            </a:r>
            <a:r>
              <a:rPr lang="en-US" altLang="zh-CN" dirty="0"/>
              <a:t>: </a:t>
            </a:r>
          </a:p>
          <a:p>
            <a:pPr lvl="1" eaLnBrk="1" hangingPunct="1">
              <a:lnSpc>
                <a:spcPct val="90000"/>
              </a:lnSpc>
            </a:pPr>
            <a:r>
              <a:rPr lang="en-US" altLang="zh-CN" sz="2800" dirty="0"/>
              <a:t>Multiplicative group G</a:t>
            </a:r>
          </a:p>
          <a:p>
            <a:pPr lvl="1" eaLnBrk="1" hangingPunct="1">
              <a:lnSpc>
                <a:spcPct val="90000"/>
              </a:lnSpc>
            </a:pPr>
            <a:r>
              <a:rPr lang="en-US" altLang="zh-CN" sz="2800" dirty="0"/>
              <a:t>Element a in G</a:t>
            </a:r>
          </a:p>
          <a:p>
            <a:pPr lvl="1" eaLnBrk="1" hangingPunct="1">
              <a:lnSpc>
                <a:spcPct val="90000"/>
              </a:lnSpc>
            </a:pPr>
            <a:r>
              <a:rPr lang="en-US" altLang="zh-CN" sz="2800" dirty="0"/>
              <a:t>Output b</a:t>
            </a:r>
          </a:p>
          <a:p>
            <a:pPr marL="0" indent="0" eaLnBrk="1" hangingPunct="1">
              <a:lnSpc>
                <a:spcPct val="90000"/>
              </a:lnSpc>
              <a:buNone/>
            </a:pPr>
            <a:r>
              <a:rPr lang="en-US" altLang="zh-CN" dirty="0" smtClean="0"/>
              <a:t>  Find</a:t>
            </a:r>
            <a:r>
              <a:rPr lang="en-US" altLang="zh-CN" dirty="0"/>
              <a:t>:</a:t>
            </a:r>
          </a:p>
          <a:p>
            <a:pPr lvl="1" eaLnBrk="1" hangingPunct="1">
              <a:lnSpc>
                <a:spcPct val="90000"/>
              </a:lnSpc>
            </a:pPr>
            <a:r>
              <a:rPr lang="en-US" altLang="zh-CN" sz="2800" dirty="0"/>
              <a:t>Unique solution to a</a:t>
            </a:r>
            <a:r>
              <a:rPr lang="en-US" altLang="zh-CN" sz="2800" baseline="30000" dirty="0"/>
              <a:t>x</a:t>
            </a:r>
            <a:r>
              <a:rPr lang="en-US" altLang="zh-CN" sz="2800" dirty="0"/>
              <a:t> = b in G</a:t>
            </a:r>
          </a:p>
          <a:p>
            <a:pPr lvl="2" eaLnBrk="1" hangingPunct="1">
              <a:lnSpc>
                <a:spcPct val="90000"/>
              </a:lnSpc>
            </a:pPr>
            <a:r>
              <a:rPr lang="en-US" altLang="zh-CN" sz="2800" dirty="0"/>
              <a:t>x is </a:t>
            </a:r>
            <a:r>
              <a:rPr lang="en-US" altLang="zh-CN" sz="2800" dirty="0" err="1"/>
              <a:t>log</a:t>
            </a:r>
            <a:r>
              <a:rPr lang="en-US" altLang="zh-CN" sz="2800" baseline="-25000" dirty="0" err="1"/>
              <a:t>a</a:t>
            </a:r>
            <a:r>
              <a:rPr lang="en-US" altLang="zh-CN" sz="2800" dirty="0"/>
              <a:t> b</a:t>
            </a:r>
          </a:p>
          <a:p>
            <a:pPr eaLnBrk="1" hangingPunct="1">
              <a:lnSpc>
                <a:spcPct val="90000"/>
              </a:lnSpc>
            </a:pPr>
            <a:r>
              <a:rPr lang="en-US" altLang="zh-CN" dirty="0"/>
              <a:t>No polynomial time algorithm exists to solve this</a:t>
            </a:r>
          </a:p>
          <a:p>
            <a:pPr eaLnBrk="1" hangingPunct="1">
              <a:lnSpc>
                <a:spcPct val="90000"/>
              </a:lnSpc>
            </a:pPr>
            <a:endParaRPr lang="en-US" altLang="zh-CN" dirty="0"/>
          </a:p>
        </p:txBody>
      </p:sp>
    </p:spTree>
    <p:extLst>
      <p:ext uri="{BB962C8B-B14F-4D97-AF65-F5344CB8AC3E}">
        <p14:creationId xmlns:p14="http://schemas.microsoft.com/office/powerpoint/2010/main" val="35531797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idx="4294967295"/>
          </p:nvPr>
        </p:nvSpPr>
        <p:spPr>
          <a:xfrm>
            <a:off x="1952625" y="428625"/>
            <a:ext cx="8229600" cy="1143000"/>
          </a:xfrm>
        </p:spPr>
        <p:txBody>
          <a:bodyPr vert="horz" lIns="0" tIns="45720" rIns="0" bIns="0" rtlCol="0" anchor="ctr">
            <a:normAutofit/>
          </a:bodyPr>
          <a:lstStyle/>
          <a:p>
            <a:r>
              <a:rPr lang="en-US" altLang="zh-CN" smtClean="0">
                <a:solidFill>
                  <a:schemeClr val="tx1"/>
                </a:solidFill>
              </a:rPr>
              <a:t>Key Exchange Protocols</a:t>
            </a:r>
            <a:endParaRPr lang="en-AU" altLang="zh-CN" smtClean="0">
              <a:solidFill>
                <a:schemeClr val="tx1"/>
              </a:solidFill>
            </a:endParaRPr>
          </a:p>
        </p:txBody>
      </p:sp>
      <p:sp>
        <p:nvSpPr>
          <p:cNvPr id="86019" name="Rectangle 1027"/>
          <p:cNvSpPr>
            <a:spLocks noGrp="1" noChangeArrowheads="1"/>
          </p:cNvSpPr>
          <p:nvPr>
            <p:ph idx="4294967295"/>
          </p:nvPr>
        </p:nvSpPr>
        <p:spPr>
          <a:xfrm>
            <a:off x="838200" y="1524000"/>
            <a:ext cx="9372600" cy="4102100"/>
          </a:xfrm>
        </p:spPr>
        <p:txBody>
          <a:bodyPr/>
          <a:lstStyle/>
          <a:p>
            <a:pPr>
              <a:lnSpc>
                <a:spcPct val="90000"/>
              </a:lnSpc>
            </a:pPr>
            <a:r>
              <a:rPr lang="en-AU" altLang="zh-CN" dirty="0"/>
              <a:t>users could create random private/public D-H keys each time they communicate</a:t>
            </a:r>
          </a:p>
          <a:p>
            <a:pPr>
              <a:lnSpc>
                <a:spcPct val="90000"/>
              </a:lnSpc>
            </a:pPr>
            <a:r>
              <a:rPr lang="en-AU" altLang="zh-CN" dirty="0"/>
              <a:t>users could create a known private/public D-H key and publish in a directory, then consulted and used to securely communicate with them</a:t>
            </a:r>
          </a:p>
          <a:p>
            <a:pPr>
              <a:lnSpc>
                <a:spcPct val="90000"/>
              </a:lnSpc>
            </a:pPr>
            <a:r>
              <a:rPr lang="en-AU" altLang="zh-CN" dirty="0"/>
              <a:t>both of these are vulnerable to a meet-in-the-Middle Attack</a:t>
            </a:r>
          </a:p>
          <a:p>
            <a:pPr>
              <a:lnSpc>
                <a:spcPct val="90000"/>
              </a:lnSpc>
            </a:pPr>
            <a:r>
              <a:rPr lang="en-AU" altLang="zh-CN" dirty="0"/>
              <a:t>authentication of the keys is needed</a:t>
            </a:r>
          </a:p>
          <a:p>
            <a:pPr>
              <a:lnSpc>
                <a:spcPct val="90000"/>
              </a:lnSpc>
            </a:pPr>
            <a:endParaRPr lang="en-AU" altLang="zh-CN" dirty="0"/>
          </a:p>
        </p:txBody>
      </p:sp>
    </p:spTree>
    <p:extLst>
      <p:ext uri="{BB962C8B-B14F-4D97-AF65-F5344CB8AC3E}">
        <p14:creationId xmlns:p14="http://schemas.microsoft.com/office/powerpoint/2010/main" val="98287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pPr eaLnBrk="1" hangingPunct="1"/>
            <a:r>
              <a:rPr lang="en-US" altLang="en-US" smtClean="0"/>
              <a:t>Cyptosystem Services</a:t>
            </a:r>
            <a:endParaRPr lang="en-GB" altLang="en-US" smtClean="0"/>
          </a:p>
        </p:txBody>
      </p:sp>
      <p:sp>
        <p:nvSpPr>
          <p:cNvPr id="30723" name="Rectangle 3"/>
          <p:cNvSpPr>
            <a:spLocks noGrp="1" noChangeArrowheads="1"/>
          </p:cNvSpPr>
          <p:nvPr>
            <p:ph type="body" idx="1"/>
          </p:nvPr>
        </p:nvSpPr>
        <p:spPr>
          <a:xfrm>
            <a:off x="2309814" y="2214564"/>
            <a:ext cx="8358187" cy="4643437"/>
          </a:xfrm>
        </p:spPr>
        <p:txBody>
          <a:bodyPr/>
          <a:lstStyle/>
          <a:p>
            <a:pPr eaLnBrk="1" hangingPunct="1"/>
            <a:r>
              <a:rPr lang="en-US" altLang="en-US" smtClean="0"/>
              <a:t>Suppose your boss sends you a message telling you will be receiving a raise that doubles your salary.</a:t>
            </a:r>
          </a:p>
          <a:p>
            <a:pPr eaLnBrk="1" hangingPunct="1"/>
            <a:r>
              <a:rPr lang="en-US" altLang="en-US" smtClean="0"/>
              <a:t>The message is encrypted , so you will be sure it really came from your boss(</a:t>
            </a:r>
            <a:r>
              <a:rPr lang="en-US" altLang="en-US" b="1" smtClean="0"/>
              <a:t>authenticity</a:t>
            </a:r>
            <a:r>
              <a:rPr lang="en-US" altLang="en-US" smtClean="0"/>
              <a:t>).</a:t>
            </a:r>
          </a:p>
          <a:p>
            <a:pPr eaLnBrk="1" hangingPunct="1"/>
            <a:r>
              <a:rPr lang="en-US" altLang="en-US" smtClean="0"/>
              <a:t>So you will be sure that someone did not alter it before it arrived at your computer (</a:t>
            </a:r>
            <a:r>
              <a:rPr lang="en-US" altLang="en-US" b="1" smtClean="0"/>
              <a:t>integrity</a:t>
            </a:r>
            <a:r>
              <a:rPr lang="en-US" altLang="en-US" smtClean="0"/>
              <a:t>).</a:t>
            </a:r>
          </a:p>
          <a:p>
            <a:pPr eaLnBrk="1" hangingPunct="1"/>
            <a:r>
              <a:rPr lang="en-US" altLang="en-US" smtClean="0"/>
              <a:t>So you will be sure that no one read it as it travelled over the network (</a:t>
            </a:r>
            <a:r>
              <a:rPr lang="en-US" altLang="en-US" b="1" smtClean="0"/>
              <a:t>confidentiality</a:t>
            </a:r>
            <a:r>
              <a:rPr lang="en-US" altLang="en-US" smtClean="0"/>
              <a:t>).</a:t>
            </a:r>
          </a:p>
          <a:p>
            <a:pPr eaLnBrk="1" hangingPunct="1"/>
            <a:endParaRPr lang="en-US" altLang="en-US" smtClean="0"/>
          </a:p>
          <a:p>
            <a:pPr eaLnBrk="1" hangingPunct="1"/>
            <a:endParaRPr lang="en-US" altLang="en-US" smtClean="0"/>
          </a:p>
          <a:p>
            <a:pPr marL="342900" lvl="1" indent="-342900">
              <a:buNone/>
            </a:pPr>
            <a:endParaRPr lang="en-GB" altLang="en-US" sz="2800"/>
          </a:p>
        </p:txBody>
      </p:sp>
    </p:spTree>
    <p:extLst>
      <p:ext uri="{BB962C8B-B14F-4D97-AF65-F5344CB8AC3E}">
        <p14:creationId xmlns:p14="http://schemas.microsoft.com/office/powerpoint/2010/main" val="11466744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p:cNvSpPr>
            <a:spLocks noGrp="1" noChangeArrowheads="1"/>
          </p:cNvSpPr>
          <p:nvPr>
            <p:ph type="title"/>
          </p:nvPr>
        </p:nvSpPr>
        <p:spPr/>
        <p:txBody>
          <a:bodyPr/>
          <a:lstStyle/>
          <a:p>
            <a:pPr eaLnBrk="1" hangingPunct="1"/>
            <a:r>
              <a:rPr lang="en-US" altLang="en-US" smtClean="0"/>
              <a:t>Asymmetric Cryptography</a:t>
            </a:r>
            <a:endParaRPr lang="en-GB" altLang="en-US" smtClean="0"/>
          </a:p>
        </p:txBody>
      </p:sp>
      <p:sp>
        <p:nvSpPr>
          <p:cNvPr id="32771" name="Rectangle 3"/>
          <p:cNvSpPr>
            <a:spLocks noGrp="1" noChangeArrowheads="1"/>
          </p:cNvSpPr>
          <p:nvPr>
            <p:ph type="body" idx="1"/>
          </p:nvPr>
        </p:nvSpPr>
        <p:spPr>
          <a:xfrm>
            <a:off x="393700" y="1690689"/>
            <a:ext cx="10083801" cy="4164012"/>
          </a:xfrm>
        </p:spPr>
        <p:txBody>
          <a:bodyPr>
            <a:normAutofit/>
          </a:bodyPr>
          <a:lstStyle/>
          <a:p>
            <a:pPr eaLnBrk="1" hangingPunct="1">
              <a:defRPr/>
            </a:pPr>
            <a:r>
              <a:rPr lang="en-US" dirty="0" smtClean="0"/>
              <a:t>The public and private keys of an asymmetric cryptosystem are mathematically related, but if  someone gets another person’s public key, he should not be able to figure out the corresponding private key.</a:t>
            </a:r>
          </a:p>
          <a:p>
            <a:pPr eaLnBrk="1" hangingPunct="1">
              <a:defRPr/>
            </a:pPr>
            <a:r>
              <a:rPr lang="en-US" dirty="0" smtClean="0"/>
              <a:t>If </a:t>
            </a:r>
            <a:r>
              <a:rPr lang="en-US" b="1" dirty="0" smtClean="0"/>
              <a:t>confidentiality</a:t>
            </a:r>
            <a:r>
              <a:rPr lang="en-US" dirty="0" smtClean="0"/>
              <a:t> is the most important security service to the sender, he would </a:t>
            </a:r>
            <a:r>
              <a:rPr lang="en-US" b="1" dirty="0" smtClean="0"/>
              <a:t>encrypt</a:t>
            </a:r>
            <a:r>
              <a:rPr lang="en-US" dirty="0" smtClean="0"/>
              <a:t> the file with the </a:t>
            </a:r>
            <a:r>
              <a:rPr lang="en-US" b="1" dirty="0" smtClean="0"/>
              <a:t>receiver’s public key</a:t>
            </a:r>
            <a:r>
              <a:rPr lang="en-US" dirty="0" smtClean="0"/>
              <a:t>. This is called a </a:t>
            </a:r>
            <a:r>
              <a:rPr lang="en-US" b="1" u="sng" dirty="0" smtClean="0"/>
              <a:t>secure message format </a:t>
            </a:r>
            <a:r>
              <a:rPr lang="en-US" dirty="0" smtClean="0"/>
              <a:t>because it can only be decrypted by the person who has the corresponding private key</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15406660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AutoShape 2"/>
          <p:cNvSpPr>
            <a:spLocks noGrp="1" noChangeArrowheads="1"/>
          </p:cNvSpPr>
          <p:nvPr>
            <p:ph type="title"/>
          </p:nvPr>
        </p:nvSpPr>
        <p:spPr/>
        <p:txBody>
          <a:bodyPr/>
          <a:lstStyle/>
          <a:p>
            <a:pPr eaLnBrk="1" hangingPunct="1"/>
            <a:r>
              <a:rPr lang="en-US" altLang="en-US" smtClean="0"/>
              <a:t>Asymmetric Cryptography</a:t>
            </a:r>
            <a:endParaRPr lang="en-GB" altLang="en-US" smtClean="0"/>
          </a:p>
        </p:txBody>
      </p:sp>
      <p:sp>
        <p:nvSpPr>
          <p:cNvPr id="132099" name="Rectangle 3"/>
          <p:cNvSpPr>
            <a:spLocks noGrp="1" noChangeArrowheads="1"/>
          </p:cNvSpPr>
          <p:nvPr>
            <p:ph type="body" idx="1"/>
          </p:nvPr>
        </p:nvSpPr>
        <p:spPr>
          <a:xfrm>
            <a:off x="838200" y="1589089"/>
            <a:ext cx="10172700" cy="4341812"/>
          </a:xfrm>
        </p:spPr>
        <p:txBody>
          <a:bodyPr/>
          <a:lstStyle/>
          <a:p>
            <a:pPr eaLnBrk="1" hangingPunct="1"/>
            <a:r>
              <a:rPr lang="en-US" altLang="en-US" dirty="0" smtClean="0"/>
              <a:t>If </a:t>
            </a:r>
            <a:r>
              <a:rPr lang="en-US" altLang="en-US" b="1" dirty="0" smtClean="0"/>
              <a:t>authentication</a:t>
            </a:r>
            <a:r>
              <a:rPr lang="en-US" altLang="en-US" dirty="0" smtClean="0"/>
              <a:t> is the most important security service to the sender, he would </a:t>
            </a:r>
            <a:r>
              <a:rPr lang="en-US" altLang="en-US" b="1" dirty="0" smtClean="0"/>
              <a:t>encrypt</a:t>
            </a:r>
            <a:r>
              <a:rPr lang="en-US" altLang="en-US" dirty="0" smtClean="0"/>
              <a:t> the data with </a:t>
            </a:r>
            <a:r>
              <a:rPr lang="en-US" altLang="en-US" b="1" dirty="0" smtClean="0"/>
              <a:t>his private key</a:t>
            </a:r>
            <a:r>
              <a:rPr lang="en-US" altLang="en-US" dirty="0" smtClean="0"/>
              <a:t>. This provides assurance to receiver that the only person who could have encrypted the data is the individual who posses that private key. Encrypting data with sender’s private key is called a </a:t>
            </a:r>
            <a:r>
              <a:rPr lang="en-US" altLang="en-US" b="1" u="sng" dirty="0" smtClean="0"/>
              <a:t>open message format </a:t>
            </a:r>
            <a:r>
              <a:rPr lang="en-US" altLang="en-US" dirty="0" smtClean="0"/>
              <a:t>because anyone with a copy of corresponding public key can decrypt the message. Confidentiality is not assured.</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31546469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2"/>
          <p:cNvSpPr>
            <a:spLocks noGrp="1" noChangeArrowheads="1"/>
          </p:cNvSpPr>
          <p:nvPr>
            <p:ph type="title"/>
          </p:nvPr>
        </p:nvSpPr>
        <p:spPr/>
        <p:txBody>
          <a:bodyPr/>
          <a:lstStyle/>
          <a:p>
            <a:pPr eaLnBrk="1" hangingPunct="1"/>
            <a:r>
              <a:rPr lang="en-US" altLang="en-US" smtClean="0"/>
              <a:t>Asymmetric Cryptography</a:t>
            </a:r>
            <a:endParaRPr lang="en-GB" altLang="en-US" smtClean="0"/>
          </a:p>
        </p:txBody>
      </p:sp>
      <p:sp>
        <p:nvSpPr>
          <p:cNvPr id="32771" name="Rectangle 3"/>
          <p:cNvSpPr>
            <a:spLocks noGrp="1" noChangeArrowheads="1"/>
          </p:cNvSpPr>
          <p:nvPr>
            <p:ph type="body" idx="1"/>
          </p:nvPr>
        </p:nvSpPr>
        <p:spPr>
          <a:xfrm>
            <a:off x="546100" y="1439864"/>
            <a:ext cx="10515600" cy="4643437"/>
          </a:xfrm>
        </p:spPr>
        <p:txBody>
          <a:bodyPr>
            <a:normAutofit/>
          </a:bodyPr>
          <a:lstStyle/>
          <a:p>
            <a:pPr eaLnBrk="1" hangingPunct="1">
              <a:defRPr/>
            </a:pPr>
            <a:r>
              <a:rPr lang="en-US" dirty="0" smtClean="0"/>
              <a:t>Asymmetric algorithms are slower than symmetric algorithms because they use much more </a:t>
            </a:r>
            <a:r>
              <a:rPr lang="en-US" b="1" dirty="0" smtClean="0"/>
              <a:t>complex mathematics </a:t>
            </a:r>
            <a:r>
              <a:rPr lang="en-US" dirty="0" smtClean="0"/>
              <a:t>to carry out their functions which requires more processing time.</a:t>
            </a:r>
          </a:p>
          <a:p>
            <a:pPr eaLnBrk="1" hangingPunct="1">
              <a:defRPr/>
            </a:pPr>
            <a:r>
              <a:rPr lang="en-US" dirty="0" smtClean="0"/>
              <a:t>Although they are slower, asymmetric algorithms  can provide authentication and </a:t>
            </a:r>
            <a:r>
              <a:rPr lang="en-US" dirty="0" err="1" smtClean="0"/>
              <a:t>nonrepudiation</a:t>
            </a:r>
            <a:r>
              <a:rPr lang="en-US" dirty="0" smtClean="0"/>
              <a:t> depending on the type of algorithm used.</a:t>
            </a:r>
          </a:p>
          <a:p>
            <a:pPr eaLnBrk="1" hangingPunct="1">
              <a:defRPr/>
            </a:pPr>
            <a:r>
              <a:rPr lang="en-US" dirty="0" smtClean="0"/>
              <a:t>Asymmetric algorithm also provide for </a:t>
            </a:r>
            <a:r>
              <a:rPr lang="en-US" b="1" dirty="0" smtClean="0"/>
              <a:t>easier and more manageable key distribution </a:t>
            </a:r>
            <a:r>
              <a:rPr lang="en-US" dirty="0" smtClean="0"/>
              <a:t>than symmetric system and </a:t>
            </a:r>
            <a:r>
              <a:rPr lang="en-US" b="1" dirty="0" smtClean="0"/>
              <a:t>do not have the scalability </a:t>
            </a:r>
            <a:r>
              <a:rPr lang="en-US" dirty="0" smtClean="0"/>
              <a:t>issues of the symmetric system.</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20212536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zh-CN" smtClean="0">
                <a:solidFill>
                  <a:schemeClr val="tx1"/>
                </a:solidFill>
              </a:rPr>
              <a:t>RSA</a:t>
            </a:r>
          </a:p>
        </p:txBody>
      </p:sp>
      <p:sp>
        <p:nvSpPr>
          <p:cNvPr id="23555" name="Content Placeholder 2"/>
          <p:cNvSpPr>
            <a:spLocks noGrp="1"/>
          </p:cNvSpPr>
          <p:nvPr>
            <p:ph sz="quarter" idx="1"/>
          </p:nvPr>
        </p:nvSpPr>
        <p:spPr/>
        <p:txBody>
          <a:bodyPr/>
          <a:lstStyle/>
          <a:p>
            <a:pPr eaLnBrk="1" hangingPunct="1"/>
            <a:r>
              <a:rPr lang="en-US" altLang="zh-CN"/>
              <a:t>Rivest-Shamir-Adleman</a:t>
            </a:r>
          </a:p>
          <a:p>
            <a:pPr eaLnBrk="1" hangingPunct="1"/>
            <a:r>
              <a:rPr lang="en-US" altLang="zh-CN"/>
              <a:t>Probably the most well-known public key scheme</a:t>
            </a:r>
          </a:p>
          <a:p>
            <a:pPr eaLnBrk="1" hangingPunct="1"/>
            <a:r>
              <a:rPr lang="en-US" altLang="zh-CN"/>
              <a:t>First, some background</a:t>
            </a:r>
          </a:p>
        </p:txBody>
      </p:sp>
    </p:spTree>
    <p:extLst>
      <p:ext uri="{BB962C8B-B14F-4D97-AF65-F5344CB8AC3E}">
        <p14:creationId xmlns:p14="http://schemas.microsoft.com/office/powerpoint/2010/main" val="22593521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zh-CN" smtClean="0">
                <a:solidFill>
                  <a:schemeClr val="tx1"/>
                </a:solidFill>
              </a:rPr>
              <a:t>Euler’s Totient</a:t>
            </a:r>
          </a:p>
        </p:txBody>
      </p:sp>
      <p:sp>
        <p:nvSpPr>
          <p:cNvPr id="3" name="Content Placeholder 2"/>
          <p:cNvSpPr>
            <a:spLocks noGrp="1"/>
          </p:cNvSpPr>
          <p:nvPr>
            <p:ph sz="quarter" idx="1"/>
          </p:nvPr>
        </p:nvSpPr>
        <p:spPr/>
        <p:txBody>
          <a:bodyPr>
            <a:normAutofit fontScale="92500" lnSpcReduction="10000"/>
          </a:bodyPr>
          <a:lstStyle/>
          <a:p>
            <a:pPr eaLnBrk="1" hangingPunct="1">
              <a:lnSpc>
                <a:spcPct val="90000"/>
              </a:lnSpc>
            </a:pPr>
            <a:r>
              <a:rPr lang="en-US" altLang="zh-CN" dirty="0"/>
              <a:t>Totient function </a:t>
            </a:r>
            <a:r>
              <a:rPr lang="en-US" altLang="zh-CN" dirty="0">
                <a:sym typeface="Symbol" panose="05050102010706020507" pitchFamily="18" charset="2"/>
              </a:rPr>
              <a:t>(n)</a:t>
            </a:r>
          </a:p>
          <a:p>
            <a:pPr lvl="1" eaLnBrk="1" hangingPunct="1">
              <a:lnSpc>
                <a:spcPct val="90000"/>
              </a:lnSpc>
            </a:pPr>
            <a:r>
              <a:rPr lang="en-US" altLang="zh-CN" sz="2800" dirty="0">
                <a:sym typeface="Symbol" panose="05050102010706020507" pitchFamily="18" charset="2"/>
              </a:rPr>
              <a:t>Number of positive numbers less than n that are relatively prime to n</a:t>
            </a:r>
          </a:p>
          <a:p>
            <a:pPr lvl="2" eaLnBrk="1" hangingPunct="1">
              <a:lnSpc>
                <a:spcPct val="90000"/>
              </a:lnSpc>
            </a:pPr>
            <a:r>
              <a:rPr lang="en-US" altLang="zh-CN" sz="2800" dirty="0">
                <a:sym typeface="Symbol" panose="05050102010706020507" pitchFamily="18" charset="2"/>
              </a:rPr>
              <a:t>Two numbers are relatively prime when their greatest common divisor is 1</a:t>
            </a:r>
          </a:p>
          <a:p>
            <a:pPr lvl="2" eaLnBrk="1" hangingPunct="1">
              <a:lnSpc>
                <a:spcPct val="90000"/>
              </a:lnSpc>
            </a:pPr>
            <a:endParaRPr lang="en-US" altLang="zh-CN" sz="2800" dirty="0">
              <a:sym typeface="Symbol" panose="05050102010706020507" pitchFamily="18" charset="2"/>
            </a:endParaRPr>
          </a:p>
          <a:p>
            <a:pPr eaLnBrk="1" hangingPunct="1">
              <a:lnSpc>
                <a:spcPct val="90000"/>
              </a:lnSpc>
            </a:pPr>
            <a:r>
              <a:rPr lang="en-US" altLang="zh-CN" dirty="0">
                <a:sym typeface="Symbol" panose="05050102010706020507" pitchFamily="18" charset="2"/>
              </a:rPr>
              <a:t>Example: (10) = 4</a:t>
            </a:r>
          </a:p>
          <a:p>
            <a:pPr lvl="1" eaLnBrk="1" hangingPunct="1">
              <a:lnSpc>
                <a:spcPct val="90000"/>
              </a:lnSpc>
            </a:pPr>
            <a:r>
              <a:rPr lang="en-US" altLang="zh-CN" sz="2800" dirty="0">
                <a:sym typeface="Symbol" panose="05050102010706020507" pitchFamily="18" charset="2"/>
              </a:rPr>
              <a:t>1, 3, 7, 9</a:t>
            </a:r>
            <a:endParaRPr lang="en-US" altLang="zh-CN" sz="2800" dirty="0"/>
          </a:p>
          <a:p>
            <a:pPr eaLnBrk="1" hangingPunct="1">
              <a:lnSpc>
                <a:spcPct val="90000"/>
              </a:lnSpc>
            </a:pPr>
            <a:endParaRPr lang="en-US" altLang="zh-CN" dirty="0"/>
          </a:p>
          <a:p>
            <a:pPr eaLnBrk="1" hangingPunct="1">
              <a:lnSpc>
                <a:spcPct val="90000"/>
              </a:lnSpc>
            </a:pPr>
            <a:r>
              <a:rPr lang="en-US" altLang="zh-CN" dirty="0">
                <a:sym typeface="Symbol" panose="05050102010706020507" pitchFamily="18" charset="2"/>
              </a:rPr>
              <a:t>Example: (7) = 6</a:t>
            </a:r>
          </a:p>
          <a:p>
            <a:pPr lvl="1" eaLnBrk="1" hangingPunct="1">
              <a:lnSpc>
                <a:spcPct val="90000"/>
              </a:lnSpc>
            </a:pPr>
            <a:r>
              <a:rPr lang="en-US" altLang="zh-CN" sz="2800" dirty="0">
                <a:sym typeface="Symbol" panose="05050102010706020507" pitchFamily="18" charset="2"/>
              </a:rPr>
              <a:t>1, 2, 3, 4, 5, 6</a:t>
            </a:r>
          </a:p>
          <a:p>
            <a:pPr lvl="1" eaLnBrk="1" hangingPunct="1">
              <a:lnSpc>
                <a:spcPct val="90000"/>
              </a:lnSpc>
            </a:pPr>
            <a:r>
              <a:rPr lang="en-US" altLang="zh-CN" sz="2800" dirty="0">
                <a:sym typeface="Symbol" panose="05050102010706020507" pitchFamily="18" charset="2"/>
              </a:rPr>
              <a:t>If n is prime, (n) = n-1 </a:t>
            </a:r>
          </a:p>
          <a:p>
            <a:pPr eaLnBrk="1" hangingPunct="1">
              <a:lnSpc>
                <a:spcPct val="90000"/>
              </a:lnSpc>
            </a:pPr>
            <a:endParaRPr lang="zh-CN" altLang="en-US" dirty="0"/>
          </a:p>
        </p:txBody>
      </p:sp>
    </p:spTree>
    <p:extLst>
      <p:ext uri="{BB962C8B-B14F-4D97-AF65-F5344CB8AC3E}">
        <p14:creationId xmlns:p14="http://schemas.microsoft.com/office/powerpoint/2010/main" val="34737533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zh-CN" smtClean="0">
                <a:solidFill>
                  <a:schemeClr val="tx1"/>
                </a:solidFill>
              </a:rPr>
              <a:t>RSA keys</a:t>
            </a:r>
          </a:p>
        </p:txBody>
      </p:sp>
      <p:sp>
        <p:nvSpPr>
          <p:cNvPr id="25603" name="Content Placeholder 2"/>
          <p:cNvSpPr>
            <a:spLocks noGrp="1"/>
          </p:cNvSpPr>
          <p:nvPr>
            <p:ph sz="quarter" idx="1"/>
          </p:nvPr>
        </p:nvSpPr>
        <p:spPr/>
        <p:txBody>
          <a:bodyPr>
            <a:normAutofit lnSpcReduction="10000"/>
          </a:bodyPr>
          <a:lstStyle/>
          <a:p>
            <a:pPr eaLnBrk="1" hangingPunct="1"/>
            <a:r>
              <a:rPr lang="en-US" altLang="zh-CN"/>
              <a:t>Choose 2 large primes, p and q</a:t>
            </a:r>
          </a:p>
          <a:p>
            <a:pPr eaLnBrk="1" hangingPunct="1"/>
            <a:r>
              <a:rPr lang="en-US" altLang="zh-CN"/>
              <a:t>N = pq</a:t>
            </a:r>
          </a:p>
          <a:p>
            <a:pPr eaLnBrk="1" hangingPunct="1"/>
            <a:r>
              <a:rPr lang="en-US" altLang="zh-CN">
                <a:sym typeface="Symbol" panose="05050102010706020507" pitchFamily="18" charset="2"/>
              </a:rPr>
              <a:t>(N) = (p-1)(q-1) </a:t>
            </a:r>
          </a:p>
          <a:p>
            <a:pPr eaLnBrk="1" hangingPunct="1"/>
            <a:r>
              <a:rPr lang="en-US" altLang="zh-CN">
                <a:sym typeface="Symbol" panose="05050102010706020507" pitchFamily="18" charset="2"/>
              </a:rPr>
              <a:t>Choose e &lt; N such that gcd(e, (N))=1</a:t>
            </a:r>
          </a:p>
          <a:p>
            <a:pPr eaLnBrk="1" hangingPunct="1"/>
            <a:r>
              <a:rPr lang="en-US" altLang="zh-CN">
                <a:sym typeface="Symbol" panose="05050102010706020507" pitchFamily="18" charset="2"/>
              </a:rPr>
              <a:t>d such that ed = 1 mod (N) </a:t>
            </a:r>
          </a:p>
          <a:p>
            <a:pPr eaLnBrk="1" hangingPunct="1"/>
            <a:endParaRPr lang="en-US" altLang="zh-CN">
              <a:sym typeface="Symbol" panose="05050102010706020507" pitchFamily="18" charset="2"/>
            </a:endParaRPr>
          </a:p>
          <a:p>
            <a:pPr eaLnBrk="1" hangingPunct="1"/>
            <a:r>
              <a:rPr lang="en-US" altLang="zh-CN">
                <a:sym typeface="Symbol" panose="05050102010706020507" pitchFamily="18" charset="2"/>
              </a:rPr>
              <a:t>Public key: {N, e}</a:t>
            </a:r>
          </a:p>
          <a:p>
            <a:pPr eaLnBrk="1" hangingPunct="1"/>
            <a:r>
              <a:rPr lang="en-US" altLang="zh-CN">
                <a:sym typeface="Symbol" panose="05050102010706020507" pitchFamily="18" charset="2"/>
              </a:rPr>
              <a:t>Private key: {d}</a:t>
            </a:r>
          </a:p>
          <a:p>
            <a:pPr lvl="1" eaLnBrk="1" hangingPunct="1"/>
            <a:r>
              <a:rPr lang="en-US" altLang="zh-CN" sz="2800">
                <a:sym typeface="Symbol" panose="05050102010706020507" pitchFamily="18" charset="2"/>
              </a:rPr>
              <a:t>p and q must also be kept secret</a:t>
            </a:r>
            <a:endParaRPr lang="en-US" altLang="zh-CN" sz="2800"/>
          </a:p>
        </p:txBody>
      </p:sp>
    </p:spTree>
    <p:extLst>
      <p:ext uri="{BB962C8B-B14F-4D97-AF65-F5344CB8AC3E}">
        <p14:creationId xmlns:p14="http://schemas.microsoft.com/office/powerpoint/2010/main" val="4130369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zh-CN" smtClean="0">
                <a:solidFill>
                  <a:schemeClr val="tx1"/>
                </a:solidFill>
              </a:rPr>
              <a:t>RSA encryption/decryption</a:t>
            </a:r>
          </a:p>
        </p:txBody>
      </p:sp>
      <p:sp>
        <p:nvSpPr>
          <p:cNvPr id="26627" name="Content Placeholder 2"/>
          <p:cNvSpPr>
            <a:spLocks noGrp="1"/>
          </p:cNvSpPr>
          <p:nvPr>
            <p:ph sz="quarter" idx="1"/>
          </p:nvPr>
        </p:nvSpPr>
        <p:spPr>
          <a:xfrm>
            <a:off x="2438400" y="1447800"/>
            <a:ext cx="7772400" cy="1600200"/>
          </a:xfrm>
        </p:spPr>
        <p:txBody>
          <a:bodyPr/>
          <a:lstStyle/>
          <a:p>
            <a:pPr eaLnBrk="1" hangingPunct="1"/>
            <a:r>
              <a:rPr lang="en-US" altLang="zh-CN"/>
              <a:t>Alice wants to send Bob message m</a:t>
            </a:r>
          </a:p>
          <a:p>
            <a:pPr lvl="1" eaLnBrk="1" hangingPunct="1"/>
            <a:r>
              <a:rPr lang="en-US" altLang="zh-CN" sz="2800"/>
              <a:t>She knows his public key, {N,e} </a:t>
            </a:r>
          </a:p>
        </p:txBody>
      </p:sp>
      <p:pic>
        <p:nvPicPr>
          <p:cNvPr id="26628" name="Picture 6" descr="AA05384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1" y="3581400"/>
            <a:ext cx="588963"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11"/>
          <p:cNvSpPr txBox="1">
            <a:spLocks noChangeArrowheads="1"/>
          </p:cNvSpPr>
          <p:nvPr/>
        </p:nvSpPr>
        <p:spPr bwMode="auto">
          <a:xfrm>
            <a:off x="2667001" y="5218113"/>
            <a:ext cx="849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Perpetua" panose="02020502060401020303" pitchFamily="18" charset="0"/>
              </a:rPr>
              <a:t>Alice</a:t>
            </a:r>
          </a:p>
        </p:txBody>
      </p:sp>
      <p:pic>
        <p:nvPicPr>
          <p:cNvPr id="26630" name="Picture 8" descr="AA053840.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1" y="3429001"/>
            <a:ext cx="54927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12"/>
          <p:cNvSpPr txBox="1">
            <a:spLocks noChangeArrowheads="1"/>
          </p:cNvSpPr>
          <p:nvPr/>
        </p:nvSpPr>
        <p:spPr bwMode="auto">
          <a:xfrm>
            <a:off x="7772400" y="5065713"/>
            <a:ext cx="692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Perpetua" panose="02020502060401020303" pitchFamily="18" charset="0"/>
              </a:rPr>
              <a:t>Bob</a:t>
            </a:r>
          </a:p>
        </p:txBody>
      </p:sp>
      <p:sp>
        <p:nvSpPr>
          <p:cNvPr id="8" name="TextBox 7"/>
          <p:cNvSpPr txBox="1">
            <a:spLocks noChangeArrowheads="1"/>
          </p:cNvSpPr>
          <p:nvPr/>
        </p:nvSpPr>
        <p:spPr bwMode="auto">
          <a:xfrm>
            <a:off x="2057401" y="2971801"/>
            <a:ext cx="234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t>c = m</a:t>
            </a:r>
            <a:r>
              <a:rPr lang="en-US" altLang="zh-CN" sz="2800" baseline="30000"/>
              <a:t>e</a:t>
            </a:r>
            <a:r>
              <a:rPr lang="en-US" altLang="zh-CN" sz="2800"/>
              <a:t> mod N</a:t>
            </a:r>
          </a:p>
        </p:txBody>
      </p:sp>
      <p:sp>
        <p:nvSpPr>
          <p:cNvPr id="9" name="Right Arrow 8"/>
          <p:cNvSpPr/>
          <p:nvPr/>
        </p:nvSpPr>
        <p:spPr>
          <a:xfrm>
            <a:off x="3733800" y="4267200"/>
            <a:ext cx="3429000" cy="2286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TextBox 9"/>
          <p:cNvSpPr txBox="1">
            <a:spLocks noChangeArrowheads="1"/>
          </p:cNvSpPr>
          <p:nvPr/>
        </p:nvSpPr>
        <p:spPr bwMode="auto">
          <a:xfrm>
            <a:off x="5181600" y="39624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t>c</a:t>
            </a:r>
          </a:p>
        </p:txBody>
      </p:sp>
      <p:sp>
        <p:nvSpPr>
          <p:cNvPr id="11" name="TextBox 10"/>
          <p:cNvSpPr txBox="1">
            <a:spLocks noChangeArrowheads="1"/>
          </p:cNvSpPr>
          <p:nvPr/>
        </p:nvSpPr>
        <p:spPr bwMode="auto">
          <a:xfrm>
            <a:off x="7086601" y="2819401"/>
            <a:ext cx="234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t>m = c</a:t>
            </a:r>
            <a:r>
              <a:rPr lang="en-US" altLang="zh-CN" sz="2800" baseline="30000"/>
              <a:t>d</a:t>
            </a:r>
            <a:r>
              <a:rPr lang="en-US" altLang="zh-CN" sz="2800"/>
              <a:t> mod N</a:t>
            </a:r>
          </a:p>
        </p:txBody>
      </p:sp>
    </p:spTree>
    <p:extLst>
      <p:ext uri="{BB962C8B-B14F-4D97-AF65-F5344CB8AC3E}">
        <p14:creationId xmlns:p14="http://schemas.microsoft.com/office/powerpoint/2010/main" val="5831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7620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31" name="TextBox 2"/>
          <p:cNvSpPr txBox="1">
            <a:spLocks noChangeArrowheads="1"/>
          </p:cNvSpPr>
          <p:nvPr/>
        </p:nvSpPr>
        <p:spPr bwMode="auto">
          <a:xfrm>
            <a:off x="2286000" y="838201"/>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BigInteger -ProbablePrime</a:t>
            </a:r>
          </a:p>
        </p:txBody>
      </p:sp>
      <p:sp>
        <p:nvSpPr>
          <p:cNvPr id="48132" name="TextBox 7"/>
          <p:cNvSpPr txBox="1">
            <a:spLocks noChangeArrowheads="1"/>
          </p:cNvSpPr>
          <p:nvPr/>
        </p:nvSpPr>
        <p:spPr bwMode="auto">
          <a:xfrm>
            <a:off x="2590800" y="2209801"/>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Calibri" panose="020F0502020204030204" pitchFamily="34" charset="0"/>
                <a:ea typeface="SimSun" panose="02010600030101010101" pitchFamily="2" charset="-122"/>
              </a:rPr>
              <a:t>p</a:t>
            </a:r>
          </a:p>
        </p:txBody>
      </p:sp>
      <p:sp>
        <p:nvSpPr>
          <p:cNvPr id="48133" name="TextBox 8"/>
          <p:cNvSpPr txBox="1">
            <a:spLocks noChangeArrowheads="1"/>
          </p:cNvSpPr>
          <p:nvPr/>
        </p:nvSpPr>
        <p:spPr bwMode="auto">
          <a:xfrm>
            <a:off x="3352800" y="2209801"/>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Calibri" panose="020F0502020204030204" pitchFamily="34" charset="0"/>
                <a:ea typeface="SimSun" panose="02010600030101010101" pitchFamily="2" charset="-122"/>
              </a:rPr>
              <a:t>q</a:t>
            </a:r>
          </a:p>
        </p:txBody>
      </p:sp>
      <p:sp>
        <p:nvSpPr>
          <p:cNvPr id="48134" name="TextBox 9"/>
          <p:cNvSpPr txBox="1">
            <a:spLocks noChangeArrowheads="1"/>
          </p:cNvSpPr>
          <p:nvPr/>
        </p:nvSpPr>
        <p:spPr bwMode="auto">
          <a:xfrm>
            <a:off x="2057400" y="2743201"/>
            <a:ext cx="2286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latin typeface="Calibri" panose="020F0502020204030204" pitchFamily="34" charset="0"/>
                <a:ea typeface="SimSun" panose="02010600030101010101" pitchFamily="2" charset="-122"/>
              </a:rPr>
              <a:t>…</a:t>
            </a:r>
          </a:p>
          <a:p>
            <a:pPr algn="ctr" eaLnBrk="1" hangingPunct="1"/>
            <a:r>
              <a:rPr lang="en-US" altLang="zh-CN" sz="1800">
                <a:latin typeface="Calibri" panose="020F0502020204030204" pitchFamily="34" charset="0"/>
                <a:ea typeface="SimSun" panose="02010600030101010101" pitchFamily="2" charset="-122"/>
              </a:rPr>
              <a:t>Calculate N and </a:t>
            </a:r>
            <a:r>
              <a:rPr lang="el-GR" altLang="en-US" sz="1800">
                <a:latin typeface="Calibri" panose="020F0502020204030204" pitchFamily="34" charset="0"/>
              </a:rPr>
              <a:t>φ</a:t>
            </a:r>
            <a:r>
              <a:rPr lang="en-US" altLang="zh-CN" sz="1800">
                <a:latin typeface="Calibri" panose="020F0502020204030204" pitchFamily="34" charset="0"/>
                <a:ea typeface="SimSun" panose="02010600030101010101" pitchFamily="2" charset="-122"/>
              </a:rPr>
              <a:t>(N)</a:t>
            </a:r>
          </a:p>
          <a:p>
            <a:pPr algn="ctr" eaLnBrk="1" hangingPunct="1"/>
            <a:endParaRPr lang="en-US" altLang="zh-CN" sz="1800">
              <a:latin typeface="Calibri" panose="020F0502020204030204" pitchFamily="34" charset="0"/>
              <a:ea typeface="SimSun" panose="02010600030101010101" pitchFamily="2" charset="-122"/>
            </a:endParaRPr>
          </a:p>
          <a:p>
            <a:pPr algn="ctr" eaLnBrk="1" hangingPunct="1"/>
            <a:r>
              <a:rPr lang="en-US" altLang="zh-CN" sz="1800">
                <a:latin typeface="Calibri" panose="020F0502020204030204" pitchFamily="34" charset="0"/>
                <a:ea typeface="SimSun" panose="02010600030101010101" pitchFamily="2" charset="-122"/>
              </a:rPr>
              <a:t>Calculate e and d</a:t>
            </a:r>
          </a:p>
        </p:txBody>
      </p:sp>
      <p:sp>
        <p:nvSpPr>
          <p:cNvPr id="11" name="Rounded Rectangle 10"/>
          <p:cNvSpPr/>
          <p:nvPr/>
        </p:nvSpPr>
        <p:spPr>
          <a:xfrm>
            <a:off x="1981200" y="44196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12" name="Rounded Rectangle 11"/>
          <p:cNvSpPr/>
          <p:nvPr/>
        </p:nvSpPr>
        <p:spPr>
          <a:xfrm>
            <a:off x="3429000" y="44196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37" name="TextBox 12"/>
          <p:cNvSpPr txBox="1">
            <a:spLocks noChangeArrowheads="1"/>
          </p:cNvSpPr>
          <p:nvPr/>
        </p:nvSpPr>
        <p:spPr bwMode="auto">
          <a:xfrm>
            <a:off x="1981200" y="4495800"/>
            <a:ext cx="12954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Public Keys</a:t>
            </a:r>
          </a:p>
          <a:p>
            <a:pPr eaLnBrk="1" hangingPunct="1"/>
            <a:r>
              <a:rPr lang="en-US" altLang="zh-CN">
                <a:latin typeface="Calibri" panose="020F0502020204030204" pitchFamily="34" charset="0"/>
                <a:ea typeface="SimSun" panose="02010600030101010101" pitchFamily="2" charset="-122"/>
              </a:rPr>
              <a:t>   e    N</a:t>
            </a:r>
          </a:p>
        </p:txBody>
      </p:sp>
      <p:sp>
        <p:nvSpPr>
          <p:cNvPr id="48138" name="TextBox 13"/>
          <p:cNvSpPr txBox="1">
            <a:spLocks noChangeArrowheads="1"/>
          </p:cNvSpPr>
          <p:nvPr/>
        </p:nvSpPr>
        <p:spPr bwMode="auto">
          <a:xfrm>
            <a:off x="3429000" y="4495800"/>
            <a:ext cx="1447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Private Keys</a:t>
            </a:r>
          </a:p>
          <a:p>
            <a:pPr eaLnBrk="1" hangingPunct="1"/>
            <a:r>
              <a:rPr lang="en-US" altLang="zh-CN">
                <a:latin typeface="Calibri" panose="020F0502020204030204" pitchFamily="34" charset="0"/>
                <a:ea typeface="SimSun" panose="02010600030101010101" pitchFamily="2" charset="-122"/>
              </a:rPr>
              <a:t>   d    N</a:t>
            </a:r>
          </a:p>
        </p:txBody>
      </p:sp>
      <p:cxnSp>
        <p:nvCxnSpPr>
          <p:cNvPr id="16" name="Straight Arrow Connector 15"/>
          <p:cNvCxnSpPr>
            <a:endCxn id="11" idx="0"/>
          </p:cNvCxnSpPr>
          <p:nvPr/>
        </p:nvCxnSpPr>
        <p:spPr>
          <a:xfrm rot="5400000">
            <a:off x="2609850" y="3981450"/>
            <a:ext cx="457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3390900" y="40005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562600" y="6096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42" name="TextBox 20"/>
          <p:cNvSpPr txBox="1">
            <a:spLocks noChangeArrowheads="1"/>
          </p:cNvSpPr>
          <p:nvPr/>
        </p:nvSpPr>
        <p:spPr bwMode="auto">
          <a:xfrm>
            <a:off x="5638800" y="7620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Message</a:t>
            </a:r>
            <a:endParaRPr lang="en-US" altLang="zh-CN" sz="1800">
              <a:latin typeface="Calibri" panose="020F0502020204030204" pitchFamily="34" charset="0"/>
              <a:ea typeface="SimSun" panose="02010600030101010101" pitchFamily="2" charset="-122"/>
            </a:endParaRPr>
          </a:p>
          <a:p>
            <a:pPr eaLnBrk="1" hangingPunct="1"/>
            <a:r>
              <a:rPr lang="en-US" altLang="zh-CN" sz="1800">
                <a:latin typeface="Calibri" panose="020F0502020204030204" pitchFamily="34" charset="0"/>
                <a:ea typeface="SimSun" panose="02010600030101010101" pitchFamily="2" charset="-122"/>
              </a:rPr>
              <a:t>     “HI”</a:t>
            </a:r>
          </a:p>
        </p:txBody>
      </p:sp>
      <p:sp>
        <p:nvSpPr>
          <p:cNvPr id="22" name="Rectangle 21"/>
          <p:cNvSpPr/>
          <p:nvPr/>
        </p:nvSpPr>
        <p:spPr>
          <a:xfrm>
            <a:off x="5181600" y="1828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44" name="TextBox 22"/>
          <p:cNvSpPr txBox="1">
            <a:spLocks noChangeArrowheads="1"/>
          </p:cNvSpPr>
          <p:nvPr/>
        </p:nvSpPr>
        <p:spPr bwMode="auto">
          <a:xfrm>
            <a:off x="5257800" y="1981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stringToNumber</a:t>
            </a:r>
          </a:p>
        </p:txBody>
      </p:sp>
      <p:cxnSp>
        <p:nvCxnSpPr>
          <p:cNvPr id="25" name="Straight Arrow Connector 24"/>
          <p:cNvCxnSpPr>
            <a:stCxn id="20" idx="2"/>
            <a:endCxn id="22" idx="0"/>
          </p:cNvCxnSpPr>
          <p:nvPr/>
        </p:nvCxnSpPr>
        <p:spPr>
          <a:xfrm rot="5400000">
            <a:off x="6057901" y="16764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562600" y="30480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47" name="TextBox 26"/>
          <p:cNvSpPr txBox="1">
            <a:spLocks noChangeArrowheads="1"/>
          </p:cNvSpPr>
          <p:nvPr/>
        </p:nvSpPr>
        <p:spPr bwMode="auto">
          <a:xfrm>
            <a:off x="5638800" y="32004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Message</a:t>
            </a:r>
            <a:endParaRPr lang="en-US" altLang="zh-CN" sz="1800">
              <a:latin typeface="Calibri" panose="020F0502020204030204" pitchFamily="34" charset="0"/>
              <a:ea typeface="SimSun" panose="02010600030101010101" pitchFamily="2" charset="-122"/>
            </a:endParaRPr>
          </a:p>
          <a:p>
            <a:pPr eaLnBrk="1" hangingPunct="1"/>
            <a:r>
              <a:rPr lang="en-US" altLang="zh-CN" sz="1800">
                <a:latin typeface="Calibri" panose="020F0502020204030204" pitchFamily="34" charset="0"/>
                <a:ea typeface="SimSun" panose="02010600030101010101" pitchFamily="2" charset="-122"/>
              </a:rPr>
              <a:t>     7273</a:t>
            </a:r>
          </a:p>
        </p:txBody>
      </p:sp>
      <p:sp>
        <p:nvSpPr>
          <p:cNvPr id="28" name="Rectangle 27"/>
          <p:cNvSpPr/>
          <p:nvPr/>
        </p:nvSpPr>
        <p:spPr>
          <a:xfrm>
            <a:off x="5181600" y="47244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49" name="TextBox 28"/>
          <p:cNvSpPr txBox="1">
            <a:spLocks noChangeArrowheads="1"/>
          </p:cNvSpPr>
          <p:nvPr/>
        </p:nvSpPr>
        <p:spPr bwMode="auto">
          <a:xfrm>
            <a:off x="5257800" y="4800601"/>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encrypt/</a:t>
            </a:r>
          </a:p>
          <a:p>
            <a:pPr algn="ctr" eaLnBrk="1" hangingPunct="1"/>
            <a:r>
              <a:rPr lang="en-US" altLang="zh-CN" sz="1800" b="1">
                <a:latin typeface="Calibri" panose="020F0502020204030204" pitchFamily="34" charset="0"/>
                <a:ea typeface="SimSun" panose="02010600030101010101" pitchFamily="2" charset="-122"/>
              </a:rPr>
              <a:t>encryptSquare</a:t>
            </a:r>
          </a:p>
        </p:txBody>
      </p:sp>
      <p:cxnSp>
        <p:nvCxnSpPr>
          <p:cNvPr id="31" name="Straight Arrow Connector 30"/>
          <p:cNvCxnSpPr>
            <a:stCxn id="22" idx="2"/>
            <a:endCxn id="26" idx="0"/>
          </p:cNvCxnSpPr>
          <p:nvPr/>
        </p:nvCxnSpPr>
        <p:spPr>
          <a:xfrm rot="5400000">
            <a:off x="5981701" y="2819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382000" y="44958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0" name="Right Arrow 39"/>
          <p:cNvSpPr/>
          <p:nvPr/>
        </p:nvSpPr>
        <p:spPr>
          <a:xfrm>
            <a:off x="7315200" y="4648200"/>
            <a:ext cx="9144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53" name="TextBox 40"/>
          <p:cNvSpPr txBox="1">
            <a:spLocks noChangeArrowheads="1"/>
          </p:cNvSpPr>
          <p:nvPr/>
        </p:nvSpPr>
        <p:spPr bwMode="auto">
          <a:xfrm>
            <a:off x="8458200" y="4800601"/>
            <a:ext cx="121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Ciphertext</a:t>
            </a:r>
          </a:p>
          <a:p>
            <a:pPr eaLnBrk="1" hangingPunct="1"/>
            <a:endParaRPr lang="en-US" altLang="zh-CN" sz="1800" u="sng">
              <a:latin typeface="Calibri" panose="020F0502020204030204" pitchFamily="34" charset="0"/>
              <a:ea typeface="SimSun" panose="02010600030101010101" pitchFamily="2" charset="-122"/>
            </a:endParaRPr>
          </a:p>
          <a:p>
            <a:pPr eaLnBrk="1" hangingPunct="1"/>
            <a:endParaRPr lang="zh-CN" altLang="en-US" sz="1800" u="sng">
              <a:latin typeface="Calibri" panose="020F0502020204030204" pitchFamily="34" charset="0"/>
              <a:ea typeface="SimSun" panose="02010600030101010101" pitchFamily="2" charset="-122"/>
            </a:endParaRPr>
          </a:p>
        </p:txBody>
      </p:sp>
      <p:sp>
        <p:nvSpPr>
          <p:cNvPr id="43" name="Down Arrow 42"/>
          <p:cNvSpPr/>
          <p:nvPr/>
        </p:nvSpPr>
        <p:spPr>
          <a:xfrm>
            <a:off x="6019800" y="2590800"/>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cxnSp>
        <p:nvCxnSpPr>
          <p:cNvPr id="45" name="Straight Arrow Connector 44"/>
          <p:cNvCxnSpPr/>
          <p:nvPr/>
        </p:nvCxnSpPr>
        <p:spPr>
          <a:xfrm rot="5400000">
            <a:off x="5943601" y="4343401"/>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400300" y="56769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60198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4191000" y="51816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029200" y="43434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5600701" y="4533901"/>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Down Arrow 62"/>
          <p:cNvSpPr/>
          <p:nvPr/>
        </p:nvSpPr>
        <p:spPr>
          <a:xfrm>
            <a:off x="2819400" y="1600200"/>
            <a:ext cx="762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64" name="Rectangle 63"/>
          <p:cNvSpPr/>
          <p:nvPr/>
        </p:nvSpPr>
        <p:spPr>
          <a:xfrm>
            <a:off x="7924800" y="31242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63" name="TextBox 64"/>
          <p:cNvSpPr txBox="1">
            <a:spLocks noChangeArrowheads="1"/>
          </p:cNvSpPr>
          <p:nvPr/>
        </p:nvSpPr>
        <p:spPr bwMode="auto">
          <a:xfrm>
            <a:off x="7924800" y="3200401"/>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decrypt/</a:t>
            </a:r>
          </a:p>
          <a:p>
            <a:pPr algn="ctr" eaLnBrk="1" hangingPunct="1"/>
            <a:r>
              <a:rPr lang="en-US" altLang="zh-CN" sz="1800" b="1">
                <a:latin typeface="Calibri" panose="020F0502020204030204" pitchFamily="34" charset="0"/>
                <a:ea typeface="SimSun" panose="02010600030101010101" pitchFamily="2" charset="-122"/>
              </a:rPr>
              <a:t>chineseRemainder</a:t>
            </a:r>
          </a:p>
        </p:txBody>
      </p:sp>
      <p:cxnSp>
        <p:nvCxnSpPr>
          <p:cNvPr id="67" name="Straight Arrow Connector 66"/>
          <p:cNvCxnSpPr/>
          <p:nvPr/>
        </p:nvCxnSpPr>
        <p:spPr>
          <a:xfrm rot="5400000" flipH="1" flipV="1">
            <a:off x="9067801" y="4191001"/>
            <a:ext cx="609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4152900" y="43053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267200" y="4191000"/>
            <a:ext cx="441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8534401" y="40386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8305800" y="609600"/>
            <a:ext cx="1295400" cy="914400"/>
          </a:xfrm>
          <a:prstGeom prst="round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69" name="TextBox 74"/>
          <p:cNvSpPr txBox="1">
            <a:spLocks noChangeArrowheads="1"/>
          </p:cNvSpPr>
          <p:nvPr/>
        </p:nvSpPr>
        <p:spPr bwMode="auto">
          <a:xfrm>
            <a:off x="8382000" y="7620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Message</a:t>
            </a:r>
            <a:endParaRPr lang="en-US" altLang="zh-CN" sz="1800">
              <a:latin typeface="Calibri" panose="020F0502020204030204" pitchFamily="34" charset="0"/>
              <a:ea typeface="SimSun" panose="02010600030101010101" pitchFamily="2" charset="-122"/>
            </a:endParaRPr>
          </a:p>
          <a:p>
            <a:pPr eaLnBrk="1" hangingPunct="1"/>
            <a:r>
              <a:rPr lang="en-US" altLang="zh-CN" sz="1800">
                <a:latin typeface="Calibri" panose="020F0502020204030204" pitchFamily="34" charset="0"/>
                <a:ea typeface="SimSun" panose="02010600030101010101" pitchFamily="2" charset="-122"/>
              </a:rPr>
              <a:t>     “HI”</a:t>
            </a:r>
          </a:p>
        </p:txBody>
      </p:sp>
      <p:sp>
        <p:nvSpPr>
          <p:cNvPr id="76" name="Up Arrow 75"/>
          <p:cNvSpPr/>
          <p:nvPr/>
        </p:nvSpPr>
        <p:spPr>
          <a:xfrm>
            <a:off x="8763000" y="2667000"/>
            <a:ext cx="4572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71" name="TextBox 76"/>
          <p:cNvSpPr txBox="1">
            <a:spLocks noChangeArrowheads="1"/>
          </p:cNvSpPr>
          <p:nvPr/>
        </p:nvSpPr>
        <p:spPr bwMode="auto">
          <a:xfrm>
            <a:off x="2667000" y="304801"/>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b="1">
                <a:latin typeface="Calibri" panose="020F0502020204030204" pitchFamily="34" charset="0"/>
                <a:ea typeface="SimSun" panose="02010600030101010101" pitchFamily="2" charset="-122"/>
              </a:rPr>
              <a:t>START</a:t>
            </a:r>
          </a:p>
        </p:txBody>
      </p:sp>
      <p:sp>
        <p:nvSpPr>
          <p:cNvPr id="48172" name="TextBox 77"/>
          <p:cNvSpPr txBox="1">
            <a:spLocks noChangeArrowheads="1"/>
          </p:cNvSpPr>
          <p:nvPr/>
        </p:nvSpPr>
        <p:spPr bwMode="auto">
          <a:xfrm>
            <a:off x="8382000" y="152401"/>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b="1">
                <a:latin typeface="Calibri" panose="020F0502020204030204" pitchFamily="34" charset="0"/>
                <a:ea typeface="SimSun" panose="02010600030101010101" pitchFamily="2" charset="-122"/>
              </a:rPr>
              <a:t>FINISH</a:t>
            </a:r>
          </a:p>
        </p:txBody>
      </p:sp>
      <p:sp>
        <p:nvSpPr>
          <p:cNvPr id="48173" name="TextBox 78"/>
          <p:cNvSpPr txBox="1">
            <a:spLocks noChangeArrowheads="1"/>
          </p:cNvSpPr>
          <p:nvPr/>
        </p:nvSpPr>
        <p:spPr bwMode="auto">
          <a:xfrm>
            <a:off x="5562600" y="152401"/>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b="1">
                <a:latin typeface="Calibri" panose="020F0502020204030204" pitchFamily="34" charset="0"/>
                <a:ea typeface="SimSun" panose="02010600030101010101" pitchFamily="2" charset="-122"/>
              </a:rPr>
              <a:t> </a:t>
            </a:r>
            <a:r>
              <a:rPr lang="en-US" altLang="zh-CN" b="1">
                <a:latin typeface="Calibri" panose="020F0502020204030204" pitchFamily="34" charset="0"/>
                <a:ea typeface="SimSun" panose="02010600030101010101" pitchFamily="2" charset="-122"/>
              </a:rPr>
              <a:t>INPUT</a:t>
            </a:r>
          </a:p>
        </p:txBody>
      </p:sp>
      <p:sp>
        <p:nvSpPr>
          <p:cNvPr id="48174" name="TextBox 79"/>
          <p:cNvSpPr txBox="1">
            <a:spLocks noChangeArrowheads="1"/>
          </p:cNvSpPr>
          <p:nvPr/>
        </p:nvSpPr>
        <p:spPr bwMode="auto">
          <a:xfrm>
            <a:off x="6248400" y="6172201"/>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u="sng">
                <a:latin typeface="Calibri" panose="020F0502020204030204" pitchFamily="34" charset="0"/>
                <a:ea typeface="SimSun" panose="02010600030101010101" pitchFamily="2" charset="-122"/>
              </a:rPr>
              <a:t>RSA Algorithm Flowchart</a:t>
            </a:r>
          </a:p>
        </p:txBody>
      </p:sp>
      <p:sp>
        <p:nvSpPr>
          <p:cNvPr id="81" name="Rectangle 80"/>
          <p:cNvSpPr/>
          <p:nvPr/>
        </p:nvSpPr>
        <p:spPr>
          <a:xfrm>
            <a:off x="7924800" y="1828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76" name="TextBox 81"/>
          <p:cNvSpPr txBox="1">
            <a:spLocks noChangeArrowheads="1"/>
          </p:cNvSpPr>
          <p:nvPr/>
        </p:nvSpPr>
        <p:spPr bwMode="auto">
          <a:xfrm>
            <a:off x="7924800" y="1981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numberToString</a:t>
            </a:r>
          </a:p>
        </p:txBody>
      </p:sp>
      <p:sp>
        <p:nvSpPr>
          <p:cNvPr id="83" name="Up Arrow 82"/>
          <p:cNvSpPr/>
          <p:nvPr/>
        </p:nvSpPr>
        <p:spPr>
          <a:xfrm>
            <a:off x="8763000" y="1371600"/>
            <a:ext cx="3810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35140668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altLang="zh-CN" smtClean="0">
                <a:solidFill>
                  <a:schemeClr val="tx1"/>
                </a:solidFill>
              </a:rPr>
              <a:t>Correctness</a:t>
            </a:r>
            <a:endParaRPr lang="zh-CN" altLang="en-US" smtClean="0">
              <a:solidFill>
                <a:schemeClr val="tx1"/>
              </a:solidFill>
            </a:endParaRPr>
          </a:p>
        </p:txBody>
      </p:sp>
      <p:sp>
        <p:nvSpPr>
          <p:cNvPr id="39940" name="TextBox 9"/>
          <p:cNvSpPr txBox="1">
            <a:spLocks noGrp="1" noChangeArrowheads="1"/>
          </p:cNvSpPr>
          <p:nvPr>
            <p:ph type="body" idx="1"/>
          </p:nvPr>
        </p:nvSpPr>
        <p:spPr>
          <a:ln/>
        </p:spPr>
        <p:txBody>
          <a:bodyPr/>
          <a:lstStyle/>
          <a:p>
            <a:endParaRPr lang="en-US" altLang="zh-CN" smtClean="0"/>
          </a:p>
          <a:p>
            <a:r>
              <a:rPr lang="en-US" altLang="zh-CN" sz="3200" b="1"/>
              <a:t>We only need to show :  c</a:t>
            </a:r>
            <a:r>
              <a:rPr lang="en-US" altLang="zh-CN" sz="3200" b="1" baseline="30000"/>
              <a:t>d</a:t>
            </a:r>
            <a:r>
              <a:rPr lang="en-US" altLang="zh-CN" sz="3200" b="1"/>
              <a:t>=m</a:t>
            </a:r>
            <a:r>
              <a:rPr lang="en-US" altLang="zh-CN" sz="3200" b="1" baseline="30000"/>
              <a:t>ed</a:t>
            </a:r>
            <a:r>
              <a:rPr lang="en-US" altLang="zh-CN" sz="3200" b="1"/>
              <a:t>=m mod N. </a:t>
            </a:r>
          </a:p>
          <a:p>
            <a:r>
              <a:rPr lang="en-US" altLang="zh-CN" sz="3200" b="1"/>
              <a:t> Case gcd(m, N)=1:</a:t>
            </a:r>
          </a:p>
          <a:p>
            <a:pPr>
              <a:buFont typeface="Wingdings 2" panose="05020102010507070707" pitchFamily="18" charset="2"/>
              <a:buNone/>
            </a:pPr>
            <a:r>
              <a:rPr lang="en-US" altLang="zh-CN" sz="3200" b="1"/>
              <a:t>   In fact ,  from d=e</a:t>
            </a:r>
            <a:r>
              <a:rPr lang="en-US" altLang="zh-CN" sz="3200" b="1" baseline="30000"/>
              <a:t>-1</a:t>
            </a:r>
            <a:r>
              <a:rPr lang="en-US" altLang="zh-CN" sz="3200" b="1"/>
              <a:t> mod</a:t>
            </a:r>
            <a:r>
              <a:rPr lang="el-GR" altLang="zh-CN" sz="3200" b="1">
                <a:latin typeface="Perpetua" panose="02020502060401020303" pitchFamily="18" charset="0"/>
              </a:rPr>
              <a:t>φ</a:t>
            </a:r>
            <a:r>
              <a:rPr lang="en-US" altLang="zh-CN" sz="3200" b="1"/>
              <a:t>(N),   ed=k</a:t>
            </a:r>
            <a:r>
              <a:rPr lang="el-GR" altLang="zh-CN" sz="3200" b="1">
                <a:latin typeface="Perpetua" panose="02020502060401020303" pitchFamily="18" charset="0"/>
              </a:rPr>
              <a:t>φ</a:t>
            </a:r>
            <a:r>
              <a:rPr lang="en-US" altLang="zh-CN" sz="3200" b="1"/>
              <a:t>(N)+1. So , c</a:t>
            </a:r>
            <a:r>
              <a:rPr lang="en-US" altLang="zh-CN" sz="3200" b="1" baseline="30000"/>
              <a:t>d</a:t>
            </a:r>
            <a:r>
              <a:rPr lang="en-US" altLang="zh-CN" sz="3200" b="1"/>
              <a:t> =m</a:t>
            </a:r>
            <a:r>
              <a:rPr lang="en-US" altLang="zh-CN" sz="3200" b="1" baseline="30000"/>
              <a:t>ed</a:t>
            </a:r>
            <a:r>
              <a:rPr lang="en-US" altLang="zh-CN" sz="3200" b="1"/>
              <a:t>=m</a:t>
            </a:r>
            <a:r>
              <a:rPr lang="en-US" altLang="zh-CN" sz="3200" b="1" baseline="30000"/>
              <a:t>k</a:t>
            </a:r>
            <a:r>
              <a:rPr lang="el-GR" altLang="zh-CN" sz="3200" b="1" baseline="30000">
                <a:latin typeface="Perpetua" panose="02020502060401020303" pitchFamily="18" charset="0"/>
              </a:rPr>
              <a:t>φ</a:t>
            </a:r>
            <a:r>
              <a:rPr lang="en-US" altLang="zh-CN" sz="3200" b="1" baseline="30000"/>
              <a:t>(N)+1</a:t>
            </a:r>
            <a:r>
              <a:rPr lang="en-US" altLang="zh-CN" sz="3200" b="1"/>
              <a:t> mod N. So  m</a:t>
            </a:r>
            <a:r>
              <a:rPr lang="el-GR" altLang="zh-CN" sz="3200" b="1" baseline="30000">
                <a:latin typeface="Perpetua" panose="02020502060401020303" pitchFamily="18" charset="0"/>
              </a:rPr>
              <a:t>φ</a:t>
            </a:r>
            <a:r>
              <a:rPr lang="en-US" altLang="zh-CN" sz="3200" b="1" baseline="30000"/>
              <a:t>(N)=</a:t>
            </a:r>
            <a:r>
              <a:rPr lang="en-US" altLang="zh-CN" sz="3200" b="1"/>
              <a:t>1 mod N, we have m</a:t>
            </a:r>
            <a:r>
              <a:rPr lang="en-US" altLang="zh-CN" sz="3200" b="1" baseline="30000"/>
              <a:t>k</a:t>
            </a:r>
            <a:r>
              <a:rPr lang="el-GR" altLang="zh-CN" sz="3200" b="1" baseline="30000">
                <a:latin typeface="Perpetua" panose="02020502060401020303" pitchFamily="18" charset="0"/>
              </a:rPr>
              <a:t>φ</a:t>
            </a:r>
            <a:r>
              <a:rPr lang="en-US" altLang="zh-CN" sz="3200" b="1" baseline="30000"/>
              <a:t>(N)+1</a:t>
            </a:r>
            <a:r>
              <a:rPr lang="en-US" altLang="zh-CN" sz="3200" b="1"/>
              <a:t> mod N=m.</a:t>
            </a:r>
            <a:endParaRPr lang="en-US" altLang="zh-CN" smtClean="0"/>
          </a:p>
        </p:txBody>
      </p:sp>
    </p:spTree>
    <p:extLst>
      <p:ext uri="{BB962C8B-B14F-4D97-AF65-F5344CB8AC3E}">
        <p14:creationId xmlns:p14="http://schemas.microsoft.com/office/powerpoint/2010/main" val="5033136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1"/>
          </p:nvPr>
        </p:nvSpPr>
        <p:spPr/>
        <p:txBody>
          <a:bodyPr/>
          <a:lstStyle/>
          <a:p>
            <a:r>
              <a:rPr lang="en-US" altLang="zh-CN" b="1" smtClean="0"/>
              <a:t>gcd(m,N)≠1</a:t>
            </a:r>
          </a:p>
          <a:p>
            <a:pPr>
              <a:buFont typeface="Wingdings 2" panose="05020102010507070707" pitchFamily="18" charset="2"/>
              <a:buNone/>
            </a:pPr>
            <a:r>
              <a:rPr lang="en-US" altLang="zh-CN" b="1" smtClean="0"/>
              <a:t>Let m=cp</a:t>
            </a:r>
          </a:p>
          <a:p>
            <a:endParaRPr lang="zh-CN" altLang="en-US" b="1" smtClean="0"/>
          </a:p>
        </p:txBody>
      </p:sp>
      <p:sp>
        <p:nvSpPr>
          <p:cNvPr id="40964" name="Text Box 4"/>
          <p:cNvSpPr txBox="1">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r>
              <a:rPr lang="en-US" altLang="zh-CN" smtClean="0">
                <a:solidFill>
                  <a:schemeClr val="tx1"/>
                </a:solidFill>
              </a:rPr>
              <a:t>Correctness</a:t>
            </a:r>
            <a:endParaRPr lang="zh-CN" altLang="en-US" smtClean="0">
              <a:solidFill>
                <a:schemeClr val="tx1"/>
              </a:solidFill>
            </a:endParaRPr>
          </a:p>
        </p:txBody>
      </p:sp>
      <p:sp>
        <p:nvSpPr>
          <p:cNvPr id="40966" name="Rectangle 6"/>
          <p:cNvSpPr>
            <a:spLocks noChangeArrowheads="1"/>
          </p:cNvSpPr>
          <p:nvPr/>
        </p:nvSpPr>
        <p:spPr bwMode="auto">
          <a:xfrm>
            <a:off x="1981200" y="2514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6350" algn="l" eaLnBrk="0" hangingPunct="0">
              <a:defRPr sz="2400">
                <a:solidFill>
                  <a:schemeClr val="tx1"/>
                </a:solidFill>
                <a:latin typeface="Arial" panose="020B0604020202020204" pitchFamily="34" charset="0"/>
                <a:ea typeface="MS PGothic" panose="020B0600070205080204" pitchFamily="34" charset="-128"/>
              </a:defRPr>
            </a:lvl1pPr>
            <a:lvl2pPr marL="477838" algn="l" eaLnBrk="0" hangingPunct="0">
              <a:defRPr sz="2400">
                <a:solidFill>
                  <a:schemeClr val="tx1"/>
                </a:solidFill>
                <a:latin typeface="Arial" panose="020B0604020202020204" pitchFamily="34" charset="0"/>
                <a:ea typeface="MS PGothic" panose="020B0600070205080204" pitchFamily="34" charset="-128"/>
              </a:defRPr>
            </a:lvl2pPr>
            <a:lvl3pPr algn="l" eaLnBrk="0" hangingPunct="0">
              <a:defRPr sz="2400">
                <a:solidFill>
                  <a:schemeClr val="tx1"/>
                </a:solidFill>
                <a:latin typeface="Arial" panose="020B0604020202020204" pitchFamily="34" charset="0"/>
                <a:ea typeface="MS PGothic" panose="020B0600070205080204" pitchFamily="34" charset="-128"/>
              </a:defRPr>
            </a:lvl3pPr>
            <a:lvl4pPr algn="l" eaLnBrk="0" hangingPunct="0">
              <a:defRPr sz="2400">
                <a:solidFill>
                  <a:schemeClr val="tx1"/>
                </a:solidFill>
                <a:latin typeface="Arial" panose="020B0604020202020204" pitchFamily="34" charset="0"/>
                <a:ea typeface="MS PGothic" panose="020B0600070205080204" pitchFamily="34" charset="-128"/>
              </a:defRPr>
            </a:lvl4pPr>
            <a:lvl5pPr algn="l" eaLnBrk="0" hangingPunct="0">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CN" sz="2800" b="1">
                <a:latin typeface="Times New Roman" panose="02020603050405020304" pitchFamily="18" charset="0"/>
                <a:ea typeface="SimSun" panose="02010600030101010101" pitchFamily="2" charset="-122"/>
              </a:rPr>
              <a:t>gcd(m,q)=1,</a:t>
            </a:r>
            <a:r>
              <a:rPr lang="zh-CN" altLang="en-US" sz="2800" b="1">
                <a:latin typeface="Times New Roman" panose="02020603050405020304" pitchFamily="18" charset="0"/>
                <a:ea typeface="SimSun" panose="02010600030101010101" pitchFamily="2" charset="-122"/>
              </a:rPr>
              <a:t> </a:t>
            </a:r>
            <a:r>
              <a:rPr lang="en-US" altLang="zh-CN" sz="2800" b="1">
                <a:latin typeface="Times New Roman" panose="02020603050405020304" pitchFamily="18" charset="0"/>
                <a:ea typeface="SimSun" panose="02010600030101010101" pitchFamily="2" charset="-122"/>
              </a:rPr>
              <a:t>From Euler Theorem, we have  m</a:t>
            </a:r>
            <a:r>
              <a:rPr lang="en-US" altLang="zh-CN" sz="2800" b="1" baseline="30000">
                <a:latin typeface="Times New Roman" panose="02020603050405020304" pitchFamily="18" charset="0"/>
                <a:ea typeface="SimSun" panose="02010600030101010101" pitchFamily="2" charset="-122"/>
              </a:rPr>
              <a:t>φ(q)</a:t>
            </a:r>
            <a:r>
              <a:rPr lang="en-US" altLang="zh-CN" sz="2800" b="1">
                <a:latin typeface="Times New Roman" panose="02020603050405020304" pitchFamily="18" charset="0"/>
                <a:ea typeface="SimSun" panose="02010600030101010101" pitchFamily="2" charset="-122"/>
              </a:rPr>
              <a:t>≡1 mod q，</a:t>
            </a:r>
            <a:endParaRPr lang="zh-CN" altLang="en-US" sz="2800" b="1">
              <a:latin typeface="Times New Roman" panose="02020603050405020304" pitchFamily="18" charset="0"/>
              <a:ea typeface="SimSun" panose="02010600030101010101" pitchFamily="2" charset="-122"/>
            </a:endParaRPr>
          </a:p>
          <a:p>
            <a:pPr algn="ctr" eaLnBrk="1" hangingPunct="1">
              <a:spcBef>
                <a:spcPct val="20000"/>
              </a:spcBef>
            </a:pPr>
            <a:r>
              <a:rPr lang="en-US" altLang="zh-CN" sz="2800" b="1">
                <a:latin typeface="Times New Roman" panose="02020603050405020304" pitchFamily="18" charset="0"/>
                <a:ea typeface="SimSun" panose="02010600030101010101" pitchFamily="2" charset="-122"/>
              </a:rPr>
              <a:t>m</a:t>
            </a:r>
            <a:r>
              <a:rPr lang="en-US" altLang="zh-CN" sz="2800" b="1" baseline="30000">
                <a:latin typeface="Times New Roman" panose="02020603050405020304" pitchFamily="18" charset="0"/>
                <a:ea typeface="SimSun" panose="02010600030101010101" pitchFamily="2" charset="-122"/>
              </a:rPr>
              <a:t>kφ(q)</a:t>
            </a:r>
            <a:r>
              <a:rPr lang="en-US" altLang="zh-CN" sz="2800" b="1">
                <a:latin typeface="Times New Roman" panose="02020603050405020304" pitchFamily="18" charset="0"/>
                <a:ea typeface="SimSun" panose="02010600030101010101" pitchFamily="2" charset="-122"/>
              </a:rPr>
              <a:t>≡1 mod q,</a:t>
            </a:r>
          </a:p>
          <a:p>
            <a:pPr algn="ctr" eaLnBrk="1" hangingPunct="1">
              <a:spcBef>
                <a:spcPct val="20000"/>
              </a:spcBef>
            </a:pPr>
            <a:r>
              <a:rPr lang="en-US" altLang="zh-CN" sz="2800" b="1">
                <a:latin typeface="Times New Roman" panose="02020603050405020304" pitchFamily="18" charset="0"/>
                <a:ea typeface="SimSun" panose="02010600030101010101" pitchFamily="2" charset="-122"/>
              </a:rPr>
              <a:t>[m</a:t>
            </a:r>
            <a:r>
              <a:rPr lang="en-US" altLang="zh-CN" sz="2800" b="1" baseline="30000">
                <a:latin typeface="Times New Roman" panose="02020603050405020304" pitchFamily="18" charset="0"/>
                <a:ea typeface="SimSun" panose="02010600030101010101" pitchFamily="2" charset="-122"/>
              </a:rPr>
              <a:t>kφ(q)</a:t>
            </a:r>
            <a:r>
              <a:rPr lang="en-US" altLang="zh-CN" sz="2800" b="1">
                <a:latin typeface="Times New Roman" panose="02020603050405020304" pitchFamily="18" charset="0"/>
                <a:ea typeface="SimSun" panose="02010600030101010101" pitchFamily="2" charset="-122"/>
              </a:rPr>
              <a:t>]</a:t>
            </a:r>
            <a:r>
              <a:rPr lang="en-US" altLang="zh-CN" sz="2800" b="1" baseline="30000">
                <a:latin typeface="Times New Roman" panose="02020603050405020304" pitchFamily="18" charset="0"/>
                <a:ea typeface="SimSun" panose="02010600030101010101" pitchFamily="2" charset="-122"/>
              </a:rPr>
              <a:t>φ(p)</a:t>
            </a:r>
            <a:r>
              <a:rPr lang="en-US" altLang="zh-CN" sz="2800" b="1">
                <a:latin typeface="Times New Roman" panose="02020603050405020304" pitchFamily="18" charset="0"/>
                <a:ea typeface="SimSun" panose="02010600030101010101" pitchFamily="2" charset="-122"/>
              </a:rPr>
              <a:t>≡1 mod q, </a:t>
            </a:r>
          </a:p>
          <a:p>
            <a:pPr algn="ctr" eaLnBrk="1" hangingPunct="1">
              <a:spcBef>
                <a:spcPct val="20000"/>
              </a:spcBef>
            </a:pPr>
            <a:r>
              <a:rPr lang="en-US" altLang="zh-CN" sz="2800" b="1">
                <a:latin typeface="Times New Roman" panose="02020603050405020304" pitchFamily="18" charset="0"/>
                <a:ea typeface="SimSun" panose="02010600030101010101" pitchFamily="2" charset="-122"/>
              </a:rPr>
              <a:t>m</a:t>
            </a:r>
            <a:r>
              <a:rPr lang="en-US" altLang="zh-CN" sz="2800" b="1" baseline="30000">
                <a:latin typeface="Times New Roman" panose="02020603050405020304" pitchFamily="18" charset="0"/>
                <a:ea typeface="SimSun" panose="02010600030101010101" pitchFamily="2" charset="-122"/>
              </a:rPr>
              <a:t>kφ(N)</a:t>
            </a:r>
            <a:r>
              <a:rPr lang="en-US" altLang="zh-CN" sz="2800" b="1">
                <a:latin typeface="Times New Roman" panose="02020603050405020304" pitchFamily="18" charset="0"/>
                <a:ea typeface="SimSun" panose="02010600030101010101" pitchFamily="2" charset="-122"/>
              </a:rPr>
              <a:t>≡1 mod q</a:t>
            </a:r>
          </a:p>
          <a:p>
            <a:pPr eaLnBrk="1" hangingPunct="1">
              <a:spcBef>
                <a:spcPct val="20000"/>
              </a:spcBef>
            </a:pPr>
            <a:r>
              <a:rPr lang="en-US" altLang="zh-CN" sz="2800" b="1">
                <a:latin typeface="Times New Roman" panose="02020603050405020304" pitchFamily="18" charset="0"/>
                <a:ea typeface="SimSun" panose="02010600030101010101" pitchFamily="2" charset="-122"/>
              </a:rPr>
              <a:t>So, m</a:t>
            </a:r>
            <a:r>
              <a:rPr lang="en-US" altLang="zh-CN" sz="2800" b="1" baseline="30000">
                <a:latin typeface="Times New Roman" panose="02020603050405020304" pitchFamily="18" charset="0"/>
                <a:ea typeface="SimSun" panose="02010600030101010101" pitchFamily="2" charset="-122"/>
              </a:rPr>
              <a:t>kφ(N)</a:t>
            </a:r>
            <a:r>
              <a:rPr lang="en-US" altLang="zh-CN" sz="2800" b="1">
                <a:latin typeface="Times New Roman" panose="02020603050405020304" pitchFamily="18" charset="0"/>
                <a:ea typeface="SimSun" panose="02010600030101010101" pitchFamily="2" charset="-122"/>
              </a:rPr>
              <a:t>=1+rq，</a:t>
            </a:r>
            <a:r>
              <a:rPr lang="en-US" altLang="en-US" sz="2800" b="1">
                <a:latin typeface="Times New Roman" panose="02020603050405020304" pitchFamily="18" charset="0"/>
              </a:rPr>
              <a:t>multiply</a:t>
            </a:r>
            <a:r>
              <a:rPr lang="en-US" altLang="zh-CN" b="1">
                <a:latin typeface="Times New Roman" panose="02020603050405020304" pitchFamily="18" charset="0"/>
              </a:rPr>
              <a:t> </a:t>
            </a:r>
            <a:r>
              <a:rPr lang="en-US" altLang="zh-CN" sz="2800" b="1">
                <a:latin typeface="Times New Roman" panose="02020603050405020304" pitchFamily="18" charset="0"/>
                <a:ea typeface="SimSun" panose="02010600030101010101" pitchFamily="2" charset="-122"/>
              </a:rPr>
              <a:t>m=cp</a:t>
            </a:r>
            <a:endParaRPr lang="zh-CN" altLang="en-US" sz="2800" b="1">
              <a:latin typeface="Times New Roman" panose="02020603050405020304" pitchFamily="18" charset="0"/>
              <a:ea typeface="SimSun" panose="02010600030101010101" pitchFamily="2" charset="-122"/>
            </a:endParaRPr>
          </a:p>
          <a:p>
            <a:pPr algn="ctr" eaLnBrk="1" hangingPunct="1">
              <a:spcBef>
                <a:spcPct val="20000"/>
              </a:spcBef>
            </a:pPr>
            <a:r>
              <a:rPr lang="en-US" altLang="zh-CN" sz="2800" b="1">
                <a:latin typeface="Times New Roman" panose="02020603050405020304" pitchFamily="18" charset="0"/>
                <a:ea typeface="SimSun" panose="02010600030101010101" pitchFamily="2" charset="-122"/>
              </a:rPr>
              <a:t>m</a:t>
            </a:r>
            <a:r>
              <a:rPr lang="en-US" altLang="zh-CN" sz="2800" b="1" baseline="30000">
                <a:latin typeface="Times New Roman" panose="02020603050405020304" pitchFamily="18" charset="0"/>
                <a:ea typeface="SimSun" panose="02010600030101010101" pitchFamily="2" charset="-122"/>
              </a:rPr>
              <a:t>kφ(N)+1</a:t>
            </a:r>
            <a:r>
              <a:rPr lang="en-US" altLang="zh-CN" sz="2800" b="1">
                <a:latin typeface="Times New Roman" panose="02020603050405020304" pitchFamily="18" charset="0"/>
                <a:ea typeface="SimSun" panose="02010600030101010101" pitchFamily="2" charset="-122"/>
              </a:rPr>
              <a:t>=m+rcpq=m+rcn</a:t>
            </a:r>
          </a:p>
          <a:p>
            <a:pPr eaLnBrk="1" hangingPunct="1">
              <a:spcBef>
                <a:spcPct val="20000"/>
              </a:spcBef>
            </a:pPr>
            <a:r>
              <a:rPr lang="en-US" altLang="zh-CN" sz="2800" b="1">
                <a:latin typeface="Times New Roman" panose="02020603050405020304" pitchFamily="18" charset="0"/>
                <a:ea typeface="SimSun" panose="02010600030101010101" pitchFamily="2" charset="-122"/>
              </a:rPr>
              <a:t>i.e. m</a:t>
            </a:r>
            <a:r>
              <a:rPr lang="en-US" altLang="zh-CN" sz="2800" b="1" baseline="30000">
                <a:latin typeface="Times New Roman" panose="02020603050405020304" pitchFamily="18" charset="0"/>
                <a:ea typeface="SimSun" panose="02010600030101010101" pitchFamily="2" charset="-122"/>
              </a:rPr>
              <a:t>kφ(N)+1</a:t>
            </a:r>
            <a:r>
              <a:rPr lang="en-US" altLang="zh-CN" sz="2800" b="1">
                <a:latin typeface="Times New Roman" panose="02020603050405020304" pitchFamily="18" charset="0"/>
                <a:ea typeface="SimSun" panose="02010600030101010101" pitchFamily="2" charset="-122"/>
              </a:rPr>
              <a:t>≡m mod N，so c</a:t>
            </a:r>
            <a:r>
              <a:rPr lang="en-US" altLang="zh-CN" sz="2800" b="1" baseline="30000">
                <a:latin typeface="Times New Roman" panose="02020603050405020304" pitchFamily="18" charset="0"/>
                <a:ea typeface="SimSun" panose="02010600030101010101" pitchFamily="2" charset="-122"/>
              </a:rPr>
              <a:t>d</a:t>
            </a:r>
            <a:r>
              <a:rPr lang="en-US" altLang="zh-CN" sz="2800" b="1">
                <a:latin typeface="Times New Roman" panose="02020603050405020304" pitchFamily="18" charset="0"/>
                <a:ea typeface="SimSun" panose="02010600030101010101" pitchFamily="2" charset="-122"/>
              </a:rPr>
              <a:t> mod N≡m</a:t>
            </a:r>
            <a:endParaRPr lang="zh-CN" altLang="en-US" sz="2800" b="1">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267197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 calcmode="lin" valueType="num">
                                      <p:cBhvr additive="base">
                                        <p:cTn id="7" dur="500" fill="hold"/>
                                        <p:tgtEl>
                                          <p:spTgt spid="409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6">
                                            <p:txEl>
                                              <p:pRg st="1" end="1"/>
                                            </p:txEl>
                                          </p:spTgt>
                                        </p:tgtEl>
                                        <p:attrNameLst>
                                          <p:attrName>style.visibility</p:attrName>
                                        </p:attrNameLst>
                                      </p:cBhvr>
                                      <p:to>
                                        <p:strVal val="visible"/>
                                      </p:to>
                                    </p:set>
                                    <p:anim calcmode="lin" valueType="num">
                                      <p:cBhvr additive="base">
                                        <p:cTn id="13" dur="500" fill="hold"/>
                                        <p:tgtEl>
                                          <p:spTgt spid="409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6">
                                            <p:txEl>
                                              <p:pRg st="2" end="2"/>
                                            </p:txEl>
                                          </p:spTgt>
                                        </p:tgtEl>
                                        <p:attrNameLst>
                                          <p:attrName>style.visibility</p:attrName>
                                        </p:attrNameLst>
                                      </p:cBhvr>
                                      <p:to>
                                        <p:strVal val="visible"/>
                                      </p:to>
                                    </p:set>
                                    <p:anim calcmode="lin" valueType="num">
                                      <p:cBhvr additive="base">
                                        <p:cTn id="19" dur="500" fill="hold"/>
                                        <p:tgtEl>
                                          <p:spTgt spid="409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6">
                                            <p:txEl>
                                              <p:pRg st="3" end="3"/>
                                            </p:txEl>
                                          </p:spTgt>
                                        </p:tgtEl>
                                        <p:attrNameLst>
                                          <p:attrName>style.visibility</p:attrName>
                                        </p:attrNameLst>
                                      </p:cBhvr>
                                      <p:to>
                                        <p:strVal val="visible"/>
                                      </p:to>
                                    </p:set>
                                    <p:anim calcmode="lin" valueType="num">
                                      <p:cBhvr additive="base">
                                        <p:cTn id="25" dur="500" fill="hold"/>
                                        <p:tgtEl>
                                          <p:spTgt spid="4096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66">
                                            <p:txEl>
                                              <p:pRg st="4" end="4"/>
                                            </p:txEl>
                                          </p:spTgt>
                                        </p:tgtEl>
                                        <p:attrNameLst>
                                          <p:attrName>style.visibility</p:attrName>
                                        </p:attrNameLst>
                                      </p:cBhvr>
                                      <p:to>
                                        <p:strVal val="visible"/>
                                      </p:to>
                                    </p:set>
                                    <p:anim calcmode="lin" valueType="num">
                                      <p:cBhvr additive="base">
                                        <p:cTn id="31" dur="500" fill="hold"/>
                                        <p:tgtEl>
                                          <p:spTgt spid="4096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9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66">
                                            <p:txEl>
                                              <p:pRg st="5" end="5"/>
                                            </p:txEl>
                                          </p:spTgt>
                                        </p:tgtEl>
                                        <p:attrNameLst>
                                          <p:attrName>style.visibility</p:attrName>
                                        </p:attrNameLst>
                                      </p:cBhvr>
                                      <p:to>
                                        <p:strVal val="visible"/>
                                      </p:to>
                                    </p:set>
                                    <p:anim calcmode="lin" valueType="num">
                                      <p:cBhvr additive="base">
                                        <p:cTn id="37" dur="500" fill="hold"/>
                                        <p:tgtEl>
                                          <p:spTgt spid="4096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96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966">
                                            <p:txEl>
                                              <p:pRg st="6" end="6"/>
                                            </p:txEl>
                                          </p:spTgt>
                                        </p:tgtEl>
                                        <p:attrNameLst>
                                          <p:attrName>style.visibility</p:attrName>
                                        </p:attrNameLst>
                                      </p:cBhvr>
                                      <p:to>
                                        <p:strVal val="visible"/>
                                      </p:to>
                                    </p:set>
                                    <p:anim calcmode="lin" valueType="num">
                                      <p:cBhvr additive="base">
                                        <p:cTn id="43" dur="500" fill="hold"/>
                                        <p:tgtEl>
                                          <p:spTgt spid="4096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96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altLang="en-US" smtClean="0"/>
              <a:t>Cyptosystem Services</a:t>
            </a:r>
            <a:endParaRPr lang="en-GB" altLang="en-US" smtClean="0"/>
          </a:p>
        </p:txBody>
      </p:sp>
      <p:sp>
        <p:nvSpPr>
          <p:cNvPr id="32771" name="Rectangle 3"/>
          <p:cNvSpPr>
            <a:spLocks noGrp="1" noChangeArrowheads="1"/>
          </p:cNvSpPr>
          <p:nvPr>
            <p:ph type="body" idx="1"/>
          </p:nvPr>
        </p:nvSpPr>
        <p:spPr>
          <a:xfrm>
            <a:off x="2309814" y="2214564"/>
            <a:ext cx="8358187" cy="4643437"/>
          </a:xfrm>
        </p:spPr>
        <p:txBody>
          <a:bodyPr/>
          <a:lstStyle/>
          <a:p>
            <a:pPr eaLnBrk="1" hangingPunct="1"/>
            <a:r>
              <a:rPr lang="en-US" altLang="en-US" smtClean="0"/>
              <a:t>So that your boss cannot deny that he sent it when he comes to his senses (</a:t>
            </a:r>
            <a:r>
              <a:rPr lang="en-US" altLang="en-US" b="1" smtClean="0"/>
              <a:t>nonrepudiation</a:t>
            </a:r>
            <a:r>
              <a:rPr lang="en-US" altLang="en-US" smtClean="0"/>
              <a:t>).</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marL="342900" lvl="1" indent="-342900">
              <a:buNone/>
            </a:pPr>
            <a:endParaRPr lang="en-GB" altLang="en-US" sz="2800"/>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86250"/>
            <a:ext cx="9144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88287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en-US" altLang="zh-CN" smtClean="0">
                <a:solidFill>
                  <a:schemeClr val="tx1"/>
                </a:solidFill>
                <a:ea typeface="SimSun" panose="02010600030101010101" pitchFamily="2" charset="-122"/>
              </a:rPr>
              <a:t>Some notes about d,e, p, and q</a:t>
            </a:r>
          </a:p>
        </p:txBody>
      </p:sp>
      <p:sp>
        <p:nvSpPr>
          <p:cNvPr id="50179" name="Rectangle 3"/>
          <p:cNvSpPr>
            <a:spLocks noGrp="1"/>
          </p:cNvSpPr>
          <p:nvPr>
            <p:ph type="body" idx="1"/>
          </p:nvPr>
        </p:nvSpPr>
        <p:spPr/>
        <p:txBody>
          <a:bodyPr/>
          <a:lstStyle/>
          <a:p>
            <a:r>
              <a:rPr lang="en-US" altLang="zh-CN">
                <a:ea typeface="SimSun" panose="02010600030101010101" pitchFamily="2" charset="-122"/>
              </a:rPr>
              <a:t>p and q must be large for security</a:t>
            </a:r>
          </a:p>
          <a:p>
            <a:r>
              <a:rPr lang="en-US" altLang="zh-CN">
                <a:ea typeface="SimSun" panose="02010600030101010101" pitchFamily="2" charset="-122"/>
              </a:rPr>
              <a:t>e, the encryption exponent, does not have to be that large (2</a:t>
            </a:r>
            <a:r>
              <a:rPr lang="en-US" altLang="zh-CN" baseline="30000">
                <a:ea typeface="SimSun" panose="02010600030101010101" pitchFamily="2" charset="-122"/>
              </a:rPr>
              <a:t>16</a:t>
            </a:r>
            <a:r>
              <a:rPr lang="en-US" altLang="zh-CN">
                <a:ea typeface="SimSun" panose="02010600030101010101" pitchFamily="2" charset="-122"/>
              </a:rPr>
              <a:t> </a:t>
            </a:r>
            <a:r>
              <a:rPr lang="en-US" altLang="zh-CN">
                <a:latin typeface="Arial" panose="020B0604020202020204" pitchFamily="34" charset="0"/>
                <a:ea typeface="SimSun" panose="02010600030101010101" pitchFamily="2" charset="-122"/>
              </a:rPr>
              <a:t>–</a:t>
            </a:r>
            <a:r>
              <a:rPr lang="en-US" altLang="zh-CN">
                <a:ea typeface="SimSun" panose="02010600030101010101" pitchFamily="2" charset="-122"/>
              </a:rPr>
              <a:t> 1 = 65535 is good)</a:t>
            </a:r>
          </a:p>
          <a:p>
            <a:r>
              <a:rPr lang="en-US" altLang="zh-CN">
                <a:ea typeface="SimSun" panose="02010600030101010101" pitchFamily="2" charset="-122"/>
              </a:rPr>
              <a:t>d, the decryption exponent, needs to be sufficiently large (512 to 2048 bits)</a:t>
            </a:r>
          </a:p>
          <a:p>
            <a:r>
              <a:rPr lang="en-US" altLang="zh-CN">
                <a:ea typeface="SimSun" panose="02010600030101010101" pitchFamily="2" charset="-122"/>
              </a:rPr>
              <a:t>Having to work with such large numbers, we need to look at some other elements of RSA.</a:t>
            </a:r>
          </a:p>
        </p:txBody>
      </p:sp>
    </p:spTree>
    <p:extLst>
      <p:ext uri="{BB962C8B-B14F-4D97-AF65-F5344CB8AC3E}">
        <p14:creationId xmlns:p14="http://schemas.microsoft.com/office/powerpoint/2010/main" val="35236843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1992313" y="188913"/>
            <a:ext cx="77724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3200" b="1">
                <a:ea typeface="SimSun" panose="02010600030101010101" pitchFamily="2" charset="-122"/>
              </a:rPr>
              <a:t>Security Analysis</a:t>
            </a:r>
            <a:endParaRPr lang="en-GB" altLang="zh-CN" sz="3200" b="1">
              <a:ea typeface="SimSun" panose="02010600030101010101" pitchFamily="2" charset="-122"/>
            </a:endParaRPr>
          </a:p>
        </p:txBody>
      </p:sp>
      <p:sp>
        <p:nvSpPr>
          <p:cNvPr id="46083" name="Rectangle 3"/>
          <p:cNvSpPr>
            <a:spLocks noChangeArrowheads="1"/>
          </p:cNvSpPr>
          <p:nvPr/>
        </p:nvSpPr>
        <p:spPr bwMode="auto">
          <a:xfrm>
            <a:off x="2109789" y="1143001"/>
            <a:ext cx="794702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buFont typeface="Arial" panose="020B0604020202020204" pitchFamily="34" charset="0"/>
              <a:buChar char="•"/>
            </a:pPr>
            <a:r>
              <a:rPr lang="zh-CN" altLang="en-US">
                <a:ea typeface="SimSun" panose="02010600030101010101" pitchFamily="2" charset="-122"/>
              </a:rPr>
              <a:t> </a:t>
            </a:r>
            <a:r>
              <a:rPr lang="en-US" altLang="zh-CN">
                <a:ea typeface="SimSun" panose="02010600030101010101" pitchFamily="2" charset="-122"/>
              </a:rPr>
              <a:t>If attacker factors N=pq, then what is going on? </a:t>
            </a:r>
          </a:p>
          <a:p>
            <a:pPr eaLnBrk="1" hangingPunct="1">
              <a:lnSpc>
                <a:spcPct val="150000"/>
              </a:lnSpc>
            </a:pPr>
            <a:r>
              <a:rPr lang="en-US" altLang="zh-CN">
                <a:ea typeface="SimSun" panose="02010600030101010101" pitchFamily="2" charset="-122"/>
              </a:rPr>
              <a:t>Attacker knows p, q, he can compute  </a:t>
            </a:r>
            <a:r>
              <a:rPr lang="en-US" altLang="zh-CN">
                <a:latin typeface="SimSun" panose="02010600030101010101" pitchFamily="2" charset="-122"/>
                <a:ea typeface="SimSun" panose="02010600030101010101" pitchFamily="2" charset="-122"/>
              </a:rPr>
              <a:t>mod</a:t>
            </a:r>
            <a:r>
              <a:rPr lang="el-GR" altLang="zh-CN">
                <a:latin typeface="SimSun" panose="02010600030101010101" pitchFamily="2" charset="-122"/>
                <a:ea typeface="SimSun" panose="02010600030101010101" pitchFamily="2" charset="-122"/>
              </a:rPr>
              <a:t>φ</a:t>
            </a:r>
            <a:r>
              <a:rPr lang="en-US" altLang="zh-CN">
                <a:latin typeface="SimSun" panose="02010600030101010101" pitchFamily="2" charset="-122"/>
                <a:ea typeface="SimSun" panose="02010600030101010101" pitchFamily="2" charset="-122"/>
              </a:rPr>
              <a:t>(N)=(p-1)(q-1). Euclidean algorithm computes d=e</a:t>
            </a:r>
            <a:r>
              <a:rPr lang="en-US" altLang="zh-CN" baseline="30000">
                <a:latin typeface="SimSun" panose="02010600030101010101" pitchFamily="2" charset="-122"/>
                <a:ea typeface="SimSun" panose="02010600030101010101" pitchFamily="2" charset="-122"/>
              </a:rPr>
              <a:t>-1</a:t>
            </a:r>
            <a:r>
              <a:rPr lang="en-US" altLang="zh-CN">
                <a:latin typeface="SimSun" panose="02010600030101010101" pitchFamily="2" charset="-122"/>
                <a:ea typeface="SimSun" panose="02010600030101010101" pitchFamily="2" charset="-122"/>
              </a:rPr>
              <a:t> mod</a:t>
            </a:r>
            <a:r>
              <a:rPr lang="el-GR" altLang="zh-CN">
                <a:latin typeface="SimSun" panose="02010600030101010101" pitchFamily="2" charset="-122"/>
                <a:ea typeface="SimSun" panose="02010600030101010101" pitchFamily="2" charset="-122"/>
              </a:rPr>
              <a:t>φ</a:t>
            </a:r>
            <a:r>
              <a:rPr lang="en-US" altLang="zh-CN">
                <a:latin typeface="SimSun" panose="02010600030101010101" pitchFamily="2" charset="-122"/>
                <a:ea typeface="SimSun" panose="02010600030101010101" pitchFamily="2" charset="-122"/>
              </a:rPr>
              <a:t>(N).</a:t>
            </a:r>
            <a:r>
              <a:rPr lang="en-US" altLang="zh-CN">
                <a:ea typeface="SimSun" panose="02010600030101010101" pitchFamily="2" charset="-122"/>
              </a:rPr>
              <a:t> </a:t>
            </a:r>
          </a:p>
          <a:p>
            <a:pPr eaLnBrk="1" hangingPunct="1">
              <a:lnSpc>
                <a:spcPct val="150000"/>
              </a:lnSpc>
              <a:buFont typeface="Arial" panose="020B0604020202020204" pitchFamily="34" charset="0"/>
              <a:buChar char="•"/>
            </a:pPr>
            <a:r>
              <a:rPr lang="zh-CN" altLang="en-US">
                <a:ea typeface="SimSun" panose="02010600030101010101" pitchFamily="2" charset="-122"/>
              </a:rPr>
              <a:t> </a:t>
            </a:r>
            <a:r>
              <a:rPr lang="en-US" altLang="zh-CN">
                <a:ea typeface="SimSun" panose="02010600030101010101" pitchFamily="2" charset="-122"/>
              </a:rPr>
              <a:t>If attacker can not factor N=pq, then what?</a:t>
            </a:r>
          </a:p>
          <a:p>
            <a:pPr eaLnBrk="1" hangingPunct="1">
              <a:lnSpc>
                <a:spcPct val="150000"/>
              </a:lnSpc>
            </a:pPr>
            <a:r>
              <a:rPr lang="en-GB" altLang="zh-CN">
                <a:ea typeface="SimSun" panose="02010600030101010101" pitchFamily="2" charset="-122"/>
              </a:rPr>
              <a:t> the security of </a:t>
            </a:r>
            <a:r>
              <a:rPr lang="en-US" altLang="zh-CN">
                <a:ea typeface="SimSun" panose="02010600030101010101" pitchFamily="2" charset="-122"/>
              </a:rPr>
              <a:t>RSA means that it is hard to compute m from m</a:t>
            </a:r>
            <a:r>
              <a:rPr lang="en-US" altLang="zh-CN" baseline="30000">
                <a:ea typeface="SimSun" panose="02010600030101010101" pitchFamily="2" charset="-122"/>
              </a:rPr>
              <a:t>e </a:t>
            </a:r>
            <a:r>
              <a:rPr lang="en-US" altLang="zh-CN">
                <a:ea typeface="SimSun" panose="02010600030101010101" pitchFamily="2" charset="-122"/>
              </a:rPr>
              <a:t>mod N. This is called a RSA problem. From our analysis, if we can factor N, then we can solve RSA problem. How about the reverse? Currently, this problem is unknown. But it is widely believed that they are equivalent. So RSA is based on factoring problem. </a:t>
            </a:r>
            <a:endParaRPr lang="en-GB" altLang="zh-CN">
              <a:ea typeface="SimSun" panose="02010600030101010101" pitchFamily="2" charset="-122"/>
            </a:endParaRPr>
          </a:p>
        </p:txBody>
      </p:sp>
    </p:spTree>
    <p:extLst>
      <p:ext uri="{BB962C8B-B14F-4D97-AF65-F5344CB8AC3E}">
        <p14:creationId xmlns:p14="http://schemas.microsoft.com/office/powerpoint/2010/main" val="82274563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C9863FAC-83E2-4E9F-8122-6BEED1D95AFC}" type="slidenum">
              <a:rPr lang="en-US" altLang="zh-CN" sz="1200" b="1">
                <a:solidFill>
                  <a:schemeClr val="bg2"/>
                </a:solidFill>
                <a:ea typeface="SimSun" panose="02010600030101010101" pitchFamily="2" charset="-122"/>
              </a:rPr>
              <a:pPr eaLnBrk="1" hangingPunct="1"/>
              <a:t>92</a:t>
            </a:fld>
            <a:endParaRPr lang="en-US" altLang="zh-CN" sz="1200" b="1">
              <a:solidFill>
                <a:schemeClr val="bg2"/>
              </a:solidFill>
              <a:ea typeface="SimSun" panose="02010600030101010101" pitchFamily="2" charset="-122"/>
            </a:endParaRPr>
          </a:p>
        </p:txBody>
      </p:sp>
      <p:sp>
        <p:nvSpPr>
          <p:cNvPr id="1057795" name="Text Box 3"/>
          <p:cNvSpPr txBox="1">
            <a:spLocks noChangeArrowheads="1"/>
          </p:cNvSpPr>
          <p:nvPr>
            <p:custDataLst>
              <p:tags r:id="rId1"/>
            </p:custDataLst>
          </p:nvPr>
        </p:nvSpPr>
        <p:spPr bwMode="auto">
          <a:xfrm>
            <a:off x="1752600" y="406401"/>
            <a:ext cx="50356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buClr>
                <a:schemeClr val="tx1"/>
              </a:buClr>
              <a:buSzPct val="117000"/>
              <a:buFont typeface="Wingdings" panose="05000000000000000000" pitchFamily="2" charset="2"/>
              <a:buNone/>
            </a:pPr>
            <a:r>
              <a:rPr lang="en-US" altLang="zh-CN" sz="4000" b="1">
                <a:latin typeface="Franklin Gothic Book" panose="020B0503020102020204" pitchFamily="34" charset="0"/>
              </a:rPr>
              <a:t>ElGamal Cryptosystem</a:t>
            </a:r>
          </a:p>
          <a:p>
            <a:pPr>
              <a:buClr>
                <a:schemeClr val="tx1"/>
              </a:buClr>
              <a:buSzPct val="117000"/>
              <a:buFont typeface="Wingdings" panose="05000000000000000000" pitchFamily="2" charset="2"/>
              <a:buNone/>
            </a:pPr>
            <a:endParaRPr lang="en-US" altLang="zh-CN" sz="3200" b="1">
              <a:effectLst>
                <a:outerShdw blurRad="38100" dist="38100" dir="2700000" algn="tl">
                  <a:srgbClr val="C0C0C0"/>
                </a:outerShdw>
              </a:effectLst>
              <a:latin typeface="Times" panose="02020603050405020304" pitchFamily="18" charset="0"/>
              <a:ea typeface="SimSun" panose="02010600030101010101" pitchFamily="2" charset="-122"/>
            </a:endParaRPr>
          </a:p>
        </p:txBody>
      </p:sp>
      <p:sp>
        <p:nvSpPr>
          <p:cNvPr id="94213" name="Text Box 4"/>
          <p:cNvSpPr txBox="1">
            <a:spLocks noChangeArrowheads="1"/>
          </p:cNvSpPr>
          <p:nvPr>
            <p:custDataLst>
              <p:tags r:id="rId2"/>
            </p:custDataLst>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sz="1800" b="1">
              <a:latin typeface="Times New Roman" panose="02020603050405020304" pitchFamily="18" charset="0"/>
              <a:ea typeface="SimSun" panose="02010600030101010101" pitchFamily="2" charset="-122"/>
            </a:endParaRPr>
          </a:p>
        </p:txBody>
      </p:sp>
      <p:sp>
        <p:nvSpPr>
          <p:cNvPr id="1057797" name="Rectangle 5"/>
          <p:cNvSpPr>
            <a:spLocks noChangeArrowheads="1"/>
          </p:cNvSpPr>
          <p:nvPr>
            <p:custDataLst>
              <p:tags r:id="rId3"/>
            </p:custDataLst>
          </p:nvPr>
        </p:nvSpPr>
        <p:spPr bwMode="auto">
          <a:xfrm>
            <a:off x="18288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zh-CN" sz="2800" b="1">
                <a:effectLst>
                  <a:outerShdw blurRad="38100" dist="38100" dir="2700000" algn="tl">
                    <a:srgbClr val="C0C0C0"/>
                  </a:outerShdw>
                </a:effectLst>
                <a:latin typeface="Times New Roman" panose="02020603050405020304" pitchFamily="18" charset="0"/>
                <a:ea typeface="SimSun" panose="02010600030101010101" pitchFamily="2" charset="-122"/>
              </a:rPr>
              <a:t>Besides RSA, another public-key cryptosystem is ElGamal. ElGamal is based on the discrete logarithm problem</a:t>
            </a:r>
          </a:p>
        </p:txBody>
      </p:sp>
    </p:spTree>
    <p:extLst>
      <p:ext uri="{BB962C8B-B14F-4D97-AF65-F5344CB8AC3E}">
        <p14:creationId xmlns:p14="http://schemas.microsoft.com/office/powerpoint/2010/main" val="25660326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p:cNvSpPr txBox="1">
            <a:spLocks noGrp="1"/>
          </p:cNvSpPr>
          <p:nvPr/>
        </p:nvSpPr>
        <p:spPr bwMode="auto">
          <a:xfrm>
            <a:off x="1447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b="1">
                <a:solidFill>
                  <a:schemeClr val="bg2"/>
                </a:solidFill>
                <a:ea typeface="SimSun" panose="02010600030101010101" pitchFamily="2" charset="-122"/>
              </a:rPr>
              <a:t>10.</a:t>
            </a:r>
            <a:fld id="{DDD36C5A-59F8-4203-A9B8-C0949A2A9BF9}" type="slidenum">
              <a:rPr lang="en-US" altLang="zh-CN" sz="1200" b="1">
                <a:solidFill>
                  <a:schemeClr val="bg2"/>
                </a:solidFill>
                <a:ea typeface="SimSun" panose="02010600030101010101" pitchFamily="2" charset="-122"/>
              </a:rPr>
              <a:pPr eaLnBrk="1" hangingPunct="1"/>
              <a:t>93</a:t>
            </a:fld>
            <a:endParaRPr lang="en-US" altLang="zh-CN" sz="1200" b="1">
              <a:solidFill>
                <a:schemeClr val="bg2"/>
              </a:solidFill>
              <a:ea typeface="SimSun" panose="02010600030101010101" pitchFamily="2" charset="-122"/>
            </a:endParaRPr>
          </a:p>
        </p:txBody>
      </p:sp>
      <p:sp>
        <p:nvSpPr>
          <p:cNvPr id="96259" name="Rectangle 2"/>
          <p:cNvSpPr>
            <a:spLocks noChangeArrowheads="1"/>
          </p:cNvSpPr>
          <p:nvPr>
            <p:custDataLst>
              <p:tags r:id="rId1"/>
            </p:custDataLst>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0" name="Rectangle 3"/>
          <p:cNvSpPr>
            <a:spLocks noChangeArrowheads="1"/>
          </p:cNvSpPr>
          <p:nvPr>
            <p:custDataLst>
              <p:tags r:id="rId2"/>
            </p:custDataLst>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1" name="Rectangle 4"/>
          <p:cNvSpPr>
            <a:spLocks noChangeArrowheads="1"/>
          </p:cNvSpPr>
          <p:nvPr>
            <p:custDataLst>
              <p:tags r:id="rId3"/>
            </p:custDataLst>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2" name="Rectangle 5"/>
          <p:cNvSpPr>
            <a:spLocks noChangeArrowheads="1"/>
          </p:cNvSpPr>
          <p:nvPr>
            <p:custDataLst>
              <p:tags r:id="rId4"/>
            </p:custDataLst>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3" name="Rectangle 6"/>
          <p:cNvSpPr>
            <a:spLocks noChangeArrowheads="1"/>
          </p:cNvSpPr>
          <p:nvPr>
            <p:custDataLst>
              <p:tags r:id="rId5"/>
            </p:custDataLst>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4" name="Rectangle 7"/>
          <p:cNvSpPr>
            <a:spLocks noChangeArrowheads="1"/>
          </p:cNvSpPr>
          <p:nvPr>
            <p:custDataLst>
              <p:tags r:id="rId6"/>
            </p:custDataLst>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5" name="Rectangle 8"/>
          <p:cNvSpPr>
            <a:spLocks noChangeArrowheads="1"/>
          </p:cNvSpPr>
          <p:nvPr>
            <p:custDataLst>
              <p:tags r:id="rId7"/>
            </p:custDataLst>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kumimoji="1" lang="zh-CN" altLang="en-US">
              <a:latin typeface="Tahoma" panose="020B0604030504040204" pitchFamily="34" charset="0"/>
              <a:ea typeface="SimSun" panose="02010600030101010101" pitchFamily="2" charset="-122"/>
            </a:endParaRPr>
          </a:p>
        </p:txBody>
      </p:sp>
      <p:sp>
        <p:nvSpPr>
          <p:cNvPr id="96266" name="Rectangle 9"/>
          <p:cNvSpPr>
            <a:spLocks noChangeArrowheads="1"/>
          </p:cNvSpPr>
          <p:nvPr>
            <p:custDataLst>
              <p:tags r:id="rId8"/>
            </p:custDataLst>
          </p:nvPr>
        </p:nvSpPr>
        <p:spPr bwMode="auto">
          <a:xfrm>
            <a:off x="1752600" y="6858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endParaRPr lang="zh-CN" altLang="en-US" sz="2800" b="1" i="1">
              <a:latin typeface="Times New Roman" panose="02020603050405020304" pitchFamily="18" charset="0"/>
              <a:ea typeface="SimSun" panose="02010600030101010101" pitchFamily="2" charset="-122"/>
            </a:endParaRPr>
          </a:p>
        </p:txBody>
      </p:sp>
      <p:pic>
        <p:nvPicPr>
          <p:cNvPr id="96268" name="Picture 12"/>
          <p:cNvPicPr>
            <a:picLocks noChangeAspect="1" noChangeArrowheads="1"/>
          </p:cNvPicPr>
          <p:nvPr>
            <p:custDataLst>
              <p:tags r:id="rId9"/>
            </p:custDataLst>
          </p:nvPr>
        </p:nvPicPr>
        <p:blipFill>
          <a:blip r:embed="rId14">
            <a:extLst>
              <a:ext uri="{28A0092B-C50C-407E-A947-70E740481C1C}">
                <a14:useLocalDpi xmlns:a14="http://schemas.microsoft.com/office/drawing/2010/main" val="0"/>
              </a:ext>
            </a:extLst>
          </a:blip>
          <a:srcRect/>
          <a:stretch>
            <a:fillRect/>
          </a:stretch>
        </p:blipFill>
        <p:spPr bwMode="auto">
          <a:xfrm>
            <a:off x="1676400" y="1371601"/>
            <a:ext cx="84836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9" name="Text Box 11"/>
          <p:cNvSpPr txBox="1">
            <a:spLocks noChangeArrowheads="1"/>
          </p:cNvSpPr>
          <p:nvPr>
            <p:custDataLst>
              <p:tags r:id="rId10"/>
            </p:custDataLst>
          </p:nvPr>
        </p:nvSpPr>
        <p:spPr bwMode="auto">
          <a:xfrm>
            <a:off x="1695451" y="1143001"/>
            <a:ext cx="8639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2800" b="1">
                <a:latin typeface="Times New Roman" panose="02020603050405020304" pitchFamily="18" charset="0"/>
                <a:ea typeface="SimSun" panose="02010600030101010101" pitchFamily="2" charset="-122"/>
              </a:rPr>
              <a:t>Key generation, encryption, and decryption in ElGamal</a:t>
            </a:r>
          </a:p>
        </p:txBody>
      </p:sp>
      <p:sp>
        <p:nvSpPr>
          <p:cNvPr id="96270" name="Text Box 13"/>
          <p:cNvSpPr txBox="1">
            <a:spLocks noChangeArrowheads="1"/>
          </p:cNvSpPr>
          <p:nvPr>
            <p:custDataLst>
              <p:tags r:id="rId11"/>
            </p:custDataLst>
          </p:nvPr>
        </p:nvSpPr>
        <p:spPr bwMode="auto">
          <a:xfrm>
            <a:off x="2667000" y="5105401"/>
            <a:ext cx="381000" cy="2444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000">
                <a:latin typeface="Times New Roman" panose="02020603050405020304" pitchFamily="18" charset="0"/>
                <a:ea typeface="SimSun" panose="02010600030101010101" pitchFamily="2" charset="-122"/>
              </a:rPr>
              <a:t>C2</a:t>
            </a:r>
          </a:p>
        </p:txBody>
      </p:sp>
    </p:spTree>
    <p:extLst>
      <p:ext uri="{BB962C8B-B14F-4D97-AF65-F5344CB8AC3E}">
        <p14:creationId xmlns:p14="http://schemas.microsoft.com/office/powerpoint/2010/main" val="14577152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Grp="1" noChangeArrowheads="1"/>
          </p:cNvSpPr>
          <p:nvPr>
            <p:ph type="title"/>
          </p:nvPr>
        </p:nvSpPr>
        <p:spPr>
          <a:xfrm>
            <a:off x="1775520" y="332656"/>
            <a:ext cx="7924800" cy="1143000"/>
          </a:xfrm>
        </p:spPr>
        <p:txBody>
          <a:bodyPr/>
          <a:lstStyle/>
          <a:p>
            <a:pPr eaLnBrk="1" hangingPunct="1"/>
            <a:r>
              <a:rPr lang="en-US" altLang="en-US" dirty="0" smtClean="0"/>
              <a:t>Hybrid Encryption Method</a:t>
            </a:r>
            <a:endParaRPr lang="en-GB" altLang="en-US" dirty="0" smtClean="0"/>
          </a:p>
        </p:txBody>
      </p:sp>
      <p:sp>
        <p:nvSpPr>
          <p:cNvPr id="66563" name="Rectangle 3"/>
          <p:cNvSpPr>
            <a:spLocks noGrp="1" noChangeArrowheads="1"/>
          </p:cNvSpPr>
          <p:nvPr>
            <p:ph type="body" idx="1"/>
          </p:nvPr>
        </p:nvSpPr>
        <p:spPr>
          <a:xfrm>
            <a:off x="1991545" y="1772817"/>
            <a:ext cx="8358187" cy="4643437"/>
          </a:xfrm>
        </p:spPr>
        <p:txBody>
          <a:bodyPr>
            <a:normAutofit/>
          </a:bodyPr>
          <a:lstStyle/>
          <a:p>
            <a:pPr eaLnBrk="1" hangingPunct="1">
              <a:defRPr/>
            </a:pPr>
            <a:r>
              <a:rPr lang="en-US" dirty="0" smtClean="0"/>
              <a:t>In Hybrid approach, the two technologies (symmetric and asymmetric) are used in a complementary manner, with each performing different functions.</a:t>
            </a:r>
          </a:p>
          <a:p>
            <a:pPr eaLnBrk="1" hangingPunct="1">
              <a:defRPr/>
            </a:pPr>
            <a:r>
              <a:rPr lang="en-US" dirty="0" smtClean="0"/>
              <a:t>A symmetric algorithm creates keys used for encrypting bulk data and asymmetric algorithm create keys used for automated key distribution.</a:t>
            </a:r>
          </a:p>
          <a:p>
            <a:pPr eaLnBrk="1" hangingPunct="1">
              <a:defRPr/>
            </a:pPr>
            <a:r>
              <a:rPr lang="en-US" dirty="0" smtClean="0"/>
              <a:t>Because the message will most likely be longer than the key, the faster algorithm (symmetric) is used on the message and the slower(asymmetric) is used on the key.</a:t>
            </a:r>
          </a:p>
          <a:p>
            <a:pPr eaLnBrk="1" hangingPunct="1">
              <a:defRPr/>
            </a:pPr>
            <a:endParaRPr lang="en-US" dirty="0" smtClean="0"/>
          </a:p>
          <a:p>
            <a:pPr eaLnBrk="1" hangingPunct="1">
              <a:buFont typeface="Wingdings" panose="05000000000000000000" pitchFamily="2" charset="2"/>
              <a:buNone/>
              <a:defRPr/>
            </a:pPr>
            <a:endParaRPr lang="en-US" b="1" dirty="0" smtClean="0"/>
          </a:p>
          <a:p>
            <a:pPr eaLnBrk="1" hangingPunct="1">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12694497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p:cNvSpPr>
            <a:spLocks noGrp="1" noChangeArrowheads="1"/>
          </p:cNvSpPr>
          <p:nvPr>
            <p:ph type="title"/>
          </p:nvPr>
        </p:nvSpPr>
        <p:spPr/>
        <p:txBody>
          <a:bodyPr/>
          <a:lstStyle/>
          <a:p>
            <a:pPr eaLnBrk="1" hangingPunct="1"/>
            <a:r>
              <a:rPr lang="en-US" altLang="en-US" smtClean="0"/>
              <a:t>Hybrid Encryption Method</a:t>
            </a:r>
            <a:endParaRPr lang="en-GB" altLang="en-US" smtClean="0"/>
          </a:p>
        </p:txBody>
      </p:sp>
      <p:pic>
        <p:nvPicPr>
          <p:cNvPr id="1648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33626"/>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2172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Grp="1" noChangeArrowheads="1"/>
          </p:cNvSpPr>
          <p:nvPr>
            <p:ph type="title"/>
          </p:nvPr>
        </p:nvSpPr>
        <p:spPr/>
        <p:txBody>
          <a:bodyPr/>
          <a:lstStyle/>
          <a:p>
            <a:pPr eaLnBrk="1" hangingPunct="1"/>
            <a:r>
              <a:rPr lang="en-US" altLang="en-US" smtClean="0"/>
              <a:t>Hybrid Encryption Method</a:t>
            </a:r>
            <a:endParaRPr lang="en-GB" altLang="en-US" smtClean="0"/>
          </a:p>
        </p:txBody>
      </p:sp>
      <p:pic>
        <p:nvPicPr>
          <p:cNvPr id="166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57376"/>
            <a:ext cx="9144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3418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AutoShape 2"/>
          <p:cNvSpPr>
            <a:spLocks noGrp="1" noChangeArrowheads="1"/>
          </p:cNvSpPr>
          <p:nvPr>
            <p:ph type="title"/>
          </p:nvPr>
        </p:nvSpPr>
        <p:spPr/>
        <p:txBody>
          <a:bodyPr/>
          <a:lstStyle/>
          <a:p>
            <a:pPr eaLnBrk="1" hangingPunct="1"/>
            <a:r>
              <a:rPr lang="en-US" altLang="en-US" smtClean="0"/>
              <a:t>Hybrid Encryption Method</a:t>
            </a:r>
            <a:endParaRPr lang="en-GB" altLang="en-US" smtClean="0"/>
          </a:p>
        </p:txBody>
      </p:sp>
      <p:sp>
        <p:nvSpPr>
          <p:cNvPr id="168963" name="Rectangle 3"/>
          <p:cNvSpPr>
            <a:spLocks noGrp="1" noChangeArrowheads="1"/>
          </p:cNvSpPr>
          <p:nvPr>
            <p:ph type="body" idx="1"/>
          </p:nvPr>
        </p:nvSpPr>
        <p:spPr>
          <a:xfrm>
            <a:off x="2309814" y="2214564"/>
            <a:ext cx="8358187" cy="4643437"/>
          </a:xfrm>
        </p:spPr>
        <p:txBody>
          <a:bodyPr/>
          <a:lstStyle/>
          <a:p>
            <a:pPr eaLnBrk="1" hangingPunct="1"/>
            <a:r>
              <a:rPr lang="en-US" altLang="en-US" smtClean="0"/>
              <a:t>This</a:t>
            </a:r>
            <a:r>
              <a:rPr lang="en-US" altLang="en-US" b="1" smtClean="0"/>
              <a:t> combines </a:t>
            </a:r>
            <a:r>
              <a:rPr lang="en-US" altLang="en-US" smtClean="0"/>
              <a:t>the scalability and key management features of the asymmetric algorithms with the speed of symmetric ones</a:t>
            </a:r>
          </a:p>
          <a:p>
            <a:pPr eaLnBrk="1" hangingPunct="1"/>
            <a:r>
              <a:rPr lang="en-US" altLang="en-US" smtClean="0"/>
              <a:t>This is usually called </a:t>
            </a:r>
            <a:r>
              <a:rPr lang="en-US" altLang="en-US" b="1" smtClean="0"/>
              <a:t>Digital Envelope</a:t>
            </a:r>
            <a:r>
              <a:rPr lang="en-US" altLang="en-US" smtClean="0"/>
              <a:t>.</a:t>
            </a:r>
          </a:p>
          <a:p>
            <a:pPr eaLnBrk="1" hangingPunct="1"/>
            <a:r>
              <a:rPr lang="en-US" altLang="en-US" smtClean="0"/>
              <a:t>The Secure Sockets Layer (SSL) protocol negotiates which asymmetric and symmetric algorithms to use in a hybrid system to protect TCP connections, such as an HTTP connection between a web browser and web server.</a:t>
            </a:r>
          </a:p>
          <a:p>
            <a:pPr eaLnBrk="1" hangingPunct="1"/>
            <a:endParaRPr lang="en-US" altLang="en-US" b="1" smtClean="0"/>
          </a:p>
          <a:p>
            <a:pPr eaLnBrk="1" hangingPunct="1"/>
            <a:endParaRPr lang="en-US" altLang="en-US" smtClean="0"/>
          </a:p>
          <a:p>
            <a:pPr eaLnBrk="1" hangingPunct="1"/>
            <a:endParaRPr lang="en-US" altLang="en-US" smtClean="0"/>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7729213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AutoShape 2"/>
          <p:cNvSpPr>
            <a:spLocks noGrp="1" noChangeArrowheads="1"/>
          </p:cNvSpPr>
          <p:nvPr>
            <p:ph type="title"/>
          </p:nvPr>
        </p:nvSpPr>
        <p:spPr/>
        <p:txBody>
          <a:bodyPr/>
          <a:lstStyle/>
          <a:p>
            <a:pPr eaLnBrk="1" hangingPunct="1"/>
            <a:r>
              <a:rPr lang="en-US" altLang="en-US" smtClean="0"/>
              <a:t>Hybrid Encryption Method</a:t>
            </a:r>
            <a:endParaRPr lang="en-GB" altLang="en-US" smtClean="0"/>
          </a:p>
        </p:txBody>
      </p:sp>
      <p:pic>
        <p:nvPicPr>
          <p:cNvPr id="1710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6605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AutoShape 2"/>
          <p:cNvSpPr>
            <a:spLocks noGrp="1" noChangeArrowheads="1"/>
          </p:cNvSpPr>
          <p:nvPr>
            <p:ph type="title"/>
          </p:nvPr>
        </p:nvSpPr>
        <p:spPr>
          <a:xfrm>
            <a:off x="1919536" y="260648"/>
            <a:ext cx="7924800" cy="1143000"/>
          </a:xfrm>
        </p:spPr>
        <p:txBody>
          <a:bodyPr/>
          <a:lstStyle/>
          <a:p>
            <a:pPr eaLnBrk="1" hangingPunct="1"/>
            <a:r>
              <a:rPr lang="en-US" altLang="en-US" dirty="0" smtClean="0"/>
              <a:t>Lets Reason out</a:t>
            </a:r>
            <a:endParaRPr lang="en-GB" altLang="en-US" dirty="0" smtClean="0"/>
          </a:p>
        </p:txBody>
      </p:sp>
      <p:sp>
        <p:nvSpPr>
          <p:cNvPr id="66563" name="Rectangle 3"/>
          <p:cNvSpPr>
            <a:spLocks noGrp="1" noChangeArrowheads="1"/>
          </p:cNvSpPr>
          <p:nvPr>
            <p:ph type="body" idx="1"/>
          </p:nvPr>
        </p:nvSpPr>
        <p:spPr>
          <a:xfrm>
            <a:off x="2063553" y="1628801"/>
            <a:ext cx="8358187" cy="4643437"/>
          </a:xfrm>
        </p:spPr>
        <p:txBody>
          <a:bodyPr>
            <a:normAutofit/>
          </a:bodyPr>
          <a:lstStyle/>
          <a:p>
            <a:pPr eaLnBrk="1" hangingPunct="1">
              <a:defRPr/>
            </a:pPr>
            <a:r>
              <a:rPr lang="en-US" dirty="0" smtClean="0"/>
              <a:t>If a symmetric key is encrypted with receiver's public key, what security service(s) is provided?</a:t>
            </a:r>
          </a:p>
          <a:p>
            <a:pPr eaLnBrk="1" hangingPunct="1">
              <a:defRPr/>
            </a:pPr>
            <a:r>
              <a:rPr lang="en-US" dirty="0" smtClean="0"/>
              <a:t>If data is encrypted with sender’s private key, what security service(s) is provided?</a:t>
            </a:r>
          </a:p>
          <a:p>
            <a:pPr eaLnBrk="1" hangingPunct="1">
              <a:defRPr/>
            </a:pPr>
            <a:r>
              <a:rPr lang="en-US" dirty="0" smtClean="0"/>
              <a:t>If the sender encrypt data with receiver’s private key, what security service(s) is provided?</a:t>
            </a:r>
          </a:p>
          <a:p>
            <a:pPr eaLnBrk="1" hangingPunct="1">
              <a:defRPr/>
            </a:pPr>
            <a:r>
              <a:rPr lang="en-US" dirty="0" smtClean="0"/>
              <a:t>Why do we encrypt message with the symmetric key?</a:t>
            </a:r>
          </a:p>
          <a:p>
            <a:pPr eaLnBrk="1" hangingPunct="1">
              <a:defRPr/>
            </a:pPr>
            <a:r>
              <a:rPr lang="en-US" dirty="0" smtClean="0"/>
              <a:t>Why don’t we encrypt the symmetric key with another symmetric key?</a:t>
            </a:r>
          </a:p>
          <a:p>
            <a:pPr eaLnBrk="1" hangingPunct="1">
              <a:defRPr/>
            </a:pPr>
            <a:endParaRPr lang="en-US" b="1" dirty="0" smtClean="0"/>
          </a:p>
          <a:p>
            <a:pPr eaLnBrk="1" hangingPunct="1">
              <a:defRPr/>
            </a:pPr>
            <a:endParaRPr lang="en-US" dirty="0" smtClean="0"/>
          </a:p>
          <a:p>
            <a:pPr eaLnBrk="1" hangingPunct="1">
              <a:defRPr/>
            </a:pPr>
            <a:endParaRPr lang="en-US" dirty="0" smtClean="0"/>
          </a:p>
          <a:p>
            <a:pPr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102286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6448</TotalTime>
  <Words>5787</Words>
  <Application>Microsoft Office PowerPoint</Application>
  <PresentationFormat>Widescreen</PresentationFormat>
  <Paragraphs>742</Paragraphs>
  <Slides>106</Slides>
  <Notes>65</Notes>
  <HiddenSlides>0</HiddenSlides>
  <MMClips>0</MMClips>
  <ScaleCrop>false</ScaleCrop>
  <HeadingPairs>
    <vt:vector size="8" baseType="variant">
      <vt:variant>
        <vt:lpstr>Fonts Used</vt:lpstr>
      </vt:variant>
      <vt:variant>
        <vt:i4>24</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32" baseType="lpstr">
      <vt:lpstr>MS PGothic</vt:lpstr>
      <vt:lpstr>SimSun</vt:lpstr>
      <vt:lpstr>SimSun</vt:lpstr>
      <vt:lpstr>Arial</vt:lpstr>
      <vt:lpstr>Calibri</vt:lpstr>
      <vt:lpstr>Calibri Light</vt:lpstr>
      <vt:lpstr>Castellar</vt:lpstr>
      <vt:lpstr>Courier New</vt:lpstr>
      <vt:lpstr>Curlz MT</vt:lpstr>
      <vt:lpstr>等线</vt:lpstr>
      <vt:lpstr>等线 Light</vt:lpstr>
      <vt:lpstr>Franklin Gothic Book</vt:lpstr>
      <vt:lpstr>Georgia</vt:lpstr>
      <vt:lpstr>Gill Sans MT</vt:lpstr>
      <vt:lpstr>Helvetica</vt:lpstr>
      <vt:lpstr>Perpetua</vt:lpstr>
      <vt:lpstr>Symbol</vt:lpstr>
      <vt:lpstr>Tahoma</vt:lpstr>
      <vt:lpstr>Times</vt:lpstr>
      <vt:lpstr>Times New Roman</vt:lpstr>
      <vt:lpstr>Times-Roman</vt:lpstr>
      <vt:lpstr>Trebuchet MS</vt:lpstr>
      <vt:lpstr>Wingdings</vt:lpstr>
      <vt:lpstr>Wingdings 2</vt:lpstr>
      <vt:lpstr>Office Theme</vt:lpstr>
      <vt:lpstr>Document</vt:lpstr>
      <vt:lpstr>        Cryptography &amp; Network Security </vt:lpstr>
      <vt:lpstr>PowerPoint Presentation</vt:lpstr>
      <vt:lpstr>PowerPoint Presentation</vt:lpstr>
      <vt:lpstr>PowerPoint Presentation</vt:lpstr>
      <vt:lpstr>The Strength of the Cryptosystem</vt:lpstr>
      <vt:lpstr>Cyptosystem Services</vt:lpstr>
      <vt:lpstr>Cyptosystem Services</vt:lpstr>
      <vt:lpstr>Cyptosystem Services</vt:lpstr>
      <vt:lpstr>Cyptosystem Services</vt:lpstr>
      <vt:lpstr>Methods of Encryption</vt:lpstr>
      <vt:lpstr>Symmetric Cryptography: Examples.</vt:lpstr>
      <vt:lpstr>Examples:</vt:lpstr>
      <vt:lpstr>PowerPoint Presentation</vt:lpstr>
      <vt:lpstr>PowerPoint Presentation</vt:lpstr>
      <vt:lpstr>PowerPoint Presentation</vt:lpstr>
      <vt:lpstr>PowerPoint Presentation</vt:lpstr>
      <vt:lpstr>PowerPoint Presentation</vt:lpstr>
      <vt:lpstr>Caesar Cipher</vt:lpstr>
      <vt:lpstr>The Vigenère cipher</vt:lpstr>
      <vt:lpstr>Example</vt:lpstr>
      <vt:lpstr>PowerPoint Presentation</vt:lpstr>
      <vt:lpstr>One-Time Pad</vt:lpstr>
      <vt:lpstr>One-Time Pad</vt:lpstr>
      <vt:lpstr>One-Time Pad-Encryption</vt:lpstr>
      <vt:lpstr>One-Time Pad-Decryption</vt:lpstr>
      <vt:lpstr>One-Time Pad Requirments</vt:lpstr>
      <vt:lpstr>Data Encryption Standard(DES)</vt:lpstr>
      <vt:lpstr>PowerPoint Presentation</vt:lpstr>
      <vt:lpstr>General structure of DES</vt:lpstr>
      <vt:lpstr>Advanced Encryption Standard ( AES)</vt:lpstr>
      <vt:lpstr>AES Conceptual Scheme</vt:lpstr>
      <vt:lpstr>Multiple rounds</vt:lpstr>
      <vt:lpstr>AES Competition Requirements</vt:lpstr>
      <vt:lpstr>Types of Cipher</vt:lpstr>
      <vt:lpstr>Types of Cipher</vt:lpstr>
      <vt:lpstr>PowerPoint Presentation</vt:lpstr>
      <vt:lpstr>Substitution and Transposition</vt:lpstr>
      <vt:lpstr>PowerPoint Presentation</vt:lpstr>
      <vt:lpstr>Cryptography</vt:lpstr>
      <vt:lpstr>Cryptanalysis</vt:lpstr>
      <vt:lpstr>PowerPoint Presentation</vt:lpstr>
      <vt:lpstr>PowerPoint Presentation</vt:lpstr>
      <vt:lpstr>More Definitions</vt:lpstr>
      <vt:lpstr>Brute Force Search</vt:lpstr>
      <vt:lpstr>Private-key cryptography</vt:lpstr>
      <vt:lpstr>The key-distribution problem</vt:lpstr>
      <vt:lpstr>The key-management problem</vt:lpstr>
      <vt:lpstr>Lack of support for “open systems”</vt:lpstr>
      <vt:lpstr>PowerPoint Presentation</vt:lpstr>
      <vt:lpstr>Public-Key Cryptography</vt:lpstr>
      <vt:lpstr>Public Key Cryptography</vt:lpstr>
      <vt:lpstr>Why Public-Key Cryptography?</vt:lpstr>
      <vt:lpstr>PowerPoint Presentation</vt:lpstr>
      <vt:lpstr>PowerPoint Presentation</vt:lpstr>
      <vt:lpstr>Symmetric vs Public-Key</vt:lpstr>
      <vt:lpstr>Symmetric &amp; Asymmetric Compared</vt:lpstr>
      <vt:lpstr>Block Cipher</vt:lpstr>
      <vt:lpstr>Block Cipher</vt:lpstr>
      <vt:lpstr>Block Cipher</vt:lpstr>
      <vt:lpstr>Block Cipher</vt:lpstr>
      <vt:lpstr>Stream Cipher</vt:lpstr>
      <vt:lpstr>Stream Cipher</vt:lpstr>
      <vt:lpstr>Stream Cipher</vt:lpstr>
      <vt:lpstr>Stream Cipher</vt:lpstr>
      <vt:lpstr>Block and Stream Cipher</vt:lpstr>
      <vt:lpstr>Initialization Vector</vt:lpstr>
      <vt:lpstr>Public-Key Applications</vt:lpstr>
      <vt:lpstr>Requirements</vt:lpstr>
      <vt:lpstr>Security of Public Key Schemes</vt:lpstr>
      <vt:lpstr>Exchanging keys</vt:lpstr>
      <vt:lpstr>Solution 1</vt:lpstr>
      <vt:lpstr>Solution 2</vt:lpstr>
      <vt:lpstr>Historical Background</vt:lpstr>
      <vt:lpstr>PowerPoint Presentation</vt:lpstr>
      <vt:lpstr>Solution 3 – Use public key crypto</vt:lpstr>
      <vt:lpstr>Why does DH work?</vt:lpstr>
      <vt:lpstr>Diffie-Hellman Example </vt:lpstr>
      <vt:lpstr>Hard problems</vt:lpstr>
      <vt:lpstr>Key Exchange Protocols</vt:lpstr>
      <vt:lpstr>Asymmetric Cryptography</vt:lpstr>
      <vt:lpstr>Asymmetric Cryptography</vt:lpstr>
      <vt:lpstr>Asymmetric Cryptography</vt:lpstr>
      <vt:lpstr>RSA</vt:lpstr>
      <vt:lpstr>Euler’s Totient</vt:lpstr>
      <vt:lpstr>RSA keys</vt:lpstr>
      <vt:lpstr>RSA encryption/decryption</vt:lpstr>
      <vt:lpstr>PowerPoint Presentation</vt:lpstr>
      <vt:lpstr>Correctness</vt:lpstr>
      <vt:lpstr>Correctness</vt:lpstr>
      <vt:lpstr>Some notes about d,e, p, and q</vt:lpstr>
      <vt:lpstr>PowerPoint Presentation</vt:lpstr>
      <vt:lpstr>PowerPoint Presentation</vt:lpstr>
      <vt:lpstr>PowerPoint Presentation</vt:lpstr>
      <vt:lpstr>Hybrid Encryption Method</vt:lpstr>
      <vt:lpstr>Hybrid Encryption Method</vt:lpstr>
      <vt:lpstr>Hybrid Encryption Method</vt:lpstr>
      <vt:lpstr>Hybrid Encryption Method</vt:lpstr>
      <vt:lpstr>Hybrid Encryption Method</vt:lpstr>
      <vt:lpstr>Lets Reason out</vt:lpstr>
      <vt:lpstr>PowerPoint Presentation</vt:lpstr>
      <vt:lpstr>PowerPoint Presentation</vt:lpstr>
      <vt:lpstr>PowerPoint Presentation</vt:lpstr>
      <vt:lpstr>Proof of ElGamal Cryptosystem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Network Security</dc:title>
  <dc:creator>Reggie</dc:creator>
  <cp:lastModifiedBy>Reggie</cp:lastModifiedBy>
  <cp:revision>29</cp:revision>
  <dcterms:created xsi:type="dcterms:W3CDTF">2021-07-17T20:00:50Z</dcterms:created>
  <dcterms:modified xsi:type="dcterms:W3CDTF">2021-08-23T21:34:51Z</dcterms:modified>
</cp:coreProperties>
</file>