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2" r:id="rId3"/>
    <p:sldId id="263" r:id="rId4"/>
    <p:sldId id="261" r:id="rId5"/>
    <p:sldId id="268" r:id="rId6"/>
    <p:sldId id="269" r:id="rId7"/>
    <p:sldId id="266" r:id="rId8"/>
    <p:sldId id="270" r:id="rId9"/>
    <p:sldId id="267" r:id="rId10"/>
    <p:sldId id="272" r:id="rId11"/>
    <p:sldId id="259" r:id="rId12"/>
    <p:sldId id="26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AAFAD-3273-43BE-8322-BF295D546427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E449-25E9-49B6-8A79-F58DDC390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3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 data is a type of</a:t>
            </a:r>
            <a:r>
              <a:rPr lang="en-US" baseline="0" dirty="0" smtClean="0"/>
              <a:t> data  which is countable, totally we have 16 columns with categorical data and we have used pie chart , count plot to draw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r>
              <a:rPr lang="en-US" baseline="0" dirty="0" smtClean="0"/>
              <a:t> data is a type of data which is measurable , here we have 8 columns with continuous data and we have used violin plot to draw the graph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1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Target as a factor , we are comparing other columns with it and count plot is used to draw the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Gender as a factor , we are </a:t>
            </a:r>
            <a:r>
              <a:rPr lang="en-US" baseline="0" dirty="0" smtClean="0"/>
              <a:t> comparing other columns with it and count &amp; box plots are used to draw the graphs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Heat</a:t>
            </a:r>
            <a:r>
              <a:rPr lang="en-US" baseline="0" dirty="0" smtClean="0"/>
              <a:t> map shows the correlation between all the possible columns and it is multivariate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values are extreme values  , which are neglected during the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conclusion is  derived after doing numerous analysis with the dataset .</a:t>
            </a:r>
            <a:r>
              <a:rPr lang="en-US" baseline="0" dirty="0" smtClean="0"/>
              <a:t> </a:t>
            </a:r>
            <a:r>
              <a:rPr lang="en-US" dirty="0" smtClean="0"/>
              <a:t>And</a:t>
            </a:r>
            <a:r>
              <a:rPr lang="en-US" baseline="0" dirty="0" smtClean="0"/>
              <a:t> these are the criteria ,which eligible clients meet.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these criteria should be considered , to minimize the defaulter.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E449-25E9-49B6-8A79-F58DDC390E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1E5E951-9003-4151-B262-4427B1DF23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BA132B-3337-4FAB-82A5-F37FDDA94183}" type="datetimeFigureOut">
              <a:rPr lang="en-US" smtClean="0"/>
              <a:t>01/03/2022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APPROVAL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GOLD ATLANTIS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2060"/>
                </a:solidFill>
              </a:rPr>
              <a:t>Number  of  clients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76200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Total clients-1,00,000</a:t>
            </a:r>
          </a:p>
          <a:p>
            <a:r>
              <a:rPr lang="en-US" sz="1800" dirty="0"/>
              <a:t>Eligible </a:t>
            </a:r>
            <a:r>
              <a:rPr lang="en-US" sz="1800" dirty="0" smtClean="0"/>
              <a:t>clients-</a:t>
            </a:r>
            <a:r>
              <a:rPr lang="en-US" sz="1800" dirty="0" smtClean="0"/>
              <a:t>34,082</a:t>
            </a:r>
          </a:p>
          <a:p>
            <a:r>
              <a:rPr lang="en-US" sz="1800" dirty="0" smtClean="0"/>
              <a:t>Defaulter-</a:t>
            </a:r>
            <a:r>
              <a:rPr lang="en-US" sz="1800" dirty="0" smtClean="0"/>
              <a:t>57,500</a:t>
            </a: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6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Predictive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Analysis:-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eligible clients are selected based on considering the following criteria</a:t>
            </a:r>
            <a:r>
              <a:rPr lang="en-US" sz="1800" dirty="0" smtClean="0"/>
              <a:t>:-   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400" dirty="0" smtClean="0"/>
              <a:t>They should not be </a:t>
            </a:r>
            <a:r>
              <a:rPr lang="en-US" sz="1400" dirty="0"/>
              <a:t>student and unemployed for INCOME </a:t>
            </a:r>
            <a:r>
              <a:rPr lang="en-US" sz="1400" dirty="0" smtClean="0"/>
              <a:t>TYPE      </a:t>
            </a:r>
          </a:p>
          <a:p>
            <a:r>
              <a:rPr lang="en-US" sz="1400" dirty="0" smtClean="0"/>
              <a:t>They </a:t>
            </a:r>
            <a:r>
              <a:rPr lang="en-US" sz="1400" dirty="0"/>
              <a:t>should have submitted </a:t>
            </a:r>
            <a:r>
              <a:rPr lang="en-US" sz="1400" dirty="0" smtClean="0"/>
              <a:t>documents    </a:t>
            </a:r>
            <a:endParaRPr lang="en-US" sz="1400" dirty="0"/>
          </a:p>
          <a:p>
            <a:r>
              <a:rPr lang="en-US" sz="1400" dirty="0" smtClean="0"/>
              <a:t>Their </a:t>
            </a:r>
            <a:r>
              <a:rPr lang="en-US" sz="1400" dirty="0"/>
              <a:t>phone must be </a:t>
            </a:r>
            <a:r>
              <a:rPr lang="en-US" sz="1400" dirty="0" smtClean="0"/>
              <a:t>reachable   </a:t>
            </a:r>
            <a:endParaRPr lang="en-US" sz="1400" dirty="0"/>
          </a:p>
          <a:p>
            <a:r>
              <a:rPr lang="en-US" sz="1400" dirty="0" smtClean="0"/>
              <a:t>Count </a:t>
            </a:r>
            <a:r>
              <a:rPr lang="en-US" sz="1400" dirty="0"/>
              <a:t>of children less than </a:t>
            </a:r>
            <a:r>
              <a:rPr lang="en-US" sz="1400" dirty="0" smtClean="0"/>
              <a:t>4    </a:t>
            </a:r>
            <a:endParaRPr lang="en-US" sz="1400" dirty="0"/>
          </a:p>
          <a:p>
            <a:r>
              <a:rPr lang="en-US" sz="1400" dirty="0" smtClean="0"/>
              <a:t>And </a:t>
            </a:r>
            <a:r>
              <a:rPr lang="en-US" sz="1400" dirty="0"/>
              <a:t>their target should be </a:t>
            </a:r>
            <a:r>
              <a:rPr lang="en-US" sz="1400" dirty="0" smtClean="0"/>
              <a:t>zero( </a:t>
            </a:r>
            <a:r>
              <a:rPr lang="en-US" sz="1400" dirty="0" smtClean="0"/>
              <a:t>i</a:t>
            </a:r>
            <a:r>
              <a:rPr lang="en-US" sz="1400" dirty="0" smtClean="0"/>
              <a:t>.e. they should not make late payment)</a:t>
            </a:r>
          </a:p>
          <a:p>
            <a:r>
              <a:rPr lang="en-US" sz="1400" dirty="0" smtClean="0"/>
              <a:t>Especially for pensioners INCOME_TYPE ,the selection criteria should be high comparatively,   because of their age factor ,which might increase the risk of repayment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18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Prescriptive Analysis:-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increase the number of eligible clients to get </a:t>
            </a:r>
            <a:r>
              <a:rPr lang="en-US" sz="1800" dirty="0" smtClean="0"/>
              <a:t>loan , the </a:t>
            </a:r>
            <a:r>
              <a:rPr lang="en-US" sz="1800" dirty="0"/>
              <a:t>following criteria has to be followed</a:t>
            </a:r>
            <a:r>
              <a:rPr lang="en-US" sz="1800" dirty="0" smtClean="0"/>
              <a:t>:-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 smtClean="0"/>
              <a:t>Documents </a:t>
            </a:r>
            <a:r>
              <a:rPr lang="en-US" sz="1600" dirty="0"/>
              <a:t>should be </a:t>
            </a:r>
            <a:r>
              <a:rPr lang="en-US" sz="1600" dirty="0" smtClean="0"/>
              <a:t>submitted </a:t>
            </a:r>
          </a:p>
          <a:p>
            <a:r>
              <a:rPr lang="en-US" sz="1600" dirty="0" smtClean="0"/>
              <a:t>Make </a:t>
            </a:r>
            <a:r>
              <a:rPr lang="en-US" sz="1600" dirty="0"/>
              <a:t>the client to avoid late </a:t>
            </a:r>
            <a:r>
              <a:rPr lang="en-US" sz="1600" dirty="0" smtClean="0"/>
              <a:t>payment 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mobile phone should be </a:t>
            </a:r>
            <a:r>
              <a:rPr lang="en-US" sz="1600" dirty="0" smtClean="0"/>
              <a:t>reachable</a:t>
            </a:r>
          </a:p>
          <a:p>
            <a:r>
              <a:rPr lang="en-US" sz="1600" dirty="0"/>
              <a:t>Income of the client should be eligible to take the desired credit </a:t>
            </a:r>
            <a:r>
              <a:rPr lang="en-US" sz="1600" dirty="0" smtClean="0"/>
              <a:t>amount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55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95600" y="2362200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Analysis:-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8288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Descriptive Analysis</a:t>
            </a:r>
          </a:p>
          <a:p>
            <a:r>
              <a:rPr lang="en-US" sz="2000" dirty="0" smtClean="0"/>
              <a:t>Predictive Analysis</a:t>
            </a:r>
          </a:p>
          <a:p>
            <a:r>
              <a:rPr lang="en-US" sz="2000" dirty="0" smtClean="0"/>
              <a:t>Prescriptive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48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Descriptive Analysis: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   </a:t>
            </a:r>
            <a:r>
              <a:rPr lang="en-US" sz="2000" dirty="0">
                <a:solidFill>
                  <a:srgbClr val="002060"/>
                </a:solidFill>
              </a:rPr>
              <a:t>Describes  the  relationship  between  the  columns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981200"/>
            <a:ext cx="8229600" cy="4572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Single column analysis</a:t>
            </a:r>
            <a:r>
              <a:rPr lang="en-US" sz="1600" i="1" dirty="0" smtClean="0"/>
              <a:t>(Univariate)</a:t>
            </a:r>
          </a:p>
          <a:p>
            <a:r>
              <a:rPr lang="en-US" sz="1600" dirty="0" smtClean="0"/>
              <a:t>Two column analysis</a:t>
            </a:r>
            <a:r>
              <a:rPr lang="en-US" sz="1600" i="1" dirty="0" smtClean="0"/>
              <a:t>(Bivariate)</a:t>
            </a:r>
          </a:p>
          <a:p>
            <a:r>
              <a:rPr lang="en-US" sz="1600" dirty="0" smtClean="0"/>
              <a:t>Multiple column analysis</a:t>
            </a:r>
            <a:r>
              <a:rPr lang="en-US" sz="1600" i="1" dirty="0" smtClean="0"/>
              <a:t>(Multivariate)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16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9601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Univariate Analysis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  <a:latin typeface="+mn-lt"/>
              </a:rPr>
              <a:t>FOR  CATEGORICAL DATA  :-</a:t>
            </a:r>
            <a:endParaRPr lang="en-US" sz="44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5984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424"/>
            <a:ext cx="9144000" cy="27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310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FOR CONTINUOUS DATA:-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" b="34756"/>
          <a:stretch/>
        </p:blipFill>
        <p:spPr>
          <a:xfrm>
            <a:off x="1143000" y="1295400"/>
            <a:ext cx="7232904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Bivariate Analysis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15695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Multivariate Analysis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7452" r="17805" b="-246"/>
          <a:stretch/>
        </p:blipFill>
        <p:spPr>
          <a:xfrm>
            <a:off x="457200" y="14478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3127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175</TotalTime>
  <Words>368</Words>
  <Application>Microsoft Office PowerPoint</Application>
  <PresentationFormat>On-screen Show (4:3)</PresentationFormat>
  <Paragraphs>51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LOAN APPROVAL</vt:lpstr>
      <vt:lpstr>Analysis:-</vt:lpstr>
      <vt:lpstr>Descriptive Analysis:                Describes  the  relationship  between  the  columns</vt:lpstr>
      <vt:lpstr>Univariate Analysis  FOR  CATEGORICAL DATA  :-</vt:lpstr>
      <vt:lpstr>PowerPoint Presentation</vt:lpstr>
      <vt:lpstr>PowerPoint Presentation</vt:lpstr>
      <vt:lpstr>Bivariate Analysis</vt:lpstr>
      <vt:lpstr>PowerPoint Presentation</vt:lpstr>
      <vt:lpstr>Multivariate Analysis</vt:lpstr>
      <vt:lpstr>Number  of  clients</vt:lpstr>
      <vt:lpstr>Predictive Analysis:-</vt:lpstr>
      <vt:lpstr>Prescriptive Analysis:-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</dc:title>
  <dc:creator>Windows User</dc:creator>
  <cp:lastModifiedBy>Windows User</cp:lastModifiedBy>
  <cp:revision>19</cp:revision>
  <dcterms:created xsi:type="dcterms:W3CDTF">2022-02-28T13:14:26Z</dcterms:created>
  <dcterms:modified xsi:type="dcterms:W3CDTF">2022-03-01T04:12:42Z</dcterms:modified>
</cp:coreProperties>
</file>