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userDrawn="1">
          <p15:clr>
            <a:srgbClr val="A4A3A4"/>
          </p15:clr>
        </p15:guide>
        <p15:guide id="7" orient="horz" pos="4320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pos="76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852" y="348"/>
      </p:cViewPr>
      <p:guideLst>
        <p:guide orient="horz"/>
        <p:guide orient="horz" pos="4320"/>
        <p:guide/>
        <p:guide pos="7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815A1-BCB6-4FF6-9799-5DD884D1F3CA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EA30-A0F2-485F-8EE6-9674ACC9A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1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EA30-A0F2-485F-8EE6-9674ACC9A0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2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1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4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91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6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1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4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5A64-DB57-4142-97DA-F6855E2B8AE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C108-A011-451A-9D20-6DDB78433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523" t="7599"/>
          <a:stretch/>
        </p:blipFill>
        <p:spPr>
          <a:xfrm>
            <a:off x="-478577" y="306378"/>
            <a:ext cx="8380179" cy="66230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63127" y="1961871"/>
            <a:ext cx="5943600" cy="1840110"/>
          </a:xfrm>
        </p:spPr>
        <p:txBody>
          <a:bodyPr anchor="ctr">
            <a:noAutofit/>
          </a:bodyPr>
          <a:lstStyle/>
          <a:p>
            <a:r>
              <a:rPr lang="ru-RU" sz="2800" dirty="0"/>
              <a:t>Разработка электрической </a:t>
            </a:r>
            <a:r>
              <a:rPr lang="ru-RU" sz="2800" dirty="0" smtClean="0"/>
              <a:t>схемы </a:t>
            </a:r>
            <a:r>
              <a:rPr lang="ru-RU" sz="2800" dirty="0"/>
              <a:t>и создание действующего макета «Перчатка с обратной тактильной связью»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95" y="3871287"/>
            <a:ext cx="3705726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2000" dirty="0" smtClean="0"/>
              <a:t>Выполнил </a:t>
            </a:r>
            <a:r>
              <a:rPr lang="ru-RU" sz="2000" dirty="0" err="1" smtClean="0"/>
              <a:t>Шамсиев</a:t>
            </a:r>
            <a:r>
              <a:rPr lang="ru-RU" sz="2000" dirty="0" smtClean="0"/>
              <a:t> М.А. </a:t>
            </a:r>
          </a:p>
          <a:p>
            <a:pPr algn="just"/>
            <a:r>
              <a:rPr lang="ru-RU" sz="2000" dirty="0" smtClean="0"/>
              <a:t>Руководитель </a:t>
            </a:r>
            <a:r>
              <a:rPr lang="ru-RU" sz="2000" dirty="0" err="1" smtClean="0"/>
              <a:t>Загидуллин</a:t>
            </a:r>
            <a:r>
              <a:rPr lang="ru-RU" sz="2000" dirty="0" smtClean="0"/>
              <a:t> Р.М. </a:t>
            </a:r>
          </a:p>
          <a:p>
            <a:pPr algn="just"/>
            <a:r>
              <a:rPr lang="ru-RU" sz="2000" dirty="0" smtClean="0"/>
              <a:t>Рецензент </a:t>
            </a:r>
            <a:r>
              <a:rPr lang="ru-RU" sz="2000" dirty="0" err="1" smtClean="0"/>
              <a:t>Галиуллин</a:t>
            </a:r>
            <a:r>
              <a:rPr lang="en-US" sz="2000" dirty="0" smtClean="0"/>
              <a:t> </a:t>
            </a:r>
            <a:r>
              <a:rPr lang="ru-RU" sz="2000" dirty="0" smtClean="0"/>
              <a:t>Э.Ф.</a:t>
            </a:r>
          </a:p>
          <a:p>
            <a:pPr algn="just"/>
            <a:endParaRPr lang="ru-RU" dirty="0"/>
          </a:p>
        </p:txBody>
      </p:sp>
      <p:sp>
        <p:nvSpPr>
          <p:cNvPr id="10" name="Прямоугольник с двумя усеченными противолежащими углами 9"/>
          <p:cNvSpPr/>
          <p:nvPr/>
        </p:nvSpPr>
        <p:spPr>
          <a:xfrm>
            <a:off x="5751095" y="1973179"/>
            <a:ext cx="5955631" cy="1852863"/>
          </a:xfrm>
          <a:prstGeom prst="snip2Diag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усеченными противолежащими углами 10"/>
          <p:cNvSpPr/>
          <p:nvPr/>
        </p:nvSpPr>
        <p:spPr>
          <a:xfrm>
            <a:off x="8289758" y="3828197"/>
            <a:ext cx="3621296" cy="1188972"/>
          </a:xfrm>
          <a:prstGeom prst="snip2Diag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 rot="3686881">
            <a:off x="-700192" y="-473997"/>
            <a:ext cx="1795714" cy="1691082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 rot="17909939" flipV="1">
            <a:off x="-761537" y="5634656"/>
            <a:ext cx="1837594" cy="1652541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усеченными противолежащими углами 8"/>
          <p:cNvSpPr/>
          <p:nvPr/>
        </p:nvSpPr>
        <p:spPr>
          <a:xfrm flipV="1">
            <a:off x="8318612" y="5024120"/>
            <a:ext cx="3592864" cy="1068946"/>
          </a:xfrm>
          <a:prstGeom prst="snip2Diag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243906" y="5165740"/>
            <a:ext cx="19635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2000" dirty="0" smtClean="0"/>
              <a:t>ГАПОУ «КРМК»</a:t>
            </a:r>
            <a:endParaRPr lang="ru-RU" sz="2000" dirty="0" smtClean="0"/>
          </a:p>
          <a:p>
            <a:pPr algn="just"/>
            <a:r>
              <a:rPr lang="ru-RU" sz="2000" dirty="0" smtClean="0"/>
              <a:t>Гр. </a:t>
            </a:r>
            <a:r>
              <a:rPr lang="ru-RU" sz="2000" dirty="0" err="1" smtClean="0"/>
              <a:t>ЭПиУ</a:t>
            </a:r>
            <a:r>
              <a:rPr lang="ru-RU" sz="2000" dirty="0" smtClean="0"/>
              <a:t> – 460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71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с двумя усеченными противолежащими углами 23"/>
          <p:cNvSpPr/>
          <p:nvPr/>
        </p:nvSpPr>
        <p:spPr>
          <a:xfrm>
            <a:off x="5249332" y="1032933"/>
            <a:ext cx="6688668" cy="4792133"/>
          </a:xfrm>
          <a:prstGeom prst="snip2DiagRect">
            <a:avLst>
              <a:gd name="adj1" fmla="val 0"/>
              <a:gd name="adj2" fmla="val 931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82" r="1563"/>
          <a:stretch/>
        </p:blipFill>
        <p:spPr>
          <a:xfrm>
            <a:off x="5889910" y="1025719"/>
            <a:ext cx="5098794" cy="4810538"/>
          </a:xfrm>
          <a:prstGeom prst="rect">
            <a:avLst/>
          </a:prstGeom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" y="869132"/>
            <a:ext cx="1412686" cy="11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9" y="1918613"/>
            <a:ext cx="863097" cy="8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tur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0" y="3613955"/>
            <a:ext cx="929296" cy="9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5" y="2679017"/>
            <a:ext cx="1062379" cy="10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8" y="4653942"/>
            <a:ext cx="1125648" cy="10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65771" y="4744477"/>
            <a:ext cx="29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Экстренные </a:t>
            </a:r>
          </a:p>
          <a:p>
            <a:r>
              <a:rPr lang="ru-RU" sz="3200" dirty="0" smtClean="0"/>
              <a:t>службы</a:t>
            </a:r>
            <a:endParaRPr lang="ru-RU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765771" y="1264387"/>
            <a:ext cx="335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Медицина 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65771" y="2017335"/>
            <a:ext cx="332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Промышленность</a:t>
            </a:r>
            <a:endParaRPr lang="ru-RU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5771" y="2732558"/>
            <a:ext cx="269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Образование</a:t>
            </a:r>
            <a:endParaRPr lang="ru-RU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5771" y="3456834"/>
            <a:ext cx="2770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Виртуальная </a:t>
            </a:r>
          </a:p>
          <a:p>
            <a:r>
              <a:rPr lang="ru-RU" sz="3200" dirty="0" smtClean="0"/>
              <a:t>реальность</a:t>
            </a:r>
            <a:endParaRPr lang="ru-RU" sz="3200" dirty="0"/>
          </a:p>
        </p:txBody>
      </p:sp>
      <p:sp>
        <p:nvSpPr>
          <p:cNvPr id="40" name="Равнобедренный треугольник 39"/>
          <p:cNvSpPr/>
          <p:nvPr/>
        </p:nvSpPr>
        <p:spPr>
          <a:xfrm rot="3686881">
            <a:off x="-700192" y="-473997"/>
            <a:ext cx="1795714" cy="1691082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17909939" flipV="1">
            <a:off x="-761537" y="5634656"/>
            <a:ext cx="1837594" cy="1652541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1027748"/>
            <a:ext cx="5757863" cy="48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с двумя усеченными противолежащими углами 31"/>
          <p:cNvSpPr/>
          <p:nvPr/>
        </p:nvSpPr>
        <p:spPr>
          <a:xfrm flipH="1">
            <a:off x="492365" y="683288"/>
            <a:ext cx="4883499" cy="4994032"/>
          </a:xfrm>
          <a:prstGeom prst="snip2DiagRect">
            <a:avLst>
              <a:gd name="adj1" fmla="val 0"/>
              <a:gd name="adj2" fmla="val 535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усеченными противолежащими углами 10"/>
          <p:cNvSpPr/>
          <p:nvPr/>
        </p:nvSpPr>
        <p:spPr>
          <a:xfrm rot="5400000">
            <a:off x="6034030" y="-165789"/>
            <a:ext cx="4933744" cy="6229970"/>
          </a:xfrm>
          <a:prstGeom prst="snip2DiagRect">
            <a:avLst>
              <a:gd name="adj1" fmla="val 0"/>
              <a:gd name="adj2" fmla="val 3722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4462114">
            <a:off x="-519759" y="-745058"/>
            <a:ext cx="1795714" cy="1691082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 rot="11737894" flipV="1">
            <a:off x="11262091" y="5687780"/>
            <a:ext cx="1837594" cy="1652541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69" y="706836"/>
            <a:ext cx="6250978" cy="4524965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 rot="1476897">
            <a:off x="8236130" y="3868951"/>
            <a:ext cx="368831" cy="54029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 rot="1476897">
            <a:off x="6808802" y="3328726"/>
            <a:ext cx="368831" cy="54029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476897">
            <a:off x="6617732" y="2946589"/>
            <a:ext cx="368831" cy="54029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 rot="6665228">
            <a:off x="8032267" y="2642244"/>
            <a:ext cx="195559" cy="7620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/>
          <p:cNvSpPr/>
          <p:nvPr/>
        </p:nvSpPr>
        <p:spPr>
          <a:xfrm rot="1617171">
            <a:off x="7508633" y="3090849"/>
            <a:ext cx="771099" cy="539086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/>
          <p:cNvSpPr/>
          <p:nvPr/>
        </p:nvSpPr>
        <p:spPr>
          <a:xfrm rot="1617171">
            <a:off x="7583222" y="3144166"/>
            <a:ext cx="607605" cy="424785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/>
          <p:cNvSpPr/>
          <p:nvPr/>
        </p:nvSpPr>
        <p:spPr>
          <a:xfrm rot="1617171">
            <a:off x="7634803" y="3202837"/>
            <a:ext cx="479232" cy="358429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уга 25"/>
          <p:cNvSpPr/>
          <p:nvPr/>
        </p:nvSpPr>
        <p:spPr>
          <a:xfrm rot="6887233">
            <a:off x="7582558" y="3649270"/>
            <a:ext cx="771099" cy="539086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уга 26"/>
          <p:cNvSpPr/>
          <p:nvPr/>
        </p:nvSpPr>
        <p:spPr>
          <a:xfrm rot="6887233">
            <a:off x="7657147" y="3702587"/>
            <a:ext cx="607605" cy="424785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уга 27"/>
          <p:cNvSpPr/>
          <p:nvPr/>
        </p:nvSpPr>
        <p:spPr>
          <a:xfrm rot="6887233">
            <a:off x="7708727" y="3720315"/>
            <a:ext cx="479232" cy="358429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/>
          <p:cNvSpPr/>
          <p:nvPr/>
        </p:nvSpPr>
        <p:spPr>
          <a:xfrm rot="16715305">
            <a:off x="7073041" y="3504830"/>
            <a:ext cx="771099" cy="539086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/>
          <p:cNvSpPr/>
          <p:nvPr/>
        </p:nvSpPr>
        <p:spPr>
          <a:xfrm rot="16715305">
            <a:off x="7157864" y="3561559"/>
            <a:ext cx="607605" cy="424785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уга 30"/>
          <p:cNvSpPr/>
          <p:nvPr/>
        </p:nvSpPr>
        <p:spPr>
          <a:xfrm rot="16511269">
            <a:off x="7253801" y="3586111"/>
            <a:ext cx="479232" cy="358429"/>
          </a:xfrm>
          <a:prstGeom prst="arc">
            <a:avLst>
              <a:gd name="adj1" fmla="val 13309059"/>
              <a:gd name="adj2" fmla="val 1960350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06735" y="1234433"/>
            <a:ext cx="4478215" cy="424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прототипу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полного перечня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тактильных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ощущений 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Автономность </a:t>
            </a:r>
            <a:endParaRPr lang="ru-RU" sz="2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алый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удельный вес</a:t>
            </a:r>
            <a:endParaRPr lang="ru-RU" sz="2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Беспроводная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связь </a:t>
            </a:r>
            <a:endParaRPr lang="ru-RU" sz="2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изкая себестоимость</a:t>
            </a:r>
            <a:endParaRPr lang="ru-RU" sz="2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59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Разработка электрической схемы и создание действующего макета «Перчатка с обратной тактильной связью»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электрической схемы и создание действующего макета «Перчатка с обратной тактильной связью»</dc:title>
  <dc:creator>x terminator</dc:creator>
  <cp:lastModifiedBy>x terminator</cp:lastModifiedBy>
  <cp:revision>24</cp:revision>
  <dcterms:created xsi:type="dcterms:W3CDTF">2024-06-02T14:46:09Z</dcterms:created>
  <dcterms:modified xsi:type="dcterms:W3CDTF">2024-06-02T21:12:23Z</dcterms:modified>
</cp:coreProperties>
</file>