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82" r:id="rId7"/>
    <p:sldId id="283" r:id="rId8"/>
    <p:sldId id="280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57927-6086-47AB-8A1B-09C096E3DE6B}" v="55" dt="2021-12-13T19:59:10.746"/>
    <p1510:client id="{4C639D95-510C-4114-8462-0B3E544EAF9A}" v="12" dt="2021-12-13T19:21:27.497"/>
    <p1510:client id="{504FECE4-B69A-44D4-AB57-36462AA68452}" v="12" dt="2021-12-14T04:50:54.861"/>
    <p1510:client id="{507A3FA4-5F82-43BC-8710-7568733E6CA9}" v="279" dt="2021-12-13T19:48:14.407"/>
    <p1510:client id="{65357BFC-DB2A-47C4-9898-7E0865B021EE}" v="32" dt="2021-12-13T20:04:44.345"/>
    <p1510:client id="{74A68D5D-1458-4105-A557-875F5404D104}" v="22" dt="2021-12-13T20:52:47.507"/>
    <p1510:client id="{84354FEE-6F72-4391-A193-8DBBD996011A}" v="33" dt="2021-12-14T04:38:04.540"/>
    <p1510:client id="{BD6CE1DC-05D9-4913-B1DA-E5EDBFD10EDB}" v="24" dt="2021-12-13T19:52:23.938"/>
    <p1510:client id="{DE81937D-4115-4788-B7DB-11BA9BBE0F16}" v="303" dt="2021-12-13T20:43:36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9C37B-1D36-470B-8223-D6C91242EC14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6F52A-A82B-47A2-A83A-8C4C91F2D59F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70A7B3-6521-4DCA-87E5-044747A908C1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EA64-D806-43AC-9DF2-F8C432F32B4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34690-1557-4C89-A502-4959FE7FAD70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11" name="Metin Yer Tutucusu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D4976-E339-4826-83B7-FBD03F55ECF8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37C31-9E7A-4F99-8774-A0E530DE1A42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504F-A551-4DE0-9316-4DCD1D8CC752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9" name="Tarih Yer Tutucus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E4249-C0D0-4B06-8692-E8BB871AF643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10" name="Alt Bilgi Yer Tutucusu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kdörtgen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42B0DB6-F5C7-45FB-8CF3-31B45F9C2DA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60EA64-D806-43AC-9DF2-F8C432F32B4C}" type="datetimeFigureOut">
              <a:rPr lang="en-US" dirty="0"/>
              <a:t>12/13/2021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tr" b="1" dirty="0">
                <a:ea typeface="+mj-lt"/>
                <a:cs typeface="+mj-lt"/>
              </a:rPr>
              <a:t>KONUT FİYATI BELİRLEMEDE BULANIK MANTIK TABANLI MODEL YAKLAŞIMI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tr" b="1" dirty="0">
                <a:ea typeface="+mn-lt"/>
                <a:cs typeface="+mn-lt"/>
              </a:rPr>
              <a:t>Ümmühan TEPEBAŞ-180201088</a:t>
            </a:r>
            <a:endParaRPr lang="en-US" dirty="0">
              <a:ea typeface="+mn-lt"/>
              <a:cs typeface="+mn-lt"/>
            </a:endParaRPr>
          </a:p>
          <a:p>
            <a:r>
              <a:rPr lang="tr" b="1" dirty="0">
                <a:ea typeface="+mn-lt"/>
                <a:cs typeface="+mn-lt"/>
              </a:rPr>
              <a:t>Rabia GÜNEŞ-170201033</a:t>
            </a:r>
            <a:endParaRPr lang="en-US" dirty="0">
              <a:ea typeface="+mn-lt"/>
              <a:cs typeface="+mn-lt"/>
            </a:endParaRPr>
          </a:p>
          <a:p>
            <a:r>
              <a:rPr lang="tr" b="1" dirty="0">
                <a:ea typeface="+mn-lt"/>
                <a:cs typeface="+mn-lt"/>
              </a:rPr>
              <a:t>Semanur BAĞCI-180201047</a:t>
            </a:r>
            <a:endParaRPr lang="en-US" dirty="0">
              <a:ea typeface="+mn-lt"/>
              <a:cs typeface="+mn-lt"/>
            </a:endParaRPr>
          </a:p>
          <a:p>
            <a:r>
              <a:rPr lang="tr" b="1" dirty="0">
                <a:ea typeface="+mn-lt"/>
                <a:cs typeface="+mn-lt"/>
              </a:rPr>
              <a:t>Mürvet Nur ŞEN-190201097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0DAE4-5D84-4786-A7FA-DFB4C84E28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/>
            <a:r>
              <a:rPr lang="tr-TR" b="1" dirty="0">
                <a:solidFill>
                  <a:schemeClr val="bg1"/>
                </a:solidFill>
                <a:ea typeface="+mj-lt"/>
                <a:cs typeface="+mj-lt"/>
              </a:rPr>
              <a:t>Projedeki Bulanık Mantık Adımları:</a:t>
            </a:r>
            <a:endParaRPr lang="tr-TR" dirty="0">
              <a:solidFill>
                <a:schemeClr val="bg1"/>
              </a:solidFill>
            </a:endParaRPr>
          </a:p>
          <a:p>
            <a:pPr algn="l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0FDB79-56B3-4D7F-A6DC-9F65C970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mandani.m</a:t>
            </a:r>
            <a:r>
              <a:rPr lang="tr-TR" b="1" dirty="0">
                <a:ea typeface="+mn-lt"/>
                <a:cs typeface="+mn-lt"/>
              </a:rPr>
              <a:t>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Projede kullandığımız metrekare, konum, bina yaşının alt ve üst değerlerini burada manuel giriyoruz.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Ev fiyat tahmini için kullandığımız yukarıda da belirttiğimiz 3 girişimize de bu sınıfta manuel değer giriyoruz.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Sonrasında her bir parametreye ait tanımladığımız üyelik fonksiyonlarına değerleri göndererek üyelik fonksiyonumuzda nereye denk geldiğini (yani az mı orta mı çok mu olduğunu) belirliyoruz.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46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BCFE9-96A9-42A2-9A9A-B8C4667D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72277"/>
            <a:ext cx="7729728" cy="4767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   Metre kare, konum ve bina yaşı için her birine 2 üçgen 1 yamuk üyelik    fonksiyonu tanımladık.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Burada (0,0,40): metrekare az, (40,50,70): metrekare orta ve (50,80,100,100)   ise metrekare çok diye tanımladık.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Yukarıda belirlediğimiz değerleri geriye kalan bina yaşı ve konum parametreleri için de tanımladık.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Sonrasında ev fiyat tahmini için de çıkış üyelik fonksiyonumuzu tanımadık.</a:t>
            </a:r>
            <a:endParaRPr lang="tr-TR" dirty="0"/>
          </a:p>
          <a:p>
            <a:pPr marL="0" indent="0"/>
            <a:r>
              <a:rPr lang="tr-TR" dirty="0">
                <a:ea typeface="+mn-lt"/>
                <a:cs typeface="+mn-lt"/>
              </a:rPr>
              <a:t>   Burada 4 tane üçgen üyelik oluşturduk. Üyeliklerimiz ise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(0,0,25): ucuz 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(20,35,50): orta 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(35,55,70): yüksek ve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(55,83,100) çok yüksek şeklinde.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2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4BC352-4435-4282-A634-BAFED865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3417"/>
            <a:ext cx="7729728" cy="4776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   Kural tablosu için 3 girişimiz olduğundan 3*3*3 = 27 kuralımızı tanımlıyoruz.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Tanımladığımız kurallardan birkaçını aşağıda görebiliriz:; </a:t>
            </a:r>
            <a:endParaRPr lang="tr-TR" dirty="0"/>
          </a:p>
          <a:p>
            <a:pPr marL="571500" lvl="1" indent="-34290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tr-TR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Eğer az metrekare ve kötü konumda ise bina yaşı ne olursa olsun ev fiyatımız ucuz </a:t>
            </a:r>
            <a:endParaRPr lang="tr-TR" u="none" strike="noStrike" dirty="0">
              <a:effectLst/>
              <a:ea typeface="Arial" panose="020B0604020202020204" pitchFamily="34" charset="0"/>
            </a:endParaRPr>
          </a:p>
          <a:p>
            <a:pPr marL="571500" lvl="1" indent="-34290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tr-TR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Eğer az metrekare, orta konumda bina yaşı çok değil ise ev fiyatımız orta</a:t>
            </a:r>
            <a:endParaRPr lang="tr-TR" u="none" strike="noStrike" dirty="0">
              <a:effectLst/>
              <a:ea typeface="Arial" panose="020B0604020202020204" pitchFamily="34" charset="0"/>
            </a:endParaRPr>
          </a:p>
          <a:p>
            <a:pPr marL="571500" lvl="1" indent="-34290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tr-TR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Eğer orta metrekare, kötü konum ama bina yaşımız az yani yeni bina ise ev fiyatımız yüksek</a:t>
            </a:r>
            <a:endParaRPr lang="tr-TR" u="none" strike="noStrike" dirty="0">
              <a:effectLst/>
              <a:ea typeface="Arial" panose="020B0604020202020204" pitchFamily="34" charset="0"/>
            </a:endParaRPr>
          </a:p>
          <a:p>
            <a:pPr marL="571500" lvl="1" indent="-3429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tr-TR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Eğer metrekare yüksek ,iyi konum ve yeni bina yaşında ise ev fiyatımız çok yüksek</a:t>
            </a:r>
            <a:endParaRPr lang="tr-TR" u="none" strike="noStrike">
              <a:ea typeface="Arial" panose="020B0604020202020204" pitchFamily="34" charset="0"/>
            </a:endParaRPr>
          </a:p>
          <a:p>
            <a:r>
              <a:rPr lang="tr-TR" dirty="0">
                <a:ea typeface="+mn-lt"/>
                <a:cs typeface="+mn-lt"/>
              </a:rPr>
              <a:t>Son işlem olarak durulama yönteminde ağırlıklı ortalama metodu kullanılmıştır.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Toplam alan 0 olduğunda belirsizlik olur bu yüzden durulama işlemine alınmaz.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838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02E78756-0D3B-48EB-BDD9-7817E6A5A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911" y="1324114"/>
            <a:ext cx="9712176" cy="4214701"/>
          </a:xfrm>
        </p:spPr>
      </p:pic>
    </p:spTree>
    <p:extLst>
      <p:ext uri="{BB962C8B-B14F-4D97-AF65-F5344CB8AC3E}">
        <p14:creationId xmlns:p14="http://schemas.microsoft.com/office/powerpoint/2010/main" val="1750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7">
            <a:extLst>
              <a:ext uri="{FF2B5EF4-FFF2-40B4-BE49-F238E27FC236}">
                <a16:creationId xmlns:a16="http://schemas.microsoft.com/office/drawing/2014/main" id="{3612D7AF-FD27-43C1-88A7-4F2D2A82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018" y="1070502"/>
            <a:ext cx="6301964" cy="4723954"/>
          </a:xfrm>
        </p:spPr>
      </p:pic>
    </p:spTree>
    <p:extLst>
      <p:ext uri="{BB962C8B-B14F-4D97-AF65-F5344CB8AC3E}">
        <p14:creationId xmlns:p14="http://schemas.microsoft.com/office/powerpoint/2010/main" val="2700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B49CBE-C1EB-4FA9-A02E-87A2BD80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1645"/>
            <a:ext cx="7729728" cy="4778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üçgen.m</a:t>
            </a:r>
            <a:r>
              <a:rPr lang="tr-TR" b="1" dirty="0">
                <a:ea typeface="+mn-lt"/>
                <a:cs typeface="+mn-lt"/>
              </a:rPr>
              <a:t>:</a:t>
            </a:r>
            <a:endParaRPr lang="tr-TR" dirty="0"/>
          </a:p>
          <a:p>
            <a:pPr marR="0" lv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tr-TR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Bu sınıfta üçgen üyelik fonksiyonun tanımı ve formülünü kullandık.</a:t>
            </a:r>
            <a:endParaRPr lang="tr-TR" sz="1800" u="none" strike="noStrike" dirty="0">
              <a:effectLst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Grafiği çizdirmek için 0.001 aralığını kullandık.</a:t>
            </a:r>
            <a:endParaRPr lang="tr-TR" sz="1800" u="none" strike="noStrike" dirty="0">
              <a:effectLst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A’nın altında kalanlara ve b’nin üstündekilere de 0 verdik</a:t>
            </a:r>
            <a:endParaRPr lang="tr-TR" sz="1800" u="none" strike="noStrike" dirty="0">
              <a:effectLst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Kısacası bu sınıfımızda </a:t>
            </a:r>
            <a:r>
              <a:rPr lang="tr-TR" sz="1800" u="none" strike="noStrike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mamdani</a:t>
            </a:r>
            <a:r>
              <a:rPr lang="tr-TR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sınıfından gelen değerin üçgen üyelik fonksiyonunda karşılık geldiği üyelik derecesini buluyoruz.</a:t>
            </a:r>
            <a:endParaRPr lang="tr-TR" sz="1800" u="none" strike="noStrike" dirty="0">
              <a:effectLst/>
              <a:ea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AB0949B-B4C8-469D-B638-EA558E97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3350836"/>
            <a:ext cx="3219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7F78A7-5414-435D-B865-9248CD15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72530"/>
            <a:ext cx="7729728" cy="4767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üçgen2.m: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sınıfımızın üçgen sınıfından farkı, üyelik giriş değerini almamasıdır. 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Sonu 2 ile biten sınıflarımız çıktı fonksiyonlarıdır.</a:t>
            </a:r>
            <a:endParaRPr lang="tr-TR" dirty="0"/>
          </a:p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yamuk.m</a:t>
            </a:r>
            <a:r>
              <a:rPr lang="tr-TR" b="1" dirty="0">
                <a:ea typeface="+mn-lt"/>
                <a:cs typeface="+mn-lt"/>
              </a:rPr>
              <a:t>:</a:t>
            </a:r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Bu sınıfta yamuk üyelik fonksiyonun tanımı ve formülünü kullandık.</a:t>
            </a:r>
          </a:p>
          <a:p>
            <a:r>
              <a:rPr lang="tr-TR" dirty="0">
                <a:ea typeface="+mn-lt"/>
                <a:cs typeface="+mn-lt"/>
              </a:rPr>
              <a:t>Grafiği çizdirmek için üçgen üyelik fonksiyonda olduğu gibi 0.001 aralığını kullandık.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A’nın altında kalanlara ve b’nin üstündekilere de 0 verdik ve üçgenden farklı olarak c ile d arasında 1 verdik. </a:t>
            </a:r>
            <a:endParaRPr lang="tr-TR" sz="1800" u="none" strike="noStrike" dirty="0">
              <a:effectLst/>
              <a:ea typeface="Arial" panose="020B0604020202020204" pitchFamily="34" charset="0"/>
            </a:endParaRPr>
          </a:p>
          <a:p>
            <a:r>
              <a:rPr lang="tr-TR" dirty="0">
                <a:ea typeface="+mn-lt"/>
                <a:cs typeface="+mn-lt"/>
              </a:rPr>
              <a:t>Bu sınıfımızda </a:t>
            </a:r>
            <a:r>
              <a:rPr lang="tr-TR" dirty="0" err="1">
                <a:ea typeface="+mn-lt"/>
                <a:cs typeface="+mn-lt"/>
              </a:rPr>
              <a:t>mamdani</a:t>
            </a:r>
            <a:r>
              <a:rPr lang="tr-TR" dirty="0">
                <a:ea typeface="+mn-lt"/>
                <a:cs typeface="+mn-lt"/>
              </a:rPr>
              <a:t> sınıfından gelen değerin yamuk üyelik fonksiyonunda karşılık geldiği üyelik derecesini buluyoruz.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18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CF1F896-27B7-4664-831C-1926B735B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084" y="787249"/>
            <a:ext cx="4872718" cy="5290457"/>
          </a:xfrm>
        </p:spPr>
      </p:pic>
    </p:spTree>
    <p:extLst>
      <p:ext uri="{BB962C8B-B14F-4D97-AF65-F5344CB8AC3E}">
        <p14:creationId xmlns:p14="http://schemas.microsoft.com/office/powerpoint/2010/main" val="173646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F18A1A-E7A1-4E05-8577-8BB53E29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1644"/>
            <a:ext cx="7729728" cy="4778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yamuk2.m: 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Bu sınıfımızın yamuk sınıfından farkı üyelik giriş değerini almamasıdır.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Sonu 2 ile biten sınıflarımız çıktı fonksiyonlarıdır.</a:t>
            </a:r>
            <a:endParaRPr lang="tr-TR" dirty="0"/>
          </a:p>
          <a:p>
            <a:endParaRPr lang="tr-TR" dirty="0"/>
          </a:p>
          <a:p>
            <a:pPr>
              <a:buNone/>
            </a:pPr>
            <a:r>
              <a:rPr lang="tr-TR" b="1" dirty="0" err="1">
                <a:ea typeface="+mn-lt"/>
                <a:cs typeface="+mn-lt"/>
              </a:rPr>
              <a:t>mamdani.fis</a:t>
            </a:r>
            <a:r>
              <a:rPr lang="tr-TR" b="1" dirty="0">
                <a:ea typeface="+mn-lt"/>
                <a:cs typeface="+mn-lt"/>
              </a:rPr>
              <a:t>: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>
                <a:ea typeface="+mn-lt"/>
                <a:cs typeface="+mn-lt"/>
              </a:rPr>
              <a:t>Burada projelerin kurallarını arka kısımda verip </a:t>
            </a:r>
            <a:r>
              <a:rPr lang="tr-TR" dirty="0" err="1">
                <a:ea typeface="+mn-lt"/>
                <a:cs typeface="+mn-lt"/>
              </a:rPr>
              <a:t>fuzzy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toolbox</a:t>
            </a:r>
            <a:r>
              <a:rPr lang="tr-TR" dirty="0">
                <a:ea typeface="+mn-lt"/>
                <a:cs typeface="+mn-lt"/>
              </a:rPr>
              <a:t> kullanarak görsel bir şekilde editörden çalıştırabiliriz. 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>
                <a:ea typeface="+mn-lt"/>
                <a:cs typeface="+mn-lt"/>
              </a:rPr>
              <a:t>Sistemin çalıştırılmış halinin görselleri mevcuttur.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142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>
            <a:extLst>
              <a:ext uri="{FF2B5EF4-FFF2-40B4-BE49-F238E27FC236}">
                <a16:creationId xmlns:a16="http://schemas.microsoft.com/office/drawing/2014/main" id="{A659C19B-E6D0-4ADD-9C97-83FBCFDD8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02" y="1963129"/>
            <a:ext cx="4775796" cy="4277640"/>
          </a:xfrm>
        </p:spPr>
      </p:pic>
      <p:pic>
        <p:nvPicPr>
          <p:cNvPr id="6" name="Resim 6">
            <a:extLst>
              <a:ext uri="{FF2B5EF4-FFF2-40B4-BE49-F238E27FC236}">
                <a16:creationId xmlns:a16="http://schemas.microsoft.com/office/drawing/2014/main" id="{5404EB49-0A87-4C69-8D93-B43A61387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3" y="1990682"/>
            <a:ext cx="4746171" cy="4226467"/>
          </a:xfrm>
          <a:prstGeom prst="rect">
            <a:avLst/>
          </a:prstGeom>
        </p:spPr>
      </p:pic>
      <p:sp>
        <p:nvSpPr>
          <p:cNvPr id="10" name="Başlık 1">
            <a:extLst>
              <a:ext uri="{FF2B5EF4-FFF2-40B4-BE49-F238E27FC236}">
                <a16:creationId xmlns:a16="http://schemas.microsoft.com/office/drawing/2014/main" id="{B1A92726-90BA-47E8-8FBC-35FB3896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2806"/>
            <a:ext cx="7729728" cy="1188720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tr-TR" b="1" dirty="0">
                <a:solidFill>
                  <a:schemeClr val="bg1"/>
                </a:solidFill>
                <a:ea typeface="+mj-lt"/>
                <a:cs typeface="+mj-lt"/>
              </a:rPr>
              <a:t>Projede üyelik fonksiyon görselleri</a:t>
            </a:r>
            <a:endParaRPr lang="tr-TR" dirty="0">
              <a:solidFill>
                <a:schemeClr val="bg1"/>
              </a:solidFill>
            </a:endParaRPr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36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3C8E62-30C0-47CB-8B73-6CD4123F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54558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Özet: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B11CA0-9B1F-4F96-AF41-B6E1A94C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4905"/>
            <a:ext cx="7729728" cy="3855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" dirty="0">
                <a:ea typeface="+mn-lt"/>
                <a:cs typeface="+mn-lt"/>
              </a:rPr>
              <a:t>Bu projede amaç bir eve ait özelliklerden yararlanmak üzere o evin fiyatı hakkında bulanık mantık uygulamalarını kullanarak, fikir sahibi olmaktır.</a:t>
            </a:r>
            <a:endParaRPr lang="tr-TR" dirty="0">
              <a:ea typeface="+mn-lt"/>
              <a:cs typeface="+mn-lt"/>
            </a:endParaRPr>
          </a:p>
          <a:p>
            <a:r>
              <a:rPr lang="tr" dirty="0">
                <a:ea typeface="+mn-lt"/>
                <a:cs typeface="+mn-lt"/>
              </a:rPr>
              <a:t>Eve ait özellikler olarak evin kaç m² olduğu, evin konumu ve evin yaşı olmak üzere üç özellik belirlendi. Bu özellikler için üyelikler;</a:t>
            </a:r>
          </a:p>
          <a:p>
            <a:pPr lvl="1"/>
            <a:r>
              <a:rPr lang="tr" dirty="0">
                <a:ea typeface="+mn-lt"/>
                <a:cs typeface="+mn-lt"/>
              </a:rPr>
              <a:t> metrekare(m² ) için : az, orta, çok</a:t>
            </a:r>
            <a:endParaRPr lang="tr" dirty="0"/>
          </a:p>
          <a:p>
            <a:pPr marL="514350" lvl="1" indent="-285750"/>
            <a:r>
              <a:rPr lang="tr" dirty="0">
                <a:ea typeface="+mn-lt"/>
                <a:cs typeface="+mn-lt"/>
              </a:rPr>
              <a:t>konum için : kötü, orta, iyi</a:t>
            </a:r>
          </a:p>
          <a:p>
            <a:pPr lvl="1"/>
            <a:r>
              <a:rPr lang="tr" dirty="0">
                <a:ea typeface="+mn-lt"/>
                <a:cs typeface="+mn-lt"/>
              </a:rPr>
              <a:t> yaş için : eski, orta, iyi</a:t>
            </a:r>
          </a:p>
          <a:p>
            <a:pPr marL="0" indent="0">
              <a:buNone/>
            </a:pPr>
            <a:r>
              <a:rPr lang="tr" dirty="0">
                <a:ea typeface="+mn-lt"/>
                <a:cs typeface="+mn-lt"/>
              </a:rPr>
              <a:t> olmak üzere her özellik için üçer tane üyelik belirlendi. Bu sebeple toplam 27 kural elde ettik (3*3*3).</a:t>
            </a:r>
          </a:p>
        </p:txBody>
      </p:sp>
    </p:spTree>
    <p:extLst>
      <p:ext uri="{BB962C8B-B14F-4D97-AF65-F5344CB8AC3E}">
        <p14:creationId xmlns:p14="http://schemas.microsoft.com/office/powerpoint/2010/main" val="58392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ABC64E8F-7DBF-4B9D-8578-E5D30BB74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65" y="1336977"/>
            <a:ext cx="5419725" cy="4604657"/>
          </a:xfr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6DD00BBA-55E1-47D4-927A-B9F4EC6C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28" y="1284073"/>
            <a:ext cx="5421085" cy="46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79FFB-44A7-4EE4-8607-C260DF4465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/>
            <a:r>
              <a:rPr lang="tr-TR" dirty="0" err="1">
                <a:solidFill>
                  <a:schemeClr val="bg1"/>
                </a:solidFill>
              </a:rPr>
              <a:t>Fam</a:t>
            </a:r>
            <a:r>
              <a:rPr lang="tr-TR" dirty="0">
                <a:solidFill>
                  <a:schemeClr val="bg1"/>
                </a:solidFill>
              </a:rPr>
              <a:t> tablosu</a:t>
            </a:r>
          </a:p>
        </p:txBody>
      </p:sp>
      <p:pic>
        <p:nvPicPr>
          <p:cNvPr id="5" name="Resim 5" descr="tablo içeren bir resim&#10;&#10;Açıklama otomatik olarak oluşturuldu">
            <a:extLst>
              <a:ext uri="{FF2B5EF4-FFF2-40B4-BE49-F238E27FC236}">
                <a16:creationId xmlns:a16="http://schemas.microsoft.com/office/drawing/2014/main" id="{6A425A70-B0B9-4654-BF67-9904DC57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1" y="2552700"/>
            <a:ext cx="10904763" cy="33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C682FE-E705-4C07-8B1C-587D54AB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679" y="463949"/>
            <a:ext cx="7729728" cy="1188720"/>
          </a:xfrm>
          <a:solidFill>
            <a:schemeClr val="accent2"/>
          </a:solidFill>
        </p:spPr>
        <p:txBody>
          <a:bodyPr/>
          <a:lstStyle/>
          <a:p>
            <a:pPr algn="l"/>
            <a:r>
              <a:rPr lang="tr-TR" b="1" dirty="0" err="1">
                <a:solidFill>
                  <a:schemeClr val="bg1"/>
                </a:solidFill>
                <a:ea typeface="+mj-lt"/>
                <a:cs typeface="+mj-lt"/>
              </a:rPr>
              <a:t>Mamdani.fis</a:t>
            </a:r>
            <a:r>
              <a:rPr lang="tr-TR" b="1" dirty="0">
                <a:solidFill>
                  <a:schemeClr val="bg1"/>
                </a:solidFill>
                <a:ea typeface="+mj-lt"/>
                <a:cs typeface="+mj-lt"/>
              </a:rPr>
              <a:t> Sonuç görselleri</a:t>
            </a:r>
            <a:endParaRPr lang="tr-TR">
              <a:solidFill>
                <a:schemeClr val="bg1"/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72911E7-A283-47A2-9C51-0F2F3AE8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91" y="1767188"/>
            <a:ext cx="5794016" cy="5017867"/>
          </a:xfrm>
        </p:spPr>
      </p:pic>
    </p:spTree>
    <p:extLst>
      <p:ext uri="{BB962C8B-B14F-4D97-AF65-F5344CB8AC3E}">
        <p14:creationId xmlns:p14="http://schemas.microsoft.com/office/powerpoint/2010/main" val="157820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2BA93930-B075-4662-80BB-69E29B864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5" y="466802"/>
            <a:ext cx="12232820" cy="5844267"/>
          </a:xfrm>
        </p:spPr>
      </p:pic>
    </p:spTree>
    <p:extLst>
      <p:ext uri="{BB962C8B-B14F-4D97-AF65-F5344CB8AC3E}">
        <p14:creationId xmlns:p14="http://schemas.microsoft.com/office/powerpoint/2010/main" val="349403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9036D445-B8AD-4AEF-A0CC-8015B89E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38" y="487816"/>
            <a:ext cx="12232820" cy="59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AC9A29-8D67-40C1-BFC2-35B02278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73533"/>
            <a:ext cx="7729728" cy="4466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tr" sz="2400" dirty="0">
                <a:ea typeface="+mn-lt"/>
                <a:cs typeface="+mn-lt"/>
              </a:rPr>
              <a:t>Sonuç olarak ev fiyatı için ise ucuz, orta, yüksek ve çok yüksek olmak üzere dört adet üyelik belirlendi. </a:t>
            </a:r>
            <a:endParaRPr lang="tr-TR" sz="2400" dirty="0">
              <a:ea typeface="+mn-lt"/>
              <a:cs typeface="+mn-lt"/>
            </a:endParaRPr>
          </a:p>
          <a:p>
            <a:pPr marL="285750" indent="-285750"/>
            <a:r>
              <a:rPr lang="tr" sz="2400" dirty="0">
                <a:ea typeface="+mn-lt"/>
                <a:cs typeface="+mn-lt"/>
              </a:rPr>
              <a:t>Ev fiyatını </a:t>
            </a:r>
            <a:r>
              <a:rPr lang="tr" sz="2400" dirty="0" err="1">
                <a:ea typeface="+mn-lt"/>
                <a:cs typeface="+mn-lt"/>
              </a:rPr>
              <a:t>anlaşılabilirlik</a:t>
            </a:r>
            <a:r>
              <a:rPr lang="tr" sz="2400" dirty="0">
                <a:ea typeface="+mn-lt"/>
                <a:cs typeface="+mn-lt"/>
              </a:rPr>
              <a:t> ve karşılaştırmada kolaylık konularında daha verimli bir yaklaşım olacağını düşünüldüğünden puan olarak [0,100] aralığında verip evin pahasını %(yüzde) olarak ifade ettik.</a:t>
            </a:r>
            <a:endParaRPr lang="tr-TR" sz="2400" dirty="0">
              <a:ea typeface="+mn-lt"/>
              <a:cs typeface="+mn-lt"/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1637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316C9-57FF-4AD2-A5E0-89DA548F4B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algn="l"/>
            <a:r>
              <a:rPr lang="tr-TR" dirty="0" err="1">
                <a:solidFill>
                  <a:schemeClr val="bg1"/>
                </a:solidFill>
              </a:rPr>
              <a:t>Fuzzy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Inference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system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model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3821C93F-8303-436E-ACBC-9E611769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498877"/>
              </p:ext>
            </p:extLst>
          </p:nvPr>
        </p:nvGraphicFramePr>
        <p:xfrm>
          <a:off x="2024742" y="2329543"/>
          <a:ext cx="8168640" cy="372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634198941"/>
                    </a:ext>
                  </a:extLst>
                </a:gridCol>
              </a:tblGrid>
              <a:tr h="3724492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41044"/>
                  </a:ext>
                </a:extLst>
              </a:tr>
            </a:tbl>
          </a:graphicData>
        </a:graphic>
      </p:graphicFrame>
      <p:pic>
        <p:nvPicPr>
          <p:cNvPr id="8" name="Resim 8">
            <a:extLst>
              <a:ext uri="{FF2B5EF4-FFF2-40B4-BE49-F238E27FC236}">
                <a16:creationId xmlns:a16="http://schemas.microsoft.com/office/drawing/2014/main" id="{5D132247-8123-406B-B6BB-D82D073C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32" y="2627158"/>
            <a:ext cx="6425536" cy="3101983"/>
          </a:xfrm>
        </p:spPr>
      </p:pic>
    </p:spTree>
    <p:extLst>
      <p:ext uri="{BB962C8B-B14F-4D97-AF65-F5344CB8AC3E}">
        <p14:creationId xmlns:p14="http://schemas.microsoft.com/office/powerpoint/2010/main" val="108904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225CE0C-92F5-4A92-AF89-9A9B3077A6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178388"/>
              </p:ext>
            </p:extLst>
          </p:nvPr>
        </p:nvGraphicFramePr>
        <p:xfrm>
          <a:off x="970854" y="2321948"/>
          <a:ext cx="4869105" cy="300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9105">
                  <a:extLst>
                    <a:ext uri="{9D8B030D-6E8A-4147-A177-3AD203B41FA5}">
                      <a16:colId xmlns:a16="http://schemas.microsoft.com/office/drawing/2014/main" val="2957529923"/>
                    </a:ext>
                  </a:extLst>
                </a:gridCol>
              </a:tblGrid>
              <a:tr h="300992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41761"/>
                  </a:ext>
                </a:extLst>
              </a:tr>
            </a:tbl>
          </a:graphicData>
        </a:graphic>
      </p:graphicFrame>
      <p:graphicFrame>
        <p:nvGraphicFramePr>
          <p:cNvPr id="12" name="Tablo 12">
            <a:extLst>
              <a:ext uri="{FF2B5EF4-FFF2-40B4-BE49-F238E27FC236}">
                <a16:creationId xmlns:a16="http://schemas.microsoft.com/office/drawing/2014/main" id="{9A8C2D86-5135-480E-B54A-C6EEF89301E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06132825"/>
              </p:ext>
            </p:extLst>
          </p:nvPr>
        </p:nvGraphicFramePr>
        <p:xfrm>
          <a:off x="6330028" y="2319227"/>
          <a:ext cx="4892473" cy="300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473">
                  <a:extLst>
                    <a:ext uri="{9D8B030D-6E8A-4147-A177-3AD203B41FA5}">
                      <a16:colId xmlns:a16="http://schemas.microsoft.com/office/drawing/2014/main" val="147911402"/>
                    </a:ext>
                  </a:extLst>
                </a:gridCol>
              </a:tblGrid>
              <a:tr h="3007178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45626"/>
                  </a:ext>
                </a:extLst>
              </a:tr>
            </a:tbl>
          </a:graphicData>
        </a:graphic>
      </p:graphicFrame>
      <p:sp>
        <p:nvSpPr>
          <p:cNvPr id="2" name="Başlık 1">
            <a:extLst>
              <a:ext uri="{FF2B5EF4-FFF2-40B4-BE49-F238E27FC236}">
                <a16:creationId xmlns:a16="http://schemas.microsoft.com/office/drawing/2014/main" id="{32A178A5-CDE2-4A50-B7E7-C0C8E75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673" y="1184686"/>
            <a:ext cx="4886531" cy="100467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l"/>
            <a:r>
              <a:rPr lang="tr-TR" sz="2500" dirty="0" err="1">
                <a:solidFill>
                  <a:schemeClr val="bg1"/>
                </a:solidFill>
              </a:rPr>
              <a:t>Üçgensel</a:t>
            </a:r>
            <a:r>
              <a:rPr lang="tr-TR" sz="2500" dirty="0">
                <a:solidFill>
                  <a:schemeClr val="bg1"/>
                </a:solidFill>
              </a:rPr>
              <a:t> Üyelik </a:t>
            </a:r>
            <a:r>
              <a:rPr lang="tr-TR" sz="2500" dirty="0" err="1">
                <a:solidFill>
                  <a:schemeClr val="bg1"/>
                </a:solidFill>
              </a:rPr>
              <a:t>fonksıyonU</a:t>
            </a:r>
            <a:r>
              <a:rPr lang="tr-TR" sz="2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F8559494-7DDF-4394-9A33-A97152828308}"/>
              </a:ext>
            </a:extLst>
          </p:cNvPr>
          <p:cNvSpPr txBox="1">
            <a:spLocks/>
          </p:cNvSpPr>
          <p:nvPr/>
        </p:nvSpPr>
        <p:spPr bwMode="black">
          <a:xfrm>
            <a:off x="6326190" y="1184686"/>
            <a:ext cx="4888556" cy="1004674"/>
          </a:xfrm>
          <a:prstGeom prst="rect">
            <a:avLst/>
          </a:prstGeom>
          <a:solidFill>
            <a:schemeClr val="accent2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dirty="0">
                <a:solidFill>
                  <a:schemeClr val="bg1"/>
                </a:solidFill>
              </a:rPr>
              <a:t>İkizkenar yamuk </a:t>
            </a:r>
          </a:p>
          <a:p>
            <a:pPr algn="l"/>
            <a:r>
              <a:rPr lang="tr-TR" dirty="0">
                <a:solidFill>
                  <a:schemeClr val="bg1"/>
                </a:solidFill>
              </a:rPr>
              <a:t>Üyelik </a:t>
            </a:r>
            <a:r>
              <a:rPr lang="tr-TR" dirty="0" err="1">
                <a:solidFill>
                  <a:schemeClr val="bg1"/>
                </a:solidFill>
              </a:rPr>
              <a:t>fonksıyonU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342E356E-002C-4376-B406-5B8BA83C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24" y="3121900"/>
            <a:ext cx="4860849" cy="1491387"/>
          </a:xfrm>
          <a:prstGeom prst="rect">
            <a:avLst/>
          </a:prstGeom>
        </p:spPr>
      </p:pic>
      <p:pic>
        <p:nvPicPr>
          <p:cNvPr id="4" name="Resim 5">
            <a:extLst>
              <a:ext uri="{FF2B5EF4-FFF2-40B4-BE49-F238E27FC236}">
                <a16:creationId xmlns:a16="http://schemas.microsoft.com/office/drawing/2014/main" id="{728D543B-B9A3-42E3-8BCA-0C98EA93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44" y="3125234"/>
            <a:ext cx="4922874" cy="15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AC9CC-7F97-4B43-8670-A8DFFFC9865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Çıkarım </a:t>
            </a:r>
            <a:r>
              <a:rPr lang="tr-TR" dirty="0" err="1">
                <a:solidFill>
                  <a:schemeClr val="bg1"/>
                </a:solidFill>
              </a:rPr>
              <a:t>Metodları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8B49EB-8F9D-46DE-8670-9C05C4D3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>
                <a:ea typeface="+mn-lt"/>
                <a:cs typeface="+mn-lt"/>
              </a:rPr>
              <a:t>Mamdani</a:t>
            </a:r>
            <a:r>
              <a:rPr lang="tr-TR" b="1" dirty="0">
                <a:ea typeface="+mn-lt"/>
                <a:cs typeface="+mn-lt"/>
              </a:rPr>
              <a:t> Çıkarımı:</a:t>
            </a:r>
            <a:endParaRPr lang="tr-TR" dirty="0"/>
          </a:p>
          <a:p>
            <a:r>
              <a:rPr lang="tr-TR" dirty="0">
                <a:ea typeface="+mn-lt"/>
                <a:cs typeface="+mn-lt"/>
              </a:rPr>
              <a:t>En çok kullanılan bulanık çıkarım yöntemidir. Bunun başlıca sebepleri; 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Mamdani</a:t>
            </a:r>
            <a:r>
              <a:rPr lang="tr-TR" dirty="0">
                <a:ea typeface="+mn-lt"/>
                <a:cs typeface="+mn-lt"/>
              </a:rPr>
              <a:t> çıkarımının insan algısına daha çok hitap etmesi, </a:t>
            </a:r>
            <a:endParaRPr lang="tr-TR">
              <a:ea typeface="+mn-lt"/>
              <a:cs typeface="+mn-lt"/>
            </a:endParaRPr>
          </a:p>
          <a:p>
            <a:pPr lvl="1"/>
            <a:r>
              <a:rPr lang="tr-TR" dirty="0">
                <a:ea typeface="+mn-lt"/>
                <a:cs typeface="+mn-lt"/>
              </a:rPr>
              <a:t>Tasarımının nispeten kolay olması </a:t>
            </a:r>
          </a:p>
          <a:p>
            <a:pPr lvl="1"/>
            <a:r>
              <a:rPr lang="tr-TR" dirty="0" err="1">
                <a:ea typeface="+mn-lt"/>
                <a:cs typeface="+mn-lt"/>
              </a:rPr>
              <a:t>yorumlanabilirliği</a:t>
            </a:r>
            <a:r>
              <a:rPr lang="tr-TR" dirty="0">
                <a:ea typeface="+mn-lt"/>
                <a:cs typeface="+mn-lt"/>
              </a:rPr>
              <a:t> daha fazla olmasından dolayıdır. </a:t>
            </a:r>
            <a:endParaRPr lang="tr-TR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İlk kez 1975 yılında, Londra Üniversitesi’nde çalışan matematikçi ve bilgisayar bilimci İbrahim </a:t>
            </a:r>
            <a:r>
              <a:rPr lang="tr-TR" dirty="0" err="1">
                <a:ea typeface="+mn-lt"/>
                <a:cs typeface="+mn-lt"/>
              </a:rPr>
              <a:t>Mamdani</a:t>
            </a:r>
            <a:r>
              <a:rPr lang="tr-TR" dirty="0">
                <a:ea typeface="+mn-lt"/>
                <a:cs typeface="+mn-lt"/>
              </a:rPr>
              <a:t> tarafından geliştirilmiştir.</a:t>
            </a:r>
            <a:endParaRPr lang="tr-TR"/>
          </a:p>
          <a:p>
            <a:r>
              <a:rPr lang="tr-TR" dirty="0" err="1">
                <a:ea typeface="+mn-lt"/>
                <a:cs typeface="+mn-lt"/>
              </a:rPr>
              <a:t>Mamdani</a:t>
            </a:r>
            <a:r>
              <a:rPr lang="tr-TR" dirty="0">
                <a:ea typeface="+mn-lt"/>
                <a:cs typeface="+mn-lt"/>
              </a:rPr>
              <a:t> bulanık çıkarımı ilk olarak deneyimli insan operatörlerden elde edilen bir dizi dilsel kontrol kuralını sentezleyerek bir kontrol sistemi oluşturmak için bir yöntem olarak tanıtıldı. </a:t>
            </a:r>
            <a:r>
              <a:rPr lang="tr-TR" dirty="0" err="1">
                <a:ea typeface="+mn-lt"/>
                <a:cs typeface="+mn-lt"/>
              </a:rPr>
              <a:t>Mamdani</a:t>
            </a:r>
            <a:r>
              <a:rPr lang="tr-TR" dirty="0">
                <a:ea typeface="+mn-lt"/>
                <a:cs typeface="+mn-lt"/>
              </a:rPr>
              <a:t> sisteminde, her kuralın çıktısı bulanık bir kümedir. </a:t>
            </a:r>
            <a:br>
              <a:rPr lang="tr-TR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33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94B1DF-3D0C-495F-8969-24A3CE29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1644"/>
            <a:ext cx="7729728" cy="4778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Giriş değerlerinin tetiklediği kurallara göre, üyelik değerleri hesaplanır. </a:t>
            </a:r>
            <a:endParaRPr lang="tr-TR"/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Daha sonra hesaplanan değerler, kuralların içerisinde geçen ve/veya mantıksal bağlaçlarına göre </a:t>
            </a:r>
            <a:r>
              <a:rPr lang="tr-TR" dirty="0" err="1">
                <a:ea typeface="+mn-lt"/>
                <a:cs typeface="+mn-lt"/>
              </a:rPr>
              <a:t>max</a:t>
            </a:r>
            <a:r>
              <a:rPr lang="tr-TR" dirty="0">
                <a:ea typeface="+mn-lt"/>
                <a:cs typeface="+mn-lt"/>
              </a:rPr>
              <a:t> ya da </a:t>
            </a:r>
            <a:r>
              <a:rPr lang="tr-TR" dirty="0" err="1">
                <a:ea typeface="+mn-lt"/>
                <a:cs typeface="+mn-lt"/>
              </a:rPr>
              <a:t>min</a:t>
            </a:r>
            <a:r>
              <a:rPr lang="tr-TR" dirty="0">
                <a:ea typeface="+mn-lt"/>
                <a:cs typeface="+mn-lt"/>
              </a:rPr>
              <a:t> operatörüne verilir. </a:t>
            </a:r>
            <a:endParaRPr lang="tr-TR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Eğer, kural içerisinde geçen olgular birbirine ‘ve’ ile bağlı ise, hesaplanan üyelik değerleri </a:t>
            </a:r>
            <a:r>
              <a:rPr lang="tr-TR" dirty="0" err="1">
                <a:ea typeface="+mn-lt"/>
                <a:cs typeface="+mn-lt"/>
              </a:rPr>
              <a:t>min</a:t>
            </a:r>
            <a:r>
              <a:rPr lang="tr-TR" dirty="0">
                <a:ea typeface="+mn-lt"/>
                <a:cs typeface="+mn-lt"/>
              </a:rPr>
              <a:t> operatörüne; ‘veya’ ile bağlıysa </a:t>
            </a:r>
            <a:r>
              <a:rPr lang="tr-TR" dirty="0" err="1">
                <a:ea typeface="+mn-lt"/>
                <a:cs typeface="+mn-lt"/>
              </a:rPr>
              <a:t>max</a:t>
            </a:r>
            <a:r>
              <a:rPr lang="tr-TR" dirty="0">
                <a:ea typeface="+mn-lt"/>
                <a:cs typeface="+mn-lt"/>
              </a:rPr>
              <a:t> operatörüne verilir. </a:t>
            </a:r>
            <a:endParaRPr lang="tr-TR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Bu operatörler, adlarından da anlaşılabileceği gibi, aldıkları birden çok değer arasından en küçüğü ya da en büyüğü döndürürler.</a:t>
            </a:r>
            <a:endParaRPr lang="tr-TR" dirty="0"/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 err="1">
                <a:ea typeface="+mn-lt"/>
                <a:cs typeface="+mn-lt"/>
              </a:rPr>
              <a:t>Mamdani</a:t>
            </a:r>
            <a:r>
              <a:rPr lang="tr-TR" dirty="0">
                <a:ea typeface="+mn-lt"/>
                <a:cs typeface="+mn-lt"/>
              </a:rPr>
              <a:t> çıkarımında son olarak; elde edilen üyelik değerlerinin sonuç kümeleri üzerinde (düşük, orta, yüksek, çok yüksek fiyat) kestiği alanlar hesaplar. 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dirty="0">
                <a:ea typeface="+mn-lt"/>
                <a:cs typeface="+mn-lt"/>
              </a:rPr>
              <a:t>Bu alanlar toplanır ve bulunan toplam alan değeri, daha sonra durulaştırma yöntemleri kullanılarak bulanık değerlerden, istediğimiz aralıktaki değerlere ölçeklenir.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58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8692D7CD-FE41-4C31-8E13-BC7C6214AA6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/>
            <a:r>
              <a:rPr lang="tr-TR" dirty="0">
                <a:solidFill>
                  <a:schemeClr val="bg1"/>
                </a:solidFill>
              </a:rPr>
              <a:t>Durulaştırma Yöntemi: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795B1E-5F2E-4AE2-AED8-FEB620C5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b="1" dirty="0">
                <a:ea typeface="+mn-lt"/>
                <a:cs typeface="+mn-lt"/>
              </a:rPr>
              <a:t>Ağırlıklı ortalama metodu:</a:t>
            </a:r>
            <a:endParaRPr lang="tr-TR" dirty="0"/>
          </a:p>
          <a:p>
            <a:pPr marL="0" indent="0"/>
            <a:r>
              <a:rPr lang="tr-TR" dirty="0">
                <a:ea typeface="+mn-lt"/>
                <a:cs typeface="+mn-lt"/>
              </a:rPr>
              <a:t> Ağırlıklı ortalama yönteminde her bir kuraldan alınan üyelik değeri, bu değerin çıkış kümesi üzerinde kestiği alanla çarpılır. Bu çarpımların toplamının; bütün kurallardan alınan üyelik değerlerinin toplamına oranı bize ağırlıklı ortalamayı vermektedir. Aşağıdaki formülde belirtilmiştir.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1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1B3DF57-DEC0-4564-8BAB-350DDD44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61" y="2433637"/>
            <a:ext cx="9380764" cy="200161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EE0CE92-0146-4435-9459-7B8881049BB2}"/>
              </a:ext>
            </a:extLst>
          </p:cNvPr>
          <p:cNvSpPr txBox="1"/>
          <p:nvPr/>
        </p:nvSpPr>
        <p:spPr>
          <a:xfrm>
            <a:off x="3505200" y="4572000"/>
            <a:ext cx="56823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i="1" dirty="0">
                <a:ea typeface="+mn-lt"/>
                <a:cs typeface="+mn-lt"/>
              </a:rPr>
              <a:t>Ağırlık ortalama değeri ile durulaştırma. n, toplam kural sayıdır.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363446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52</TotalTime>
  <Words>920</Words>
  <Application>Microsoft Office PowerPoint</Application>
  <PresentationFormat>Geniş ekran</PresentationFormat>
  <Paragraphs>73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Paket</vt:lpstr>
      <vt:lpstr>KONUT FİYATI BELİRLEMEDE BULANIK MANTIK TABANLI MODEL YAKLAŞIMI</vt:lpstr>
      <vt:lpstr>Özet:</vt:lpstr>
      <vt:lpstr>PowerPoint Sunusu</vt:lpstr>
      <vt:lpstr>Fuzzy Inference system model</vt:lpstr>
      <vt:lpstr>Üçgensel Üyelik fonksıyonU:</vt:lpstr>
      <vt:lpstr>Çıkarım Metodları:</vt:lpstr>
      <vt:lpstr>PowerPoint Sunusu</vt:lpstr>
      <vt:lpstr>Durulaştırma Yöntemi:</vt:lpstr>
      <vt:lpstr>PowerPoint Sunusu</vt:lpstr>
      <vt:lpstr>Projedeki Bulanık Mantık Adımları: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Projede üyelik fonksiyon görselleri </vt:lpstr>
      <vt:lpstr>PowerPoint Sunusu</vt:lpstr>
      <vt:lpstr>Fam tablosu</vt:lpstr>
      <vt:lpstr>Mamdani.fis Sonuç görselleri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KONUT FİYATI BELİRLEMEDE BULANIK MANTIK TABANLI MODEL YAKLAŞIMI</dc:title>
  <dc:creator/>
  <cp:lastModifiedBy>Pelin Zor</cp:lastModifiedBy>
  <cp:revision>389</cp:revision>
  <dcterms:created xsi:type="dcterms:W3CDTF">2021-12-13T19:15:53Z</dcterms:created>
  <dcterms:modified xsi:type="dcterms:W3CDTF">2021-12-14T04:51:34Z</dcterms:modified>
</cp:coreProperties>
</file>