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78" r:id="rId2"/>
    <p:sldMasterId id="2147483681" r:id="rId3"/>
  </p:sldMasterIdLst>
  <p:notesMasterIdLst>
    <p:notesMasterId r:id="rId16"/>
  </p:notesMasterIdLst>
  <p:sldIdLst>
    <p:sldId id="445" r:id="rId4"/>
    <p:sldId id="480" r:id="rId5"/>
    <p:sldId id="481" r:id="rId6"/>
    <p:sldId id="466" r:id="rId7"/>
    <p:sldId id="473" r:id="rId8"/>
    <p:sldId id="474" r:id="rId9"/>
    <p:sldId id="476" r:id="rId10"/>
    <p:sldId id="477" r:id="rId11"/>
    <p:sldId id="478" r:id="rId12"/>
    <p:sldId id="470" r:id="rId13"/>
    <p:sldId id="479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AFA"/>
    <a:srgbClr val="008000"/>
    <a:srgbClr val="06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14" autoAdjust="0"/>
    <p:restoredTop sz="91335" autoAdjust="0"/>
  </p:normalViewPr>
  <p:slideViewPr>
    <p:cSldViewPr>
      <p:cViewPr varScale="1">
        <p:scale>
          <a:sx n="61" d="100"/>
          <a:sy n="61" d="100"/>
        </p:scale>
        <p:origin x="252" y="60"/>
      </p:cViewPr>
      <p:guideLst>
        <p:guide orient="horz" pos="261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AABB-C9C6-43AA-902A-833FEB3847CE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CF74-1CAC-4F88-AAFE-84C98DBB3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823CC4-FED0-46D8-B338-6A49B477DF9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556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332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44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A90FD3-1104-4C0E-BD19-C04AAB04E560}" type="slidenum">
              <a:rPr lang="de-DE" altLang="ru-RU" smtClean="0">
                <a:solidFill>
                  <a:prstClr val="black"/>
                </a:solidFill>
              </a:rPr>
              <a:pPr/>
              <a:t>12</a:t>
            </a:fld>
            <a:endParaRPr lang="de-DE" altLang="ru-RU">
              <a:solidFill>
                <a:prstClr val="black"/>
              </a:solidFill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3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038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51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68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815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92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28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00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12192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447413" y="1998133"/>
            <a:ext cx="8290187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436229" y="4037202"/>
            <a:ext cx="8301372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3013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37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5643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1133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40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6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9234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93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2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7325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31800" y="1554163"/>
            <a:ext cx="113284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431800" y="1"/>
            <a:ext cx="113284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4318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330201" y="6356351"/>
            <a:ext cx="1943100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2292351" y="6356351"/>
            <a:ext cx="1485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2101" y="6410326"/>
            <a:ext cx="1987551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470151" y="6410326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22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2102" y="6410328"/>
            <a:ext cx="1987551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342900"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470151" y="6410328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 smtClean="0">
                <a:solidFill>
                  <a:prstClr val="black"/>
                </a:solidFill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73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hf sldNum="0" hdr="0" ftr="0" dt="0"/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1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15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азвание 1"/>
          <p:cNvSpPr>
            <a:spLocks noGrp="1"/>
          </p:cNvSpPr>
          <p:nvPr>
            <p:ph type="title"/>
          </p:nvPr>
        </p:nvSpPr>
        <p:spPr>
          <a:xfrm>
            <a:off x="4026582" y="1035844"/>
            <a:ext cx="6372225" cy="463154"/>
          </a:xfrm>
        </p:spPr>
        <p:txBody>
          <a:bodyPr/>
          <a:lstStyle/>
          <a:p>
            <a:pPr algn="l" eaLnBrk="1" hangingPunct="1"/>
            <a:r>
              <a:rPr kumimoji="0" lang="ru-RU" sz="27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Тема</a:t>
            </a:r>
            <a:r>
              <a:rPr kumimoji="0" lang="en-US" sz="27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7</a:t>
            </a:r>
            <a:endParaRPr kumimoji="0" lang="ru-RU" sz="2700" b="1" dirty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77831" y="1659733"/>
            <a:ext cx="61006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3794"/>
              </a:solidFill>
              <a:effectLst/>
              <a:uLnTx/>
              <a:uFillTx/>
              <a:latin typeface="Lucida Grande CY" pitchFamily="2" charset="-52"/>
              <a:ea typeface="+mn-ea"/>
              <a:cs typeface="Arial" pitchFamily="34" charset="0"/>
            </a:endParaRPr>
          </a:p>
          <a:p>
            <a:pPr marL="1080000" marR="0" lvl="0" indent="0" algn="l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Практика</a:t>
            </a:r>
            <a:r>
              <a:rPr lang="ru-RU" sz="3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часть </a:t>
            </a:r>
            <a:r>
              <a:rPr lang="en-US" sz="3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1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080000" marR="0" lvl="0" indent="0" algn="l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3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Круговой маркер</a:t>
            </a:r>
            <a:r>
              <a:rPr lang="en-US" sz="3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3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</a:br>
            <a:r>
              <a:rPr lang="en-US" sz="3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(Token ring)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68258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48050" y="2377485"/>
            <a:ext cx="835260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Передачу маркера инициирует процесс с рангом 0 сразу после начала работы (до начала цикла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REPEAT)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генератора случайных чисел происходит значением ранга процесса –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Время работы в критической секции – очередное случайное число – 1 или 2 секунды.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Продолжительность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работы 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remainder section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очередное  случайное число – от 1 до 5 секунд включительно.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отладке считать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 = 6.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Rechteck 36">
            <a:extLst>
              <a:ext uri="{FF2B5EF4-FFF2-40B4-BE49-F238E27FC236}">
                <a16:creationId xmlns:a16="http://schemas.microsoft.com/office/drawing/2014/main" id="{87E8022E-90A3-4236-BEE3-793FDDFB90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Круговой маркер (</a:t>
            </a: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Token ring)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_h1">
            <a:extLst>
              <a:ext uri="{FF2B5EF4-FFF2-40B4-BE49-F238E27FC236}">
                <a16:creationId xmlns:a16="http://schemas.microsoft.com/office/drawing/2014/main" id="{FA0A7A0E-066C-6B9C-F0C5-9D73DA2DDF8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16002" y="238125"/>
            <a:ext cx="84963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1">
                <a:ln>
                  <a:noFill/>
                </a:ln>
                <a:solidFill>
                  <a:srgbClr val="00379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Алгоритмы взаимоисключения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392724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48050" y="2377485"/>
            <a:ext cx="835260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процессы обязаны комментировать свои действия перед входом в критическую секцию, при входе в критическую секцию и при выходе из нее, при входе 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remainder section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при выходе из нее, а также прием и передачу сообщений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Прием и передачу маркера в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remainder section</a:t>
            </a:r>
            <a:r>
              <a:rPr lang="ru-R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после выхода из цикла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while(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smth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 комментировать, иначе файл выдачи будет гигантских размеров!!!!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Без такой выдачи отладка и проверка программ будут крайне затруднительны! </a:t>
            </a:r>
          </a:p>
        </p:txBody>
      </p:sp>
      <p:sp>
        <p:nvSpPr>
          <p:cNvPr id="10" name="Rechteck 36">
            <a:extLst>
              <a:ext uri="{FF2B5EF4-FFF2-40B4-BE49-F238E27FC236}">
                <a16:creationId xmlns:a16="http://schemas.microsoft.com/office/drawing/2014/main" id="{A04520F1-A00D-4E6E-B95E-40E3E2F62C0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Круговой маркер (</a:t>
            </a: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Token ring)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_h1">
            <a:extLst>
              <a:ext uri="{FF2B5EF4-FFF2-40B4-BE49-F238E27FC236}">
                <a16:creationId xmlns:a16="http://schemas.microsoft.com/office/drawing/2014/main" id="{C6FBEE28-3145-5A17-9C94-C1B14E73109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16002" y="238125"/>
            <a:ext cx="84963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1">
                <a:ln>
                  <a:noFill/>
                </a:ln>
                <a:solidFill>
                  <a:srgbClr val="00379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Алгоритмы взаимоисключения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372202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WordArt 3"/>
          <p:cNvSpPr>
            <a:spLocks noChangeArrowheads="1" noChangeShapeType="1" noTextEdit="1"/>
          </p:cNvSpPr>
          <p:nvPr/>
        </p:nvSpPr>
        <p:spPr bwMode="gray">
          <a:xfrm>
            <a:off x="8971209" y="1585914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2" name="WordArt 8"/>
          <p:cNvSpPr>
            <a:spLocks noChangeArrowheads="1" noChangeShapeType="1" noTextEdit="1"/>
          </p:cNvSpPr>
          <p:nvPr/>
        </p:nvSpPr>
        <p:spPr bwMode="gray">
          <a:xfrm>
            <a:off x="8153648" y="2536826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3" name="WordArt 9"/>
          <p:cNvSpPr>
            <a:spLocks noChangeArrowheads="1" noChangeShapeType="1" noTextEdit="1"/>
          </p:cNvSpPr>
          <p:nvPr/>
        </p:nvSpPr>
        <p:spPr bwMode="gray">
          <a:xfrm>
            <a:off x="9590335" y="2484439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59519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1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45075" y="1988840"/>
            <a:ext cx="8352606" cy="442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Работа алгоритмов взаимоисключения предполагает, что процессы, не являющиеся координаторами взаимоисключения, занимаются какой-то своей деятельностью, периодически исполняя свои критические секции и занимаясь чем-то другим в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remainder sections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В рассмотренных алгоритмах взаимоисключения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кроме алгоритма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Лэмпорта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процесс, находящийся в критической секции, не занимается приемом и передачей сообщений, связанных с организацией взаимоисключения.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У нас, при эмуляции алгоритмов взаимоисключения,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нет возможности заставить процессы заниматься полезной работой.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hteck 36">
            <a:extLst>
              <a:ext uri="{FF2B5EF4-FFF2-40B4-BE49-F238E27FC236}">
                <a16:creationId xmlns:a16="http://schemas.microsoft.com/office/drawing/2014/main" id="{415CDA9A-ACC5-4D96-AC1F-DC4D263184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55280" y="93600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Общие проблемы</a:t>
            </a:r>
          </a:p>
        </p:txBody>
      </p:sp>
      <p:sp>
        <p:nvSpPr>
          <p:cNvPr id="11" name="_h1">
            <a:extLst>
              <a:ext uri="{FF2B5EF4-FFF2-40B4-BE49-F238E27FC236}">
                <a16:creationId xmlns:a16="http://schemas.microsoft.com/office/drawing/2014/main" id="{AA410EFB-982B-4E8B-865E-3717DA09B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7688" y="238125"/>
            <a:ext cx="8640638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взаимоисключения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175036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1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45075" y="1988840"/>
            <a:ext cx="8352606" cy="4505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Для имитации занятости процессов в критической секции мы будем отправлять их там в сон, используя функцию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45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sleep()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#include &lt;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unistd.h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unsigned int sleep (unsigned int seconds)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Вызывает «засыпание» процесса на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45A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seconds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секунд. Только после этого возвращается. Возвращаемое значение нас интересовать не будет, поэтому мы им не заморачиваемся.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В некоторых системах функция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sleep()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реализуется через сигнал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SIGALRM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поэтому использовать функцию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sleep()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при установленном получении сигнала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SIGALRM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после вызова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alarm()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это очень плохая идея. 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_h1">
            <a:extLst>
              <a:ext uri="{FF2B5EF4-FFF2-40B4-BE49-F238E27FC236}">
                <a16:creationId xmlns:a16="http://schemas.microsoft.com/office/drawing/2014/main" id="{19D8DDB3-10F3-4F89-83D6-EF26C95DC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7688" y="238125"/>
            <a:ext cx="8640638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взаимоисключения</a:t>
            </a:r>
          </a:p>
        </p:txBody>
      </p:sp>
      <p:sp>
        <p:nvSpPr>
          <p:cNvPr id="11" name="Rechteck 36">
            <a:extLst>
              <a:ext uri="{FF2B5EF4-FFF2-40B4-BE49-F238E27FC236}">
                <a16:creationId xmlns:a16="http://schemas.microsoft.com/office/drawing/2014/main" id="{4B5F71CE-C668-47F4-A601-F146C3E721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55280" y="93600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Общие 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5629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48050" y="2377485"/>
            <a:ext cx="8352606" cy="4204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MPI-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программа должна эмулировать работу алгоритма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кругового маркера.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Считается, что мы запускаем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процессов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Все процессы равноправны и циклически проходят свои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critical section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remainder section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критической секции процесс не принимает и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не передает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сообщений, связанных с организацией взаимоисключений.</a:t>
            </a:r>
          </a:p>
          <a:p>
            <a:pPr algn="ctr">
              <a:lnSpc>
                <a:spcPct val="12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id="{97119B8F-78EB-4E48-A88D-4A525108E9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79553" y="969544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Скалярное время Лэмпорта</a:t>
            </a:r>
          </a:p>
        </p:txBody>
      </p:sp>
      <p:sp>
        <p:nvSpPr>
          <p:cNvPr id="10" name="_h1">
            <a:extLst>
              <a:ext uri="{FF2B5EF4-FFF2-40B4-BE49-F238E27FC236}">
                <a16:creationId xmlns:a16="http://schemas.microsoft.com/office/drawing/2014/main" id="{CA074B52-1A8C-4017-B84D-7B7943551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7688" y="238125"/>
            <a:ext cx="8640638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взаимоисключения</a:t>
            </a:r>
          </a:p>
        </p:txBody>
      </p:sp>
      <p:sp>
        <p:nvSpPr>
          <p:cNvPr id="11" name="Rechteck 36">
            <a:extLst>
              <a:ext uri="{FF2B5EF4-FFF2-40B4-BE49-F238E27FC236}">
                <a16:creationId xmlns:a16="http://schemas.microsoft.com/office/drawing/2014/main" id="{88BD1653-8A6B-462D-98C3-89D6EC653B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Круговой маркер (</a:t>
            </a: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Token ring)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09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48050" y="2377485"/>
            <a:ext cx="8352606" cy="4127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Эмуляцию длительности полезной работы в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критической секции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мы выполняем с помощью вызова функции </a:t>
            </a:r>
            <a:r>
              <a:rPr lang="en-US" sz="2400" dirty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sleep()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со случайным параметром.</a:t>
            </a:r>
          </a:p>
          <a:p>
            <a:pPr algn="ctr">
              <a:lnSpc>
                <a:spcPct val="120000"/>
              </a:lnSpc>
              <a:spcBef>
                <a:spcPts val="1200"/>
              </a:spcBef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remainder section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процесс может получать и передавать далее маркер. Поэтому эмуляцию длительности полезной работы мы выполняем с помощью таймаута, задаваемого случайным образом сигналом </a:t>
            </a:r>
            <a:r>
              <a:rPr lang="en-US" sz="2400" dirty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SIGALRM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используем функцию </a:t>
            </a:r>
            <a:r>
              <a:rPr lang="en-US" sz="2400" dirty="0" err="1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MPI_Iprobe</a:t>
            </a:r>
            <a:r>
              <a:rPr lang="en-US" sz="2400" dirty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_h1">
            <a:extLst>
              <a:ext uri="{FF2B5EF4-FFF2-40B4-BE49-F238E27FC236}">
                <a16:creationId xmlns:a16="http://schemas.microsoft.com/office/drawing/2014/main" id="{CA074B52-1A8C-4017-B84D-7B7943551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7688" y="238125"/>
            <a:ext cx="8640638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взаимоисключения</a:t>
            </a:r>
          </a:p>
        </p:txBody>
      </p:sp>
      <p:sp>
        <p:nvSpPr>
          <p:cNvPr id="11" name="Rechteck 36">
            <a:extLst>
              <a:ext uri="{FF2B5EF4-FFF2-40B4-BE49-F238E27FC236}">
                <a16:creationId xmlns:a16="http://schemas.microsoft.com/office/drawing/2014/main" id="{1734DBD4-88DA-4EF8-A30A-A4AF57147A7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Круговой маркер (</a:t>
            </a: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Token ring)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27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48050" y="2377485"/>
            <a:ext cx="8352606" cy="4281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Мы рассматриваем конечные выполнения распределенной программы.</a:t>
            </a:r>
          </a:p>
          <a:p>
            <a:pPr algn="ctr">
              <a:lnSpc>
                <a:spcPct val="120000"/>
              </a:lnSpc>
              <a:spcBef>
                <a:spcPts val="1200"/>
              </a:spcBef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Поэтому каждый процесс проходит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через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critical section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remainder section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REPEAT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раз.  Для отладки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REPEAT = 3.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ts val="1200"/>
              </a:spcBef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Особенностью алгоритма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Token ring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является невозможность завершения процесса сразу после окончания полезной деятельности – может разорваться кольцо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передачи маркера!</a:t>
            </a:r>
          </a:p>
          <a:p>
            <a:pPr algn="ctr">
              <a:lnSpc>
                <a:spcPct val="12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_h1">
            <a:extLst>
              <a:ext uri="{FF2B5EF4-FFF2-40B4-BE49-F238E27FC236}">
                <a16:creationId xmlns:a16="http://schemas.microsoft.com/office/drawing/2014/main" id="{CA074B52-1A8C-4017-B84D-7B7943551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7688" y="238125"/>
            <a:ext cx="8640638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взаимоисключения</a:t>
            </a:r>
          </a:p>
        </p:txBody>
      </p:sp>
      <p:sp>
        <p:nvSpPr>
          <p:cNvPr id="11" name="Rechteck 36">
            <a:extLst>
              <a:ext uri="{FF2B5EF4-FFF2-40B4-BE49-F238E27FC236}">
                <a16:creationId xmlns:a16="http://schemas.microsoft.com/office/drawing/2014/main" id="{B135B6CA-CEBC-4210-821E-47A4BAA2B04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Круговой маркер (</a:t>
            </a: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Token ring)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28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48050" y="2377485"/>
            <a:ext cx="8352606" cy="334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Завершить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свою работу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процесс может только после того, как все процессы завершили полезную деятельность.</a:t>
            </a:r>
          </a:p>
          <a:p>
            <a:pPr algn="ctr">
              <a:lnSpc>
                <a:spcPct val="120000"/>
              </a:lnSpc>
              <a:spcBef>
                <a:spcPts val="1200"/>
              </a:spcBef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определения этого момента поступим следующим образом: процесс, организовавший передачу маркера, после окончания полезной работы инициирует передачу сообщения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_h1">
            <a:extLst>
              <a:ext uri="{FF2B5EF4-FFF2-40B4-BE49-F238E27FC236}">
                <a16:creationId xmlns:a16="http://schemas.microsoft.com/office/drawing/2014/main" id="{CA074B52-1A8C-4017-B84D-7B7943551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7688" y="238125"/>
            <a:ext cx="8640638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взаимоисключения</a:t>
            </a:r>
          </a:p>
        </p:txBody>
      </p:sp>
      <p:sp>
        <p:nvSpPr>
          <p:cNvPr id="11" name="Rechteck 36">
            <a:extLst>
              <a:ext uri="{FF2B5EF4-FFF2-40B4-BE49-F238E27FC236}">
                <a16:creationId xmlns:a16="http://schemas.microsoft.com/office/drawing/2014/main" id="{CBCA2719-D690-4991-9300-9F850204B33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Круговой маркер (</a:t>
            </a: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Token ring)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73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48050" y="2939009"/>
            <a:ext cx="8352606" cy="2421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Процессы, получившие сообщение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после окончания полезной деятельности, передают его дальше по кругу. После повторной передачи такого сообщения они корректно прекращают деятельность.</a:t>
            </a:r>
          </a:p>
          <a:p>
            <a:pPr algn="ctr">
              <a:lnSpc>
                <a:spcPct val="120000"/>
              </a:lnSpc>
              <a:spcBef>
                <a:spcPts val="12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_h1">
            <a:extLst>
              <a:ext uri="{FF2B5EF4-FFF2-40B4-BE49-F238E27FC236}">
                <a16:creationId xmlns:a16="http://schemas.microsoft.com/office/drawing/2014/main" id="{CA074B52-1A8C-4017-B84D-7B7943551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7688" y="238125"/>
            <a:ext cx="8640638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взаимоисключения</a:t>
            </a:r>
          </a:p>
        </p:txBody>
      </p:sp>
      <p:sp>
        <p:nvSpPr>
          <p:cNvPr id="11" name="Rechteck 36">
            <a:extLst>
              <a:ext uri="{FF2B5EF4-FFF2-40B4-BE49-F238E27FC236}">
                <a16:creationId xmlns:a16="http://schemas.microsoft.com/office/drawing/2014/main" id="{097CE3C8-8215-4CF5-8995-B988406DE1B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Круговой маркер (</a:t>
            </a: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Token ring)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32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896747" y="2420888"/>
            <a:ext cx="2708314" cy="362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while(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smth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pPr marL="360000">
              <a:lnSpc>
                <a:spcPct val="120000"/>
              </a:lnSpc>
              <a:spcAft>
                <a:spcPts val="1200"/>
              </a:spcAf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пролог</a:t>
            </a:r>
          </a:p>
          <a:p>
            <a:pPr marL="360000">
              <a:lnSpc>
                <a:spcPct val="120000"/>
              </a:lnSpc>
              <a:spcAft>
                <a:spcPts val="12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critical section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>
              <a:lnSpc>
                <a:spcPct val="120000"/>
              </a:lnSpc>
              <a:spcAft>
                <a:spcPts val="1200"/>
              </a:spcAf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эпилог</a:t>
            </a:r>
          </a:p>
          <a:p>
            <a:pPr marL="360000">
              <a:lnSpc>
                <a:spcPct val="120000"/>
              </a:lnSpc>
              <a:spcAft>
                <a:spcPts val="12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remainder section</a:t>
            </a:r>
          </a:p>
          <a:p>
            <a:pPr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окончание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_h1">
            <a:extLst>
              <a:ext uri="{FF2B5EF4-FFF2-40B4-BE49-F238E27FC236}">
                <a16:creationId xmlns:a16="http://schemas.microsoft.com/office/drawing/2014/main" id="{CA074B52-1A8C-4017-B84D-7B7943551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7688" y="238125"/>
            <a:ext cx="8640638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взаимоисключения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556D1-9E7D-4E2D-833D-B6466CC5FDCF}"/>
              </a:ext>
            </a:extLst>
          </p:cNvPr>
          <p:cNvSpPr txBox="1"/>
          <p:nvPr/>
        </p:nvSpPr>
        <p:spPr>
          <a:xfrm>
            <a:off x="6744072" y="2348880"/>
            <a:ext cx="5100190" cy="4074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>
              <a:lnSpc>
                <a:spcPct val="120000"/>
              </a:lnSpc>
              <a:spcAft>
                <a:spcPts val="1200"/>
              </a:spcAf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Ожидание маркера</a:t>
            </a:r>
          </a:p>
          <a:p>
            <a:pPr marL="36000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sleep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>
              <a:lnSpc>
                <a:spcPct val="120000"/>
              </a:lnSpc>
              <a:spcAft>
                <a:spcPts val="1200"/>
              </a:spcAf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Передача маркера</a:t>
            </a:r>
          </a:p>
          <a:p>
            <a:pPr marL="360000">
              <a:lnSpc>
                <a:spcPct val="120000"/>
              </a:lnSpc>
              <a:spcAft>
                <a:spcPts val="1200"/>
              </a:spcAf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alarm(),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MPI_Iprobe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прием и передача маркера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прием  и передача  маркера 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после второй передачи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 -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завершение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36">
            <a:extLst>
              <a:ext uri="{FF2B5EF4-FFF2-40B4-BE49-F238E27FC236}">
                <a16:creationId xmlns:a16="http://schemas.microsoft.com/office/drawing/2014/main" id="{BE856736-BF9A-4A2D-B798-F44692A469F2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Круговой маркер (</a:t>
            </a: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Token ring)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7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</p:bldLst>
  </p:timing>
</p:sld>
</file>

<file path=ppt/theme/theme1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4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5400000" scaled="1"/>
        </a:gradFill>
        <a:ln w="12700">
          <a:solidFill>
            <a:srgbClr val="C0C0C0"/>
          </a:solidFill>
          <a:miter lim="800000"/>
          <a:headEnd/>
          <a:tailEnd/>
        </a:ln>
        <a:effectLst>
          <a:outerShdw dist="38100" dir="2700000" algn="tl" rotWithShape="0">
            <a:srgbClr val="808080">
              <a:alpha val="39999"/>
            </a:srgbClr>
          </a:outerShdw>
        </a:effectLst>
      </a:spPr>
      <a:bodyPr lIns="216000" tIns="36000" rIns="216000" bIns="36000" anchor="ctr"/>
      <a:lstStyle>
        <a:defPPr defTabSz="457200" fontAlgn="base">
          <a:spcBef>
            <a:spcPct val="0"/>
          </a:spcBef>
          <a:spcAft>
            <a:spcPct val="0"/>
          </a:spcAft>
          <a:defRPr sz="2400" dirty="0">
            <a:solidFill>
              <a:prstClr val="black"/>
            </a:solidFill>
            <a:latin typeface="Arial" pitchFamily="34" charset="0"/>
            <a:cs typeface="Arial" pitchFamily="34" charset="0"/>
          </a:defRPr>
        </a:defPPr>
      </a:lstStyle>
    </a:spDef>
    <a:lnDef>
      <a:spPr>
        <a:ln w="50800">
          <a:solidFill>
            <a:srgbClr val="FF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710</Words>
  <Application>Microsoft Office PowerPoint</Application>
  <PresentationFormat>Широкоэкранный</PresentationFormat>
  <Paragraphs>111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Arial</vt:lpstr>
      <vt:lpstr>Arial Black</vt:lpstr>
      <vt:lpstr>Arial Unicode MS</vt:lpstr>
      <vt:lpstr>Calibri</vt:lpstr>
      <vt:lpstr>Lucida Grande CY</vt:lpstr>
      <vt:lpstr>Symbol</vt:lpstr>
      <vt:lpstr>Wingdings</vt:lpstr>
      <vt:lpstr>Larissa-Design</vt:lpstr>
      <vt:lpstr>Тема Office</vt:lpstr>
      <vt:lpstr>4_Тема Office</vt:lpstr>
      <vt:lpstr>Тема 7</vt:lpstr>
      <vt:lpstr>Алгоритмы взаимоисключения</vt:lpstr>
      <vt:lpstr>Алгоритмы взаимоисключения</vt:lpstr>
      <vt:lpstr>Алгоритмы взаимоисключения</vt:lpstr>
      <vt:lpstr>Алгоритмы взаимоисключения</vt:lpstr>
      <vt:lpstr>Алгоритмы взаимоисключения</vt:lpstr>
      <vt:lpstr>Алгоритмы взаимоисключения</vt:lpstr>
      <vt:lpstr>Алгоритмы взаимоисключения</vt:lpstr>
      <vt:lpstr>Алгоритмы взаимоисключения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7</dc:title>
  <dc:creator/>
  <cp:lastModifiedBy>Владимир Карпов</cp:lastModifiedBy>
  <cp:revision>2</cp:revision>
  <dcterms:created xsi:type="dcterms:W3CDTF">2016-02-27T09:01:20Z</dcterms:created>
  <dcterms:modified xsi:type="dcterms:W3CDTF">2025-05-03T09:53:19Z</dcterms:modified>
</cp:coreProperties>
</file>