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12192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  <p:embeddedFont>
      <p:font typeface="Arim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QNThvBt+5PaPTabTJRsFpWiju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font" Target="fonts/MerriweatherSans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MerriweatherSans-italic.fntdata"/><Relationship Id="rId14" Type="http://schemas.openxmlformats.org/officeDocument/2006/relationships/font" Target="fonts/MerriweatherSans-bold.fntdata"/><Relationship Id="rId17" Type="http://schemas.openxmlformats.org/officeDocument/2006/relationships/font" Target="fonts/Arimo-regular.fntdata"/><Relationship Id="rId16" Type="http://schemas.openxmlformats.org/officeDocument/2006/relationships/font" Target="fonts/MerriweatherSans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rim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Arim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:notes"/>
          <p:cNvSpPr txBox="1"/>
          <p:nvPr/>
        </p:nvSpPr>
        <p:spPr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00" spcFirstLastPara="1" rIns="94800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ru-RU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7588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:notes"/>
          <p:cNvSpPr txBox="1"/>
          <p:nvPr/>
        </p:nvSpPr>
        <p:spPr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00" spcFirstLastPara="1" rIns="94800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ru-RU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7588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 txBox="1"/>
          <p:nvPr/>
        </p:nvSpPr>
        <p:spPr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00" spcFirstLastPara="1" rIns="94800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ru-RU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7588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4:notes"/>
          <p:cNvSpPr/>
          <p:nvPr>
            <p:ph idx="2" type="sldImg"/>
          </p:nvPr>
        </p:nvSpPr>
        <p:spPr>
          <a:xfrm>
            <a:off x="381000" y="685800"/>
            <a:ext cx="6097588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14:notes"/>
          <p:cNvSpPr txBox="1"/>
          <p:nvPr>
            <p:ph idx="1" type="body"/>
          </p:nvPr>
        </p:nvSpPr>
        <p:spPr>
          <a:xfrm>
            <a:off x="914183" y="4343144"/>
            <a:ext cx="5029635" cy="4115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31800" y="238542"/>
            <a:ext cx="11329456" cy="6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431800" y="854994"/>
            <a:ext cx="11328400" cy="33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>
            <a:gsLst>
              <a:gs pos="0">
                <a:srgbClr val="538CD5"/>
              </a:gs>
              <a:gs pos="50000">
                <a:srgbClr val="8CB3E3"/>
              </a:gs>
              <a:gs pos="100000">
                <a:srgbClr val="C5D8F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431800" y="238540"/>
            <a:ext cx="11329456" cy="6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31800" y="854994"/>
            <a:ext cx="11328400" cy="33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>
            <a:gsLst>
              <a:gs pos="0">
                <a:srgbClr val="538CD5"/>
              </a:gs>
              <a:gs pos="50000">
                <a:srgbClr val="8CB3E3"/>
              </a:gs>
              <a:gs pos="100000">
                <a:srgbClr val="C5D8F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431800" y="1"/>
            <a:ext cx="11328400" cy="109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431800" y="1554163"/>
            <a:ext cx="113284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31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2292351" y="6356351"/>
            <a:ext cx="1485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:\JOBS ZUM BEARBEITEN\D2481_Strategietools\Grundlagen\table.png" id="48" name="Google Shape;4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00"/>
            <a:ext cx="12192000" cy="562768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1"/>
          <p:cNvSpPr txBox="1"/>
          <p:nvPr>
            <p:ph type="ctrTitle"/>
          </p:nvPr>
        </p:nvSpPr>
        <p:spPr>
          <a:xfrm>
            <a:off x="447413" y="1998133"/>
            <a:ext cx="8290187" cy="141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subTitle"/>
          </p:nvPr>
        </p:nvSpPr>
        <p:spPr>
          <a:xfrm>
            <a:off x="436229" y="4037202"/>
            <a:ext cx="8301372" cy="1271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31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2292351" y="6356351"/>
            <a:ext cx="1485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31800" y="238540"/>
            <a:ext cx="11329456" cy="6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431800" y="854994"/>
            <a:ext cx="11328400" cy="33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431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2292351" y="6356351"/>
            <a:ext cx="1485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0" type="dt"/>
          </p:nvPr>
        </p:nvSpPr>
        <p:spPr>
          <a:xfrm>
            <a:off x="431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2292351" y="6356351"/>
            <a:ext cx="1485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431800" y="1"/>
            <a:ext cx="11328400" cy="109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431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2292351" y="6356351"/>
            <a:ext cx="1485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>
            <a:gsLst>
              <a:gs pos="0">
                <a:srgbClr val="538CD5"/>
              </a:gs>
              <a:gs pos="50000">
                <a:srgbClr val="8CB3E3"/>
              </a:gs>
              <a:gs pos="100000">
                <a:srgbClr val="C5D8F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>
            <a:gsLst>
              <a:gs pos="0">
                <a:srgbClr val="538CD5"/>
              </a:gs>
              <a:gs pos="50000">
                <a:srgbClr val="8CB3E3"/>
              </a:gs>
              <a:gs pos="100000">
                <a:srgbClr val="C5D8F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431800" y="1554163"/>
            <a:ext cx="113284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431800" y="1"/>
            <a:ext cx="11328400" cy="109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4318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2292351" y="6356351"/>
            <a:ext cx="1485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Стр. 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title"/>
          </p:nvPr>
        </p:nvSpPr>
        <p:spPr>
          <a:xfrm>
            <a:off x="4026582" y="1035844"/>
            <a:ext cx="6372225" cy="463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700">
                <a:solidFill>
                  <a:srgbClr val="003794"/>
                </a:solidFill>
                <a:latin typeface="Arial"/>
                <a:ea typeface="Arial"/>
                <a:cs typeface="Arial"/>
                <a:sym typeface="Arial"/>
              </a:rPr>
              <a:t>Тема 7</a:t>
            </a:r>
            <a:endParaRPr b="1" sz="2700">
              <a:solidFill>
                <a:srgbClr val="0037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4477831" y="1659733"/>
            <a:ext cx="610066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3794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1080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Практика, часть 2</a:t>
            </a:r>
            <a:endParaRPr b="0" i="0" sz="3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Алгоритм Лэмпорта </a:t>
            </a:r>
            <a:r>
              <a:rPr lang="ru-RU" sz="3000">
                <a:solidFill>
                  <a:srgbClr val="404040"/>
                </a:solidFill>
              </a:rPr>
              <a:t>(начало)</a:t>
            </a:r>
            <a:endParaRPr b="0" i="0" sz="3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3504356" y="1772816"/>
            <a:ext cx="8496300" cy="482453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3635350" y="1844825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Подготовительная работа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648050" y="2625217"/>
            <a:ext cx="8352606" cy="400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работе алгоритма Лэмпорта процессы используют упорядоченную очередь временных отметок запросов на вход в критическую секцию.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Временная отметка – эта пара целых чисел (L, rank), где L –лэмпортовское время отправки запроса на вход в критическую секцию процессом с рангом rank.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Временные отметки в очереди располагаются  в порядке возрастания: минимум – в голове очереди.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479553" y="969544"/>
            <a:ext cx="8496300" cy="546100"/>
          </a:xfrm>
          <a:prstGeom prst="rect">
            <a:avLst/>
          </a:prstGeom>
          <a:gradFill>
            <a:gsLst>
              <a:gs pos="0">
                <a:srgbClr val="B9CDE5"/>
              </a:gs>
              <a:gs pos="100000">
                <a:srgbClr val="95B3D7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Скалярное время Лэмпорта</a:t>
            </a:r>
            <a:endParaRPr/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3287688" y="238125"/>
            <a:ext cx="8640638" cy="617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3794"/>
                </a:solidFill>
                <a:latin typeface="Arial"/>
                <a:ea typeface="Arial"/>
                <a:cs typeface="Arial"/>
                <a:sym typeface="Arial"/>
              </a:rPr>
              <a:t>Алгоритмы взаимоисключения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3432026" y="1010692"/>
            <a:ext cx="8496300" cy="546100"/>
          </a:xfrm>
          <a:prstGeom prst="rect">
            <a:avLst/>
          </a:prstGeom>
          <a:gradFill>
            <a:gsLst>
              <a:gs pos="0">
                <a:srgbClr val="B9CDE5"/>
              </a:gs>
              <a:gs pos="100000">
                <a:srgbClr val="95B3D7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Алгоритм Лэмпорта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3504356" y="1772816"/>
            <a:ext cx="8496300" cy="482453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3635350" y="1844825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Подготовительная работа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3576203" y="3140968"/>
            <a:ext cx="8352606" cy="301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ускорения работы на занятии лучше заранее подготовить набор функций для работы с очередью временных отметок (язык C) или соответствующий класс (язык С++) с набором методов.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479553" y="969544"/>
            <a:ext cx="8496300" cy="546100"/>
          </a:xfrm>
          <a:prstGeom prst="rect">
            <a:avLst/>
          </a:prstGeom>
          <a:gradFill>
            <a:gsLst>
              <a:gs pos="0">
                <a:srgbClr val="B9CDE5"/>
              </a:gs>
              <a:gs pos="100000">
                <a:srgbClr val="95B3D7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Скалярное время Лэмпорта</a:t>
            </a:r>
            <a:endParaRPr/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3287688" y="238125"/>
            <a:ext cx="8640638" cy="617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3794"/>
                </a:solidFill>
                <a:latin typeface="Arial"/>
                <a:ea typeface="Arial"/>
                <a:cs typeface="Arial"/>
                <a:sym typeface="Arial"/>
              </a:rPr>
              <a:t>Алгоритмы взаимоисключения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3432026" y="1010692"/>
            <a:ext cx="8496300" cy="546100"/>
          </a:xfrm>
          <a:prstGeom prst="rect">
            <a:avLst/>
          </a:prstGeom>
          <a:gradFill>
            <a:gsLst>
              <a:gs pos="0">
                <a:srgbClr val="B9CDE5"/>
              </a:gs>
              <a:gs pos="100000">
                <a:srgbClr val="95B3D7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Алгоритм Лэмпорта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3504356" y="1772816"/>
            <a:ext cx="8496300" cy="482453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635350" y="1844825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Подготовительная работа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503873" y="2440054"/>
            <a:ext cx="8352606" cy="5373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Набор функций: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Инициализация очереди (максимальная глубина равна количеству работающих процессов)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Ликвидация очереди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Добавление в очередь временной отметки (L, rank) с сохранением правильного порядка.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Удаление из очереди временной отметки для процесса с рангом rank с сохранением правильного порядка.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Печать содержимого очереди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Проверка для процесса с рангом rank того, что его временная отметка лежит в голове очереди.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3479553" y="969544"/>
            <a:ext cx="8496300" cy="546100"/>
          </a:xfrm>
          <a:prstGeom prst="rect">
            <a:avLst/>
          </a:prstGeom>
          <a:gradFill>
            <a:gsLst>
              <a:gs pos="0">
                <a:srgbClr val="B9CDE5"/>
              </a:gs>
              <a:gs pos="100000">
                <a:srgbClr val="95B3D7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Скалярное время Лэмпорта</a:t>
            </a:r>
            <a:endParaRPr/>
          </a:p>
        </p:txBody>
      </p:sp>
      <p:sp>
        <p:nvSpPr>
          <p:cNvPr id="110" name="Google Shape;110;p4"/>
          <p:cNvSpPr txBox="1"/>
          <p:nvPr>
            <p:ph type="title"/>
          </p:nvPr>
        </p:nvSpPr>
        <p:spPr>
          <a:xfrm>
            <a:off x="3287688" y="238125"/>
            <a:ext cx="8640638" cy="617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3794"/>
                </a:solidFill>
                <a:latin typeface="Arial"/>
                <a:ea typeface="Arial"/>
                <a:cs typeface="Arial"/>
                <a:sym typeface="Arial"/>
              </a:rPr>
              <a:t>Алгоритмы взаимоисключения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3432026" y="1010692"/>
            <a:ext cx="8496300" cy="546100"/>
          </a:xfrm>
          <a:prstGeom prst="rect">
            <a:avLst/>
          </a:prstGeom>
          <a:gradFill>
            <a:gsLst>
              <a:gs pos="0">
                <a:srgbClr val="B9CDE5"/>
              </a:gs>
              <a:gs pos="100000">
                <a:srgbClr val="95B3D7"/>
              </a:gs>
            </a:gsLst>
            <a:lin ang="5400000" scaled="0"/>
          </a:gradFill>
          <a:ln cap="flat" cmpd="sng" w="1270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ctr" bIns="36000" lIns="216000" spcFirstLastPara="1" rIns="21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Алгоритм Лэмпорта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8971209" y="1585914"/>
            <a:ext cx="1322388" cy="21669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0"/>
                </a:gradFill>
                <a:latin typeface="Arial Black"/>
              </a:rPr>
              <a:t>?</a:t>
            </a:r>
          </a:p>
        </p:txBody>
      </p:sp>
      <p:sp>
        <p:nvSpPr>
          <p:cNvPr id="118" name="Google Shape;118;p14"/>
          <p:cNvSpPr/>
          <p:nvPr/>
        </p:nvSpPr>
        <p:spPr>
          <a:xfrm>
            <a:off x="8153648" y="2536826"/>
            <a:ext cx="1004887" cy="16478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0"/>
                </a:gradFill>
                <a:latin typeface="Arial Black"/>
              </a:rPr>
              <a:t>?</a:t>
            </a:r>
          </a:p>
        </p:txBody>
      </p:sp>
      <p:sp>
        <p:nvSpPr>
          <p:cNvPr id="119" name="Google Shape;119;p14"/>
          <p:cNvSpPr/>
          <p:nvPr/>
        </p:nvSpPr>
        <p:spPr>
          <a:xfrm>
            <a:off x="9590335" y="2484439"/>
            <a:ext cx="1546225" cy="25352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0"/>
                </a:gradFill>
                <a:latin typeface="Arial Black"/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rissa-Design">
  <a:themeElements>
    <a:clrScheme name="Standard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2016-02-27T09:01:20Z</dcterms:created>
</cp:coreProperties>
</file>