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78" r:id="rId2"/>
    <p:sldMasterId id="2147483681" r:id="rId3"/>
    <p:sldMasterId id="2147483684" r:id="rId4"/>
  </p:sldMasterIdLst>
  <p:notesMasterIdLst>
    <p:notesMasterId r:id="rId26"/>
  </p:notesMasterIdLst>
  <p:sldIdLst>
    <p:sldId id="445" r:id="rId5"/>
    <p:sldId id="487" r:id="rId6"/>
    <p:sldId id="488" r:id="rId7"/>
    <p:sldId id="484" r:id="rId8"/>
    <p:sldId id="485" r:id="rId9"/>
    <p:sldId id="486" r:id="rId10"/>
    <p:sldId id="480" r:id="rId11"/>
    <p:sldId id="473" r:id="rId12"/>
    <p:sldId id="474" r:id="rId13"/>
    <p:sldId id="476" r:id="rId14"/>
    <p:sldId id="490" r:id="rId15"/>
    <p:sldId id="478" r:id="rId16"/>
    <p:sldId id="489" r:id="rId17"/>
    <p:sldId id="491" r:id="rId18"/>
    <p:sldId id="492" r:id="rId19"/>
    <p:sldId id="493" r:id="rId20"/>
    <p:sldId id="494" r:id="rId21"/>
    <p:sldId id="470" r:id="rId22"/>
    <p:sldId id="479" r:id="rId23"/>
    <p:sldId id="495" r:id="rId24"/>
    <p:sldId id="27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FA"/>
    <a:srgbClr val="008000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14" autoAdjust="0"/>
    <p:restoredTop sz="91335" autoAdjust="0"/>
  </p:normalViewPr>
  <p:slideViewPr>
    <p:cSldViewPr>
      <p:cViewPr varScale="1">
        <p:scale>
          <a:sx n="61" d="100"/>
          <a:sy n="61" d="100"/>
        </p:scale>
        <p:origin x="252" y="6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9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21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006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62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35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1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88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67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3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44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C489C-B8C8-489E-AA71-598221C264F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A9281-1597-4286-8723-922DEFD804B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369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4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21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C489C-B8C8-489E-AA71-598221C264F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A9281-1597-4286-8723-922DEFD804B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40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C489C-B8C8-489E-AA71-598221C264F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A9281-1597-4286-8723-922DEFD804B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7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C489C-B8C8-489E-AA71-598221C264F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A9281-1597-4286-8723-922DEFD804B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4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0C489C-B8C8-489E-AA71-598221C264FA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1A9281-1597-4286-8723-922DEFD804BC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528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1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8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1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27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МФТИ-1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71042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МФТИ-1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2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7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часть 2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3000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Лэмпорта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23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Завершить свою работу процесс может только после того, как все процессы завершили полезную деятельность.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определения этого момента поступим следующим образом: каждый процесс, закончивший полезную деятельность, рассылает сообщение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всем другим процессам. Если процесс получил сообщения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от всех остальных процессов, то он может завершать работу.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61773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События в процессах связаны только с приемом и отправкой сообщений</a:t>
            </a: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Сообщения ходят 4-х типов:</a:t>
            </a:r>
          </a:p>
          <a:p>
            <a:pPr algn="ctr">
              <a:lnSpc>
                <a:spcPct val="12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REALESE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Сообщения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REALESE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всегда массово рассылаются в цикле всем остальным процессам. Массовая отправка сообщений считается единичным событием.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15694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каждого процесса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4027109" y="2791445"/>
            <a:ext cx="270831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smth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пролог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эпилог</a:t>
            </a:r>
          </a:p>
          <a:p>
            <a:pPr marL="360000">
              <a:lnSpc>
                <a:spcPct val="120000"/>
              </a:lnSpc>
              <a:spcAft>
                <a:spcPts val="12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окончание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7258176" y="3068960"/>
            <a:ext cx="510019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11967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Пролог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4027108" y="2538479"/>
            <a:ext cx="7685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Рассылка в цикле сообщения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всем,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себя. Занесение в свою локальную очередь временной отметки своего запроса.</a:t>
            </a: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(количество разрешений !=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-1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||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мой запрос в очереди не первый)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60000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прием и обработка сообщений всех типов со сбором разрешений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7258176" y="3068960"/>
            <a:ext cx="510019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302174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Критическая секция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4027108" y="2538479"/>
            <a:ext cx="7685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Полезная деятельность в критической секции эмулируется с помощью таймаута, задаваемого случайным образом сигналом </a:t>
            </a:r>
            <a:r>
              <a:rPr lang="en-US" sz="20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время нахождения в критической секции принимаем и обрабатываем сообщения всех типов. Никаких разрешений не собираем.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7258176" y="3068960"/>
            <a:ext cx="510019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166887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Эпилог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4139505" y="3264182"/>
            <a:ext cx="7685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Рассылка в цикле сообщения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всем,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себя. Удаление из  своей локальной очереди временной отметки своего запроса.</a:t>
            </a: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7258176" y="3068960"/>
            <a:ext cx="510019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12479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</a:p>
        </p:txBody>
      </p:sp>
      <p:sp>
        <p:nvSpPr>
          <p:cNvPr id="14342" name="TextBox 14341"/>
          <p:cNvSpPr txBox="1"/>
          <p:nvPr/>
        </p:nvSpPr>
        <p:spPr>
          <a:xfrm>
            <a:off x="4027108" y="2538479"/>
            <a:ext cx="76855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Полезная деятельность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эмулируется с помощью таймаута, задаваемого случайным образом сигналом </a:t>
            </a:r>
            <a:r>
              <a:rPr lang="en-US" sz="20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Во время нахождения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принимаем и обрабатываем сообщения всех типов. Никаких разрешений не собираем.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2556D1-9E7D-4E2D-833D-B6466CC5FDCF}"/>
              </a:ext>
            </a:extLst>
          </p:cNvPr>
          <p:cNvSpPr txBox="1"/>
          <p:nvPr/>
        </p:nvSpPr>
        <p:spPr>
          <a:xfrm>
            <a:off x="7258176" y="3068960"/>
            <a:ext cx="510019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19060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Окончание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4027108" y="2538479"/>
            <a:ext cx="76855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Рассылка в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цикле сообщения </a:t>
            </a:r>
            <a:r>
              <a:rPr lang="en-US" sz="2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всем,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кроме себя.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(количество принятых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!=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-1)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360000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прием и обработка сообщений всех типов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1627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24399" y="2708920"/>
            <a:ext cx="8352606" cy="4136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генератора случайных чисел происходит значением ранга процесса –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Время работы в критической секции – очередное случайное число – от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до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секунд включительно.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Продолжительность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работы в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– очередное  случайное число – от 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до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секунд включительно.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отладке считать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3,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Начальные значения часов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на всех процессах равны 0, параметр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 ≡ 1.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  <p:sp>
        <p:nvSpPr>
          <p:cNvPr id="4" name="_h1">
            <a:extLst>
              <a:ext uri="{FF2B5EF4-FFF2-40B4-BE49-F238E27FC236}">
                <a16:creationId xmlns:a16="http://schemas.microsoft.com/office/drawing/2014/main" id="{AD4A3996-A4A7-8860-E294-16D2F88F19D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9272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обязаны комментировать свои действия:  вход в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пролог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вход в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критическую секцию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вход в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эпилог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вход в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 в </a:t>
            </a: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окончание работы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Полностью комментируется прием сообщений: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кто сообщает, какое сообщение принято, в какое время, например:</a:t>
            </a:r>
          </a:p>
          <a:p>
            <a:pPr algn="ctr">
              <a:lnSpc>
                <a:spcPct val="120000"/>
              </a:lnSpc>
            </a:pPr>
            <a:r>
              <a:rPr lang="en-US" sz="2000" b="1" dirty="0">
                <a:solidFill>
                  <a:srgbClr val="345AFA"/>
                </a:solidFill>
              </a:rPr>
              <a:t>Node 0 receive RELEASE (10,1) at time 11</a:t>
            </a:r>
            <a:endParaRPr lang="ru-RU" sz="2000" b="1" dirty="0">
              <a:solidFill>
                <a:srgbClr val="345AFA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В прологе дополнительно печатается количество собранных разрешений: </a:t>
            </a:r>
            <a:r>
              <a:rPr lang="en-US" sz="2000" b="1" dirty="0">
                <a:solidFill>
                  <a:srgbClr val="345AFA"/>
                </a:solidFill>
              </a:rPr>
              <a:t>Node 1 receive RELEASE (8,0) at time 9 </a:t>
            </a:r>
            <a:r>
              <a:rPr lang="en-US" sz="2000" b="1" dirty="0" err="1">
                <a:solidFill>
                  <a:srgbClr val="345AFA"/>
                </a:solidFill>
              </a:rPr>
              <a:t>nperms</a:t>
            </a:r>
            <a:r>
              <a:rPr lang="en-US" sz="2000" b="1" dirty="0">
                <a:solidFill>
                  <a:srgbClr val="345AFA"/>
                </a:solidFill>
              </a:rPr>
              <a:t>=2</a:t>
            </a:r>
            <a:endParaRPr lang="en-US" sz="2000" b="1" dirty="0">
              <a:solidFill>
                <a:srgbClr val="345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  <p:sp>
        <p:nvSpPr>
          <p:cNvPr id="4" name="_h1">
            <a:extLst>
              <a:ext uri="{FF2B5EF4-FFF2-40B4-BE49-F238E27FC236}">
                <a16:creationId xmlns:a16="http://schemas.microsoft.com/office/drawing/2014/main" id="{BFB06B20-F555-FE8C-637B-BBDF682A6FE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72202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2998800" y="101160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Алгоритмы с получением разрешений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98800" y="2264791"/>
            <a:ext cx="8928992" cy="4188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F8479-5E89-40F3-8643-4051CCE53482}"/>
              </a:ext>
            </a:extLst>
          </p:cNvPr>
          <p:cNvSpPr txBox="1"/>
          <p:nvPr/>
        </p:nvSpPr>
        <p:spPr>
          <a:xfrm>
            <a:off x="4223792" y="17008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B922A-5473-45A8-B4E9-5E9AC8AFA455}"/>
              </a:ext>
            </a:extLst>
          </p:cNvPr>
          <p:cNvSpPr txBox="1"/>
          <p:nvPr/>
        </p:nvSpPr>
        <p:spPr>
          <a:xfrm>
            <a:off x="3719736" y="234888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Основные предположения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27249-3E85-4DB4-A823-DEF0B164551B}"/>
              </a:ext>
            </a:extLst>
          </p:cNvPr>
          <p:cNvSpPr txBox="1"/>
          <p:nvPr/>
        </p:nvSpPr>
        <p:spPr>
          <a:xfrm>
            <a:off x="3034800" y="2996952"/>
            <a:ext cx="8892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Процессы распределенной программы работают бесконечно долго.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Топология распределенной программы является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полносвязной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Каналы связи обладают свойством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FIFO.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В распределенной программе реализованы логические часы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_h1">
            <a:extLst>
              <a:ext uri="{FF2B5EF4-FFF2-40B4-BE49-F238E27FC236}">
                <a16:creationId xmlns:a16="http://schemas.microsoft.com/office/drawing/2014/main" id="{6402D406-93FF-49AF-B506-0226B74C9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5731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Полностью комментируется отправка сообщений: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кто сообщает, какое сообщение и кому отравлено, в какое время, например: </a:t>
            </a:r>
            <a:r>
              <a:rPr lang="en-US" sz="2000" b="1" dirty="0">
                <a:solidFill>
                  <a:srgbClr val="345AFA"/>
                </a:solidFill>
              </a:rPr>
              <a:t>Node 2 send REPLY to 1 at time 5</a:t>
            </a:r>
            <a:endParaRPr lang="ru-RU" sz="2000" b="1" dirty="0">
              <a:solidFill>
                <a:srgbClr val="345AFA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Массовая отправка сообщений комментируется один раз: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345AFA"/>
                </a:solidFill>
              </a:rPr>
              <a:t>Node 1 send REALESE to all at time 10</a:t>
            </a:r>
            <a:endParaRPr lang="en-US" sz="2000" b="1" dirty="0">
              <a:solidFill>
                <a:srgbClr val="345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После каждого изменения содержимого очереди временных отметок печатается полное содержимое очереди: </a:t>
            </a:r>
            <a:r>
              <a:rPr lang="en-US" sz="2000" b="1" dirty="0">
                <a:solidFill>
                  <a:srgbClr val="345AFA"/>
                </a:solidFill>
              </a:rPr>
              <a:t>Node 0 queue: (1,1) (1,2)</a:t>
            </a:r>
            <a:r>
              <a:rPr lang="ru-RU" sz="2000" b="1" dirty="0">
                <a:solidFill>
                  <a:srgbClr val="345AFA"/>
                </a:solidFill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-US" sz="2000" b="1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solidFill>
                  <a:srgbClr val="345AFA"/>
                </a:solidFill>
              </a:rPr>
              <a:t>ode 1 queue: empty</a:t>
            </a:r>
            <a:endParaRPr lang="ru-RU" sz="2000" b="1" dirty="0">
              <a:solidFill>
                <a:srgbClr val="345AF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  <p:sp>
        <p:nvSpPr>
          <p:cNvPr id="4" name="_h1">
            <a:extLst>
              <a:ext uri="{FF2B5EF4-FFF2-40B4-BE49-F238E27FC236}">
                <a16:creationId xmlns:a16="http://schemas.microsoft.com/office/drawing/2014/main" id="{59E037A5-EC73-9CFE-1AEC-127866CB4B5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1870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8971209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8153648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9590335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2998800" y="101160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Алгоритмы с получением разрешений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98800" y="2264791"/>
            <a:ext cx="8928000" cy="4188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F8479-5E89-40F3-8643-4051CCE53482}"/>
              </a:ext>
            </a:extLst>
          </p:cNvPr>
          <p:cNvSpPr txBox="1"/>
          <p:nvPr/>
        </p:nvSpPr>
        <p:spPr>
          <a:xfrm>
            <a:off x="4223792" y="17008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B922A-5473-45A8-B4E9-5E9AC8AFA455}"/>
              </a:ext>
            </a:extLst>
          </p:cNvPr>
          <p:cNvSpPr txBox="1"/>
          <p:nvPr/>
        </p:nvSpPr>
        <p:spPr>
          <a:xfrm>
            <a:off x="3719736" y="234888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Основные предположения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27249-3E85-4DB4-A823-DEF0B164551B}"/>
                  </a:ext>
                </a:extLst>
              </p:cNvPr>
              <p:cNvSpPr txBox="1"/>
              <p:nvPr/>
            </p:nvSpPr>
            <p:spPr>
              <a:xfrm>
                <a:off x="3034800" y="2997240"/>
                <a:ext cx="8856000" cy="2200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AutoNum type="arabicPeriod" startAt="5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События упорядочены по временным отметкам – упорядоченным парам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ru-RU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𝐿</m:t>
                        </m:r>
                        <m:d>
                          <m:dPr>
                            <m:ctrlPr>
                              <a:rPr kumimoji="0" lang="en-US" sz="2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kumimoji="0" lang="en-US" sz="2200" b="0" i="1" u="none" strike="noStrike" kern="1200" cap="none" spc="0" normalizeH="0" baseline="0" noProof="0" dirty="0" err="1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𝑒</m:t>
                            </m:r>
                            <m:r>
                              <a:rPr kumimoji="0" lang="en-US" sz="2200" b="0" i="1" u="none" strike="noStrike" kern="1200" cap="none" spc="0" normalizeH="0" baseline="-25000" noProof="0" dirty="0" err="1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kumimoji="0" lang="en-US" sz="2200" b="0" i="1" u="none" strike="noStrike" kern="1200" cap="none" spc="0" normalizeH="0" baseline="30000" noProof="0" dirty="0" err="1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</m:d>
                        <m:r>
                          <a:rPr kumimoji="0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kumimoji="0" lang="en-US" sz="2200" b="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kumimoji="0" lang="en-US" sz="2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22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𝑒</m:t>
                        </m:r>
                        <m:r>
                          <a:rPr kumimoji="0" lang="en-US" sz="2200" b="0" i="1" u="none" strike="noStrike" kern="1200" cap="none" spc="0" normalizeH="0" baseline="-2500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kumimoji="0" lang="en-US" sz="2200" b="0" i="1" u="none" strike="noStrike" kern="1200" cap="none" spc="0" normalizeH="0" baseline="3000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время </a:t>
                </a:r>
                <a:r>
                  <a:rPr kumimoji="0" lang="ru-RU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Лэмпорта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для события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𝑒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  <m:r>
                      <a:rPr kumimoji="0" lang="en-US" sz="2200" b="0" i="1" u="none" strike="noStrike" kern="1200" cap="none" spc="0" normalizeH="0" baseline="30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–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номер процесса,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номер события в этом процессе. Порядок вводится лексикографически.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AutoNum type="arabicPeriod" startAt="5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Массовая рассылка сообщения </a:t>
                </a:r>
                <a:r>
                  <a:rPr lang="ru-RU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в цикле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считается единичным атомарным событием.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27249-3E85-4DB4-A823-DEF0B16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0" y="2997240"/>
                <a:ext cx="8856000" cy="2200602"/>
              </a:xfrm>
              <a:prstGeom prst="rect">
                <a:avLst/>
              </a:prstGeom>
              <a:blipFill>
                <a:blip r:embed="rId3"/>
                <a:stretch>
                  <a:fillRect l="-826" t="-1662" r="-551" b="-4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_h1">
            <a:extLst>
              <a:ext uri="{FF2B5EF4-FFF2-40B4-BE49-F238E27FC236}">
                <a16:creationId xmlns:a16="http://schemas.microsoft.com/office/drawing/2014/main" id="{6402D406-93FF-49AF-B506-0226B74C9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1121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2998800" y="101160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Алгоритмы с получением разрешений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98800" y="2264791"/>
            <a:ext cx="8928000" cy="4188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F8479-5E89-40F3-8643-4051CCE53482}"/>
              </a:ext>
            </a:extLst>
          </p:cNvPr>
          <p:cNvSpPr txBox="1"/>
          <p:nvPr/>
        </p:nvSpPr>
        <p:spPr>
          <a:xfrm>
            <a:off x="4223792" y="17008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B922A-5473-45A8-B4E9-5E9AC8AFA455}"/>
              </a:ext>
            </a:extLst>
          </p:cNvPr>
          <p:cNvSpPr txBox="1"/>
          <p:nvPr/>
        </p:nvSpPr>
        <p:spPr>
          <a:xfrm>
            <a:off x="3719736" y="234888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Пролог. Запрос на вход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27249-3E85-4DB4-A823-DEF0B164551B}"/>
                  </a:ext>
                </a:extLst>
              </p:cNvPr>
              <p:cNvSpPr txBox="1"/>
              <p:nvPr/>
            </p:nvSpPr>
            <p:spPr>
              <a:xfrm>
                <a:off x="3034800" y="2997240"/>
                <a:ext cx="8856000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Когда процесс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хочет войти в свою критическую секцию, он рассылает всем остальным процессам сообщение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REQUEST(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временная отметка события отсылки сообщения, и помещает свой запрос в свою локальную очередь запросов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𝑞</m:t>
                    </m:r>
                    <m:r>
                      <a:rPr kumimoji="0" lang="en-US" sz="22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  <a:endParaRPr kumimoji="0" lang="ru-R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Когда процесс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получает сообщение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REQUEST(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от процесса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он помещает этот запрос в свою локальную очередь запросов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𝑞</m:t>
                    </m:r>
                    <m:r>
                      <a:rPr kumimoji="0" lang="en-US" sz="22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и отправляет сообщение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REPLY(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процессу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где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- временная отметка события отправки  этого сообщения.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E27249-3E85-4DB4-A823-DEF0B16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0" y="2997240"/>
                <a:ext cx="8856000" cy="3554819"/>
              </a:xfrm>
              <a:prstGeom prst="rect">
                <a:avLst/>
              </a:prstGeom>
              <a:blipFill rotWithShape="0">
                <a:blip r:embed="rId3"/>
                <a:stretch>
                  <a:fillRect l="-826" t="-1029" b="-2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_h1">
            <a:extLst>
              <a:ext uri="{FF2B5EF4-FFF2-40B4-BE49-F238E27FC236}">
                <a16:creationId xmlns:a16="http://schemas.microsoft.com/office/drawing/2014/main" id="{6402D406-93FF-49AF-B506-0226B74C9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341067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2998800" y="101160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Алгоритмы с получением разрешений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98800" y="2264791"/>
            <a:ext cx="8928000" cy="4188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F8479-5E89-40F3-8643-4051CCE53482}"/>
              </a:ext>
            </a:extLst>
          </p:cNvPr>
          <p:cNvSpPr txBox="1"/>
          <p:nvPr/>
        </p:nvSpPr>
        <p:spPr>
          <a:xfrm>
            <a:off x="4223792" y="17008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B922A-5473-45A8-B4E9-5E9AC8AFA455}"/>
              </a:ext>
            </a:extLst>
          </p:cNvPr>
          <p:cNvSpPr txBox="1"/>
          <p:nvPr/>
        </p:nvSpPr>
        <p:spPr>
          <a:xfrm>
            <a:off x="3719736" y="234888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Пролог. Вход в КС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27249-3E85-4DB4-A823-DEF0B164551B}"/>
                  </a:ext>
                </a:extLst>
              </p:cNvPr>
              <p:cNvSpPr txBox="1"/>
              <p:nvPr/>
            </p:nvSpPr>
            <p:spPr>
              <a:xfrm>
                <a:off x="3034800" y="2997240"/>
                <a:ext cx="8856000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Процесс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может войти в свою критическую секцию, только при соблюдении двух условий: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Он получил от всех процессов хотя бы по одному сообщению с временными отметками большими, чем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  <a:endParaRPr kumimoji="0" lang="ru-R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Его запрос на вход в критическую секцию с временной отметкой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находится в голове его локальной очереди запросов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𝑞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1DE27249-3E85-4DB4-A823-DEF0B16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0" y="2997240"/>
                <a:ext cx="8856000" cy="2616101"/>
              </a:xfrm>
              <a:prstGeom prst="rect">
                <a:avLst/>
              </a:prstGeom>
              <a:blipFill rotWithShape="0">
                <a:blip r:embed="rId3"/>
                <a:stretch>
                  <a:fillRect l="-895" t="-1399" b="-39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_h1">
            <a:extLst>
              <a:ext uri="{FF2B5EF4-FFF2-40B4-BE49-F238E27FC236}">
                <a16:creationId xmlns:a16="http://schemas.microsoft.com/office/drawing/2014/main" id="{6402D406-93FF-49AF-B506-0226B74C9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10234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36"/>
          <p:cNvSpPr>
            <a:spLocks noChangeArrowheads="1"/>
          </p:cNvSpPr>
          <p:nvPr/>
        </p:nvSpPr>
        <p:spPr bwMode="gray">
          <a:xfrm>
            <a:off x="2998800" y="1011600"/>
            <a:ext cx="8928992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+mn-cs"/>
              </a:rPr>
              <a:t>Алгоритмы с получением разрешений</a:t>
            </a:r>
            <a:endParaRPr kumimoji="0" lang="ru-RU" sz="30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98800" y="2264791"/>
            <a:ext cx="8928000" cy="418854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4F8479-5E89-40F3-8643-4051CCE53482}"/>
              </a:ext>
            </a:extLst>
          </p:cNvPr>
          <p:cNvSpPr txBox="1"/>
          <p:nvPr/>
        </p:nvSpPr>
        <p:spPr>
          <a:xfrm>
            <a:off x="4223792" y="1700808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Алгоритм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Лэмпорта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B922A-5473-45A8-B4E9-5E9AC8AFA455}"/>
              </a:ext>
            </a:extLst>
          </p:cNvPr>
          <p:cNvSpPr txBox="1"/>
          <p:nvPr/>
        </p:nvSpPr>
        <p:spPr>
          <a:xfrm>
            <a:off x="3719736" y="2348880"/>
            <a:ext cx="74168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Эпилог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E27249-3E85-4DB4-A823-DEF0B164551B}"/>
                  </a:ext>
                </a:extLst>
              </p:cNvPr>
              <p:cNvSpPr txBox="1"/>
              <p:nvPr/>
            </p:nvSpPr>
            <p:spPr>
              <a:xfrm>
                <a:off x="3034800" y="2997240"/>
                <a:ext cx="8856000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После выхода из критической секции процесс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удаляет свой запрос из локальной очереди запросов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𝑞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и отправляет всем остальным процессам сообщение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REALESE(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– временная отметка события отсылки сообщения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  <a:endParaRPr kumimoji="0" lang="ru-RU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Когда процесс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получает сообщение </a:t>
                </a:r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RELEASE(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𝑡𝑠</m:t>
                    </m:r>
                    <m:r>
                      <a:rPr kumimoji="0" lang="en-US" sz="2200" b="0" i="1" u="none" strike="noStrike" kern="1200" cap="none" spc="0" normalizeH="0" baseline="-2500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)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от процесса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0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он удаляет запрос процесса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𝑃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𝑖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из своей локальной очереди запросов </a:t>
                </a:r>
                <a14:m>
                  <m:oMath xmlns:m="http://schemas.openxmlformats.org/officeDocument/2006/math">
                    <m:r>
                      <a:rPr kumimoji="0" lang="en-US" sz="2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𝑞</m:t>
                    </m:r>
                    <m:r>
                      <a:rPr kumimoji="0" lang="en-US" sz="22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0" lang="ru-RU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E27249-3E85-4DB4-A823-DEF0B164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800" y="2997240"/>
                <a:ext cx="8856000" cy="2539157"/>
              </a:xfrm>
              <a:prstGeom prst="rect">
                <a:avLst/>
              </a:prstGeom>
              <a:blipFill rotWithShape="0">
                <a:blip r:embed="rId3"/>
                <a:stretch>
                  <a:fillRect l="-826" t="-1442" r="-344" b="-4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_h1">
            <a:extLst>
              <a:ext uri="{FF2B5EF4-FFF2-40B4-BE49-F238E27FC236}">
                <a16:creationId xmlns:a16="http://schemas.microsoft.com/office/drawing/2014/main" id="{6402D406-93FF-49AF-B506-0226B74C954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16002" y="238125"/>
            <a:ext cx="84963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1">
                <a:ln>
                  <a:noFill/>
                </a:ln>
                <a:solidFill>
                  <a:srgbClr val="003794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416331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алгоритма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≥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Все процессы равноправны и циклически проходят свои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section.</a:t>
            </a: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1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169444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312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процесс может получать сообщения, обрабатывать их и отправлять сообщения. Поэтому эмуляцию длительности полезной работы в этих секциях мы выполняем с помощью таймаута, задаваемого случайным образом сигналом </a:t>
            </a:r>
            <a:r>
              <a:rPr lang="en-US" sz="24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SIGALRM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используем функцию </a:t>
            </a:r>
            <a:r>
              <a:rPr lang="en-US" sz="2400" dirty="0" err="1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MPI_Iprobe</a:t>
            </a:r>
            <a:r>
              <a:rPr lang="en-US" sz="2400" dirty="0">
                <a:solidFill>
                  <a:srgbClr val="345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13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13927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48050" y="2377485"/>
            <a:ext cx="8352606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Мы рассматриваем конечные выполнения распределенной программы.</a:t>
            </a: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Поэтому каждый процесс проходит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через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remainder section</a:t>
            </a:r>
            <a:r>
              <a:rPr lang="ru-RU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раз.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12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Особенностью алгоритма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является невозможность завершения процесса сразу после окончания полезной деятельности – нарушится процесс сбора разрешений для других процессов!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CA074B52-1A8C-4017-B84D-7B7943551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688" y="238125"/>
            <a:ext cx="8640638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Алгоритмы взаимоисключения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88BD1653-8A6B-462D-98C3-89D6EC653B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3202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Алгоритм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393728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1097</Words>
  <Application>Microsoft Office PowerPoint</Application>
  <PresentationFormat>Широкоэкранный</PresentationFormat>
  <Paragraphs>192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Arial Unicode MS</vt:lpstr>
      <vt:lpstr>Calibri</vt:lpstr>
      <vt:lpstr>Cambria Math</vt:lpstr>
      <vt:lpstr>Lucida Grande CY</vt:lpstr>
      <vt:lpstr>Symbol</vt:lpstr>
      <vt:lpstr>Wingdings</vt:lpstr>
      <vt:lpstr>Larissa-Design</vt:lpstr>
      <vt:lpstr>Тема Office</vt:lpstr>
      <vt:lpstr>4_Тема Office</vt:lpstr>
      <vt:lpstr>3_Тема Office</vt:lpstr>
      <vt:lpstr>Тема 7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Алгоритмы взаимоисключения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>Владимир Карпов</cp:lastModifiedBy>
  <cp:revision>7</cp:revision>
  <dcterms:created xsi:type="dcterms:W3CDTF">2016-02-27T09:01:20Z</dcterms:created>
  <dcterms:modified xsi:type="dcterms:W3CDTF">2025-05-03T09:52:30Z</dcterms:modified>
</cp:coreProperties>
</file>