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2" r:id="rId1"/>
    <p:sldMasterId id="2147483678" r:id="rId2"/>
    <p:sldMasterId id="2147483681" r:id="rId3"/>
  </p:sldMasterIdLst>
  <p:notesMasterIdLst>
    <p:notesMasterId r:id="rId12"/>
  </p:notesMasterIdLst>
  <p:sldIdLst>
    <p:sldId id="445" r:id="rId4"/>
    <p:sldId id="385" r:id="rId5"/>
    <p:sldId id="386" r:id="rId6"/>
    <p:sldId id="387" r:id="rId7"/>
    <p:sldId id="388" r:id="rId8"/>
    <p:sldId id="393" r:id="rId9"/>
    <p:sldId id="446" r:id="rId10"/>
    <p:sldId id="271" r:id="rId1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060606"/>
    <a:srgbClr val="345A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-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1514" autoAdjust="0"/>
    <p:restoredTop sz="91335" autoAdjust="0"/>
  </p:normalViewPr>
  <p:slideViewPr>
    <p:cSldViewPr>
      <p:cViewPr varScale="1">
        <p:scale>
          <a:sx n="103" d="100"/>
          <a:sy n="103" d="100"/>
        </p:scale>
        <p:origin x="138" y="180"/>
      </p:cViewPr>
      <p:guideLst>
        <p:guide orient="horz" pos="2614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theme" Target="theme/theme1.xml"/><Relationship Id="rId10" Type="http://schemas.openxmlformats.org/officeDocument/2006/relationships/slide" Target="slides/slide7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059AABB-C9C6-43AA-902A-833FEB3847CE}" type="datetimeFigureOut">
              <a:rPr lang="ru-RU" smtClean="0"/>
              <a:t>18.03.2023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FECF74-1CAC-4F88-AAFE-84C98DBB36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8468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E823CC4-FED0-46D8-B338-6A49B477DF90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ru-RU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475568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36615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74281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69426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1102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72892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8D3C842-15F5-4118-93B3-B56D48F51314}" type="slidenum">
              <a:rPr kumimoji="0" lang="ru-RU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de-DE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52227" name="Rectangle 7"/>
          <p:cNvSpPr txBox="1">
            <a:spLocks noGrp="1" noChangeArrowheads="1"/>
          </p:cNvSpPr>
          <p:nvPr/>
        </p:nvSpPr>
        <p:spPr bwMode="auto">
          <a:xfrm>
            <a:off x="3887788" y="8689975"/>
            <a:ext cx="2970212" cy="454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4824" tIns="47416" rIns="94824" bIns="47416" anchor="b"/>
          <a:lstStyle/>
          <a:p>
            <a:pPr marL="0" marR="0" lvl="0" indent="0" algn="r" defTabSz="947738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0EBC222-5CA9-45A5-916B-59235F528885}" type="slidenum">
              <a:rPr kumimoji="0" lang="en-GB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Arial" pitchFamily="34" charset="0"/>
              </a:rPr>
              <a:pPr marL="0" marR="0" lvl="0" indent="0" algn="r" defTabSz="947738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Arial" pitchFamily="34" charset="0"/>
            </a:endParaRPr>
          </a:p>
        </p:txBody>
      </p:sp>
      <p:sp>
        <p:nvSpPr>
          <p:cNvPr id="52228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2229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noFill/>
        </p:spPr>
        <p:txBody>
          <a:bodyPr lIns="94824" tIns="47416" rIns="94824" bIns="47416"/>
          <a:lstStyle/>
          <a:p>
            <a:pPr eaLnBrk="1" hangingPunct="1">
              <a:spcBef>
                <a:spcPct val="0"/>
              </a:spcBef>
            </a:pPr>
            <a:r>
              <a:rPr kumimoji="0" lang="ru-RU" noProof="1">
                <a:cs typeface="Arial" pitchFamily="34" charset="0"/>
              </a:rPr>
              <a:t>1</a:t>
            </a:r>
            <a:endParaRPr kumimoji="0" lang="ru-RU" baseline="0" noProof="1"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42668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40A90FD3-1104-4C0E-BD19-C04AAB04E560}" type="slidenum">
              <a:rPr lang="de-DE" altLang="ru-RU" smtClean="0">
                <a:solidFill>
                  <a:prstClr val="black"/>
                </a:solidFill>
              </a:rPr>
              <a:pPr/>
              <a:t>8</a:t>
            </a:fld>
            <a:endParaRPr lang="de-DE" altLang="ru-RU">
              <a:solidFill>
                <a:prstClr val="black"/>
              </a:solidFill>
            </a:endParaRPr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381000" y="685800"/>
            <a:ext cx="6097588" cy="3430588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183" y="4343144"/>
            <a:ext cx="5029635" cy="4115019"/>
          </a:xfrm>
          <a:noFill/>
        </p:spPr>
        <p:txBody>
          <a:bodyPr/>
          <a:lstStyle/>
          <a:p>
            <a:pPr eaLnBrk="1" hangingPunct="1">
              <a:spcBef>
                <a:spcPct val="0"/>
              </a:spcBef>
            </a:pPr>
            <a:endParaRPr kumimoji="0" lang="ru-RU" altLang="ru-RU" noProof="1"/>
          </a:p>
        </p:txBody>
      </p:sp>
    </p:spTree>
    <p:extLst>
      <p:ext uri="{BB962C8B-B14F-4D97-AF65-F5344CB8AC3E}">
        <p14:creationId xmlns:p14="http://schemas.microsoft.com/office/powerpoint/2010/main" val="41239368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P:\JOBS ZUM BEARBEITEN\D2481_Strategietools\Grundlagen\table.png"/>
          <p:cNvPicPr>
            <a:picLocks noChangeAspect="1" noChangeArrowheads="1"/>
          </p:cNvPicPr>
          <p:nvPr userDrawn="1"/>
        </p:nvPicPr>
        <p:blipFill>
          <a:blip r:embed="rId2"/>
          <a:srcRect/>
          <a:stretch>
            <a:fillRect/>
          </a:stretch>
        </p:blipFill>
        <p:spPr bwMode="gray">
          <a:xfrm>
            <a:off x="0" y="317500"/>
            <a:ext cx="12192000" cy="562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 bwMode="gray">
          <a:xfrm>
            <a:off x="447413" y="1998133"/>
            <a:ext cx="8290187" cy="1416050"/>
          </a:xfrm>
        </p:spPr>
        <p:txBody>
          <a:bodyPr>
            <a:noAutofit/>
          </a:bodyPr>
          <a:lstStyle>
            <a:lvl1pPr>
              <a:defRPr sz="4800">
                <a:solidFill>
                  <a:schemeClr val="bg1"/>
                </a:solidFill>
              </a:defRPr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 bwMode="gray">
          <a:xfrm>
            <a:off x="436229" y="4037202"/>
            <a:ext cx="8301372" cy="1271398"/>
          </a:xfrm>
        </p:spPr>
        <p:txBody>
          <a:bodyPr>
            <a:noAutofit/>
          </a:bodyPr>
          <a:lstStyle>
            <a:lvl1pPr marL="0" indent="0" algn="l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dirty="0"/>
              <a:t>Formatvorlage des Untertitelmasters durch Klicken bearbeiten</a:t>
            </a:r>
          </a:p>
        </p:txBody>
      </p:sp>
      <p:sp>
        <p:nvSpPr>
          <p:cNvPr id="5" name="Дата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6" name="Нижний колонтитул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7" name="Номер слайда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 dirty="0">
                <a:solidFill>
                  <a:prstClr val="black"/>
                </a:solidFill>
              </a:rPr>
              <a:t>Стр. </a:t>
            </a:r>
            <a:fld id="{2CF74CB0-F0B5-41E9-BA71-20606D10B8F1}" type="slidenum">
              <a:rPr lang="de-DE" altLang="ru-RU" smtClean="0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6430130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4CED0C5-ED51-4CAE-B403-C2A41A79FC68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343371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3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4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56F2DCAE-80BF-45C3-B74A-3BA349CF89F6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8056435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4F925C-88EF-41CE-A289-BD24C4C53697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5611339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de-DE" altLang="ru-RU"/>
          </a:p>
        </p:txBody>
      </p:sp>
      <p:sp>
        <p:nvSpPr>
          <p:cNvPr id="4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5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A128D019-E771-49AB-93BA-BEA67AACC870}" type="slidenum">
              <a:rPr lang="de-DE" alt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664407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32601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0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20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44292343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99364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 bwMode="gray">
          <a:xfrm>
            <a:off x="431800" y="238542"/>
            <a:ext cx="11329456" cy="61645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defRPr/>
            </a:lvl1pPr>
          </a:lstStyle>
          <a:p>
            <a:r>
              <a:rPr lang="de-DE" dirty="0"/>
              <a:t>Titelmasterformat durch Klicken bearbeiten</a:t>
            </a:r>
          </a:p>
        </p:txBody>
      </p:sp>
      <p:sp>
        <p:nvSpPr>
          <p:cNvPr id="9" name="Textplatzhalter 7"/>
          <p:cNvSpPr>
            <a:spLocks noGrp="1"/>
          </p:cNvSpPr>
          <p:nvPr>
            <p:ph type="body" sz="quarter" idx="13"/>
          </p:nvPr>
        </p:nvSpPr>
        <p:spPr bwMode="gray">
          <a:xfrm>
            <a:off x="431800" y="854994"/>
            <a:ext cx="11328400" cy="336244"/>
          </a:xfrm>
        </p:spPr>
        <p:txBody>
          <a:bodyPr>
            <a:noAutofit/>
          </a:bodyPr>
          <a:lstStyle>
            <a:lvl1pPr marL="0" indent="0">
              <a:buNone/>
              <a:defRPr sz="1500"/>
            </a:lvl1pPr>
          </a:lstStyle>
          <a:p>
            <a:pPr lvl="0"/>
            <a:r>
              <a:rPr lang="de-DE" dirty="0"/>
              <a:t>Textmasterformate durch Klicken bearbeiten</a:t>
            </a:r>
          </a:p>
        </p:txBody>
      </p:sp>
      <p:sp>
        <p:nvSpPr>
          <p:cNvPr id="4" name="Нижний колонтитул 4"/>
          <p:cNvSpPr>
            <a:spLocks noGrp="1"/>
          </p:cNvSpPr>
          <p:nvPr>
            <p:ph type="ftr" sz="quarter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5" name="Номер слайда 5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4E7C34D8-C312-4D46-ABF5-8CA01CE57B16}" type="slidenum">
              <a:rPr lang="ru-RU">
                <a:solidFill>
                  <a:prstClr val="black"/>
                </a:solidFill>
              </a:rPr>
              <a:pPr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997325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extplatzhalter 2"/>
          <p:cNvSpPr>
            <a:spLocks noGrp="1"/>
          </p:cNvSpPr>
          <p:nvPr>
            <p:ph type="body" idx="1"/>
          </p:nvPr>
        </p:nvSpPr>
        <p:spPr bwMode="gray">
          <a:xfrm>
            <a:off x="431800" y="1554163"/>
            <a:ext cx="113284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Textmasterformate durch Klicken bearbeiten</a:t>
            </a:r>
          </a:p>
          <a:p>
            <a:pPr lvl="1"/>
            <a:r>
              <a:rPr lang="de-DE" altLang="ru-RU"/>
              <a:t>Zweite Ebene</a:t>
            </a:r>
          </a:p>
          <a:p>
            <a:pPr lvl="2"/>
            <a:r>
              <a:rPr lang="de-DE" altLang="ru-RU"/>
              <a:t>Dritte Ebene</a:t>
            </a:r>
          </a:p>
        </p:txBody>
      </p:sp>
      <p:sp>
        <p:nvSpPr>
          <p:cNvPr id="1027" name="Titelplatzhalter 1"/>
          <p:cNvSpPr>
            <a:spLocks noGrp="1"/>
          </p:cNvSpPr>
          <p:nvPr>
            <p:ph type="title"/>
          </p:nvPr>
        </p:nvSpPr>
        <p:spPr bwMode="gray">
          <a:xfrm>
            <a:off x="431800" y="1"/>
            <a:ext cx="11328400" cy="1090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ru-RU"/>
              <a:t>Titelmasterformat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 bwMode="gray">
          <a:xfrm>
            <a:off x="431800" y="6356351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kumimoji="0" sz="1200" smtClean="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de-DE" altLang="ru-RU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 bwMode="gray">
          <a:xfrm>
            <a:off x="330201" y="6356351"/>
            <a:ext cx="1943100" cy="365125"/>
          </a:xfrm>
          <a:prstGeom prst="rect">
            <a:avLst/>
          </a:prstGeom>
          <a:gradFill>
            <a:gsLst>
              <a:gs pos="0">
                <a:srgbClr val="5F8ED9"/>
              </a:gs>
              <a:gs pos="50000">
                <a:srgbClr val="8EB4E3"/>
              </a:gs>
              <a:gs pos="100000">
                <a:srgbClr val="C6D9F1">
                  <a:alpha val="14902"/>
                </a:srgbClr>
              </a:gs>
            </a:gsLst>
            <a:lin ang="16200000" scaled="1"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0" sz="1600" dirty="0" smtClean="0">
                <a:solidFill>
                  <a:schemeClr val="bg1"/>
                </a:solidFill>
                <a:latin typeface="Arial Unicode MS" pitchFamily="34" charset="-128"/>
                <a:ea typeface="Arial Unicode MS" pitchFamily="34" charset="-128"/>
                <a:cs typeface="Arial Unicode MS" pitchFamily="34" charset="-128"/>
              </a:defRPr>
            </a:lvl1pPr>
          </a:lstStyle>
          <a:p>
            <a:pPr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>
              <a:solidFill>
                <a:prstClr val="white"/>
              </a:solidFill>
            </a:endParaRP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 bwMode="gray">
          <a:xfrm>
            <a:off x="2292351" y="6356351"/>
            <a:ext cx="14859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kumimoji="0" sz="1600" dirty="0" smtClean="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 altLang="ru-RU">
                <a:solidFill>
                  <a:prstClr val="black"/>
                </a:solidFill>
              </a:rPr>
              <a:t>Стр. </a:t>
            </a:r>
            <a:fld id="{42D759B2-9E95-43EC-A219-6234572FE2A1}" type="slidenum">
              <a:rPr lang="de-DE" altLang="ru-RU">
                <a:solidFill>
                  <a:prstClr val="black"/>
                </a:solidFill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de-DE" alt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63182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</p:sldLayoutIdLst>
  <p:transition spd="med">
    <p:fade/>
  </p:transition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000" b="1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000" b="1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176213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360363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2pPr>
      <a:lvl3pPr marL="536575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3pPr>
      <a:lvl4pPr marL="720725" indent="-184150" algn="l" rtl="0" eaLnBrk="0" fontAlgn="base" hangingPunct="0">
        <a:spcBef>
          <a:spcPct val="20000"/>
        </a:spcBef>
        <a:spcAft>
          <a:spcPct val="0"/>
        </a:spcAft>
        <a:buFont typeface="Symbol" pitchFamily="18" charset="2"/>
        <a:buChar char="-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4pPr>
      <a:lvl5pPr marL="896938" indent="-176213" algn="l" rtl="0" eaLnBrk="0" fontAlgn="base" hangingPunct="0">
        <a:spcBef>
          <a:spcPct val="20000"/>
        </a:spcBef>
        <a:spcAft>
          <a:spcPct val="0"/>
        </a:spcAft>
        <a:buFont typeface="Wingdings" pitchFamily="2" charset="2"/>
        <a:buChar char="§"/>
        <a:defRPr kumimoji="1" kern="1200">
          <a:solidFill>
            <a:schemeClr val="tx1"/>
          </a:solidFill>
          <a:latin typeface="+mn-lt"/>
          <a:ea typeface="Arial" charset="0"/>
          <a:cs typeface="Arial" panose="020B0604020202020204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2101" y="6410326"/>
            <a:ext cx="1987551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6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457200"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470151" y="6410326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6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4572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 smtClean="0">
                <a:solidFill>
                  <a:prstClr val="black"/>
                </a:solidFill>
              </a:rPr>
              <a:pPr defTabSz="4572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82283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</p:sldLayoutIdLst>
  <p:hf sldNum="0" hdr="0" ft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kumimoji="1" sz="44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Заголовок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заголовка</a:t>
            </a:r>
            <a:endParaRPr lang="ru-RU"/>
          </a:p>
        </p:txBody>
      </p:sp>
      <p:sp>
        <p:nvSpPr>
          <p:cNvPr id="7171" name="Текст 2"/>
          <p:cNvSpPr>
            <a:spLocks noGrp="1"/>
          </p:cNvSpPr>
          <p:nvPr>
            <p:ph type="body" idx="1"/>
          </p:nvPr>
        </p:nvSpPr>
        <p:spPr bwMode="auto">
          <a:xfrm>
            <a:off x="609600" y="1600203"/>
            <a:ext cx="109728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Образец текста</a:t>
            </a:r>
          </a:p>
          <a:p>
            <a:pPr lvl="1"/>
            <a:r>
              <a:rPr lang="en-US"/>
              <a:t>Второй уровень</a:t>
            </a:r>
          </a:p>
          <a:p>
            <a:pPr lvl="2"/>
            <a:r>
              <a:rPr lang="en-US"/>
              <a:t>Третий уровень</a:t>
            </a:r>
          </a:p>
          <a:p>
            <a:pPr lvl="3"/>
            <a:r>
              <a:rPr lang="en-US"/>
              <a:t>Четвертый уровень</a:t>
            </a:r>
          </a:p>
          <a:p>
            <a:pPr lvl="4"/>
            <a:r>
              <a:rPr lang="en-US"/>
              <a:t>Пятый уровень</a:t>
            </a:r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292102" y="6410328"/>
            <a:ext cx="1987551" cy="365125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60000"/>
                  <a:lumOff val="40000"/>
                </a:schemeClr>
              </a:gs>
              <a:gs pos="50000">
                <a:schemeClr val="tx2">
                  <a:lumMod val="40000"/>
                  <a:lumOff val="60000"/>
                </a:schemeClr>
              </a:gs>
              <a:gs pos="100000">
                <a:schemeClr val="tx2">
                  <a:lumMod val="20000"/>
                  <a:lumOff val="80000"/>
                </a:schemeClr>
              </a:gs>
            </a:gsLst>
            <a:lin ang="16200000" scaled="1"/>
            <a:tileRect/>
          </a:gradFill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kumimoji="1" sz="1200">
                <a:solidFill>
                  <a:schemeClr val="bg1"/>
                </a:solidFill>
                <a:latin typeface="Arial" panose="020B0604020202020204" pitchFamily="34" charset="0"/>
                <a:ea typeface="Arial Unicode MS" pitchFamily="34" charset="-128"/>
                <a:cs typeface="Arial" panose="020B0604020202020204" pitchFamily="34" charset="0"/>
              </a:defRPr>
            </a:lvl1pPr>
          </a:lstStyle>
          <a:p>
            <a:pPr defTabSz="342900">
              <a:defRPr/>
            </a:pPr>
            <a:r>
              <a:rPr lang="ru-RU">
                <a:solidFill>
                  <a:prstClr val="white"/>
                </a:solidFill>
              </a:rPr>
              <a:t>МФТИ-2020</a:t>
            </a:r>
            <a:endParaRPr lang="de-DE" dirty="0">
              <a:solidFill>
                <a:prstClr val="white"/>
              </a:solidFill>
            </a:endParaRPr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2470151" y="6410328"/>
            <a:ext cx="1320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kumimoji="0" sz="1200">
                <a:solidFill>
                  <a:schemeClr val="tx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defTabSz="3429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ru-RU">
                <a:solidFill>
                  <a:prstClr val="black"/>
                </a:solidFill>
              </a:rPr>
              <a:t>Стр. </a:t>
            </a:r>
            <a:fld id="{827EB3EC-A0FC-4DD2-B272-B8CC7C9619E1}" type="slidenum">
              <a:rPr lang="ru-RU" smtClean="0">
                <a:solidFill>
                  <a:prstClr val="black"/>
                </a:solidFill>
              </a:rPr>
              <a:pPr defTabSz="3429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ru-RU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0732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2" r:id="rId1"/>
    <p:sldLayoutId id="2147483683" r:id="rId2"/>
  </p:sldLayoutIdLst>
  <p:hf sldNum="0" hdr="0" ftr="0" dt="0"/>
  <p:txStyles>
    <p:titleStyle>
      <a:lvl1pPr algn="ctr" defTabSz="342900" rtl="0" eaLnBrk="0" fontAlgn="base" hangingPunct="0">
        <a:spcBef>
          <a:spcPct val="0"/>
        </a:spcBef>
        <a:spcAft>
          <a:spcPct val="0"/>
        </a:spcAft>
        <a:defRPr kumimoji="1" sz="3300" kern="1200">
          <a:solidFill>
            <a:schemeClr val="tx1"/>
          </a:solidFill>
          <a:latin typeface="+mj-lt"/>
          <a:ea typeface="Arial" charset="0"/>
          <a:cs typeface="Arial" charset="0"/>
        </a:defRPr>
      </a:lvl1pPr>
      <a:lvl2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2pPr>
      <a:lvl3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3pPr>
      <a:lvl4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4pPr>
      <a:lvl5pPr algn="ctr" defTabSz="342900" rtl="0" eaLnBrk="0" fontAlgn="base" hangingPunct="0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5pPr>
      <a:lvl6pPr marL="3429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6pPr>
      <a:lvl7pPr marL="6858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7pPr>
      <a:lvl8pPr marL="10287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8pPr>
      <a:lvl9pPr marL="1371600" algn="ctr" defTabSz="342900" rtl="0" fontAlgn="base">
        <a:spcBef>
          <a:spcPct val="0"/>
        </a:spcBef>
        <a:spcAft>
          <a:spcPct val="0"/>
        </a:spcAft>
        <a:defRPr kumimoji="1" sz="3300">
          <a:solidFill>
            <a:schemeClr val="tx1"/>
          </a:solidFill>
          <a:latin typeface="Calibri" charset="0"/>
          <a:ea typeface="Arial" charset="0"/>
          <a:cs typeface="Arial" charset="0"/>
        </a:defRPr>
      </a:lvl9pPr>
    </p:titleStyle>
    <p:bodyStyle>
      <a:lvl1pPr marL="257175" indent="-257175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Arial" charset="0"/>
          <a:cs typeface="Arial" charset="0"/>
        </a:defRPr>
      </a:lvl1pPr>
      <a:lvl2pPr marL="557213" indent="-214313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21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2pPr>
      <a:lvl3pPr marL="8572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kumimoji="1" sz="18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3pPr>
      <a:lvl4pPr marL="12001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kumimoji="1" sz="15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4pPr>
      <a:lvl5pPr marL="1543050" indent="-171450" algn="l" defTabSz="3429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kumimoji="1" sz="1500" kern="1200">
          <a:solidFill>
            <a:schemeClr val="tx1"/>
          </a:solidFill>
          <a:latin typeface="+mn-lt"/>
          <a:ea typeface="Arial" charset="0"/>
          <a:cs typeface="Arial" pitchFamily="34" charset="0"/>
        </a:defRPr>
      </a:lvl5pPr>
      <a:lvl6pPr marL="18859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Название 1"/>
          <p:cNvSpPr>
            <a:spLocks noGrp="1"/>
          </p:cNvSpPr>
          <p:nvPr>
            <p:ph type="title"/>
          </p:nvPr>
        </p:nvSpPr>
        <p:spPr>
          <a:xfrm>
            <a:off x="4026582" y="1035844"/>
            <a:ext cx="6372225" cy="463154"/>
          </a:xfrm>
        </p:spPr>
        <p:txBody>
          <a:bodyPr/>
          <a:lstStyle/>
          <a:p>
            <a:pPr algn="l" eaLnBrk="1" hangingPunct="1"/>
            <a:r>
              <a:rPr kumimoji="0" lang="ru-RU" sz="27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Тема</a:t>
            </a:r>
            <a:r>
              <a:rPr kumimoji="0" lang="en-US" sz="2700" b="1" dirty="0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 3</a:t>
            </a:r>
            <a:endParaRPr kumimoji="0" lang="ru-RU" sz="2700" b="1" dirty="0">
              <a:solidFill>
                <a:srgbClr val="003794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77831" y="1659733"/>
            <a:ext cx="6100669" cy="11493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just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sz="3000" b="0" i="0" u="none" strike="noStrike" kern="1200" cap="none" spc="0" normalizeH="0" baseline="0" noProof="0" dirty="0">
              <a:ln>
                <a:noFill/>
              </a:ln>
              <a:solidFill>
                <a:srgbClr val="003794"/>
              </a:solidFill>
              <a:effectLst/>
              <a:uLnTx/>
              <a:uFillTx/>
              <a:latin typeface="Lucida Grande CY" pitchFamily="2" charset="-52"/>
              <a:ea typeface="+mn-ea"/>
              <a:cs typeface="Arial" pitchFamily="34" charset="0"/>
            </a:endParaRPr>
          </a:p>
          <a:p>
            <a:pPr marL="1080000" marR="0" lvl="0" indent="0" algn="l" defTabSz="342900" rtl="0" eaLnBrk="1" fontAlgn="base" latinLnBrk="0" hangingPunct="1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ru-RU" sz="3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Практика</a:t>
            </a:r>
            <a:r>
              <a:rPr kumimoji="0" lang="en-US" sz="3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 </a:t>
            </a:r>
            <a:r>
              <a:rPr kumimoji="0" lang="ru-RU" sz="3000" b="0" i="0" u="none" strike="noStrike" kern="1200" cap="none" spc="0" normalizeH="0" baseline="0" noProof="0" dirty="0">
                <a:ln>
                  <a:noFill/>
                </a:ln>
                <a:solidFill>
                  <a:srgbClr val="404040"/>
                </a:solidFill>
                <a:effectLst/>
                <a:uLnTx/>
                <a:uFillTx/>
                <a:latin typeface="Arial" pitchFamily="34" charset="0"/>
                <a:ea typeface="+mn-ea"/>
                <a:cs typeface="Arial" pitchFamily="34" charset="0"/>
              </a:rPr>
              <a:t>часть 2</a:t>
            </a:r>
          </a:p>
        </p:txBody>
      </p:sp>
    </p:spTree>
    <p:extLst>
      <p:ext uri="{BB962C8B-B14F-4D97-AF65-F5344CB8AC3E}">
        <p14:creationId xmlns:p14="http://schemas.microsoft.com/office/powerpoint/2010/main" val="3262568258"/>
      </p:ext>
    </p:extLst>
  </p:cSld>
  <p:clrMapOvr>
    <a:masterClrMapping/>
  </p:clrMapOvr>
  <p:transition spd="med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16412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503712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Проблемы взаимодействия </a:t>
            </a: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503712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Синхронизация физического времени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47406" y="1844825"/>
            <a:ext cx="8208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Алгоритм Беркли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871542" y="4149725"/>
            <a:ext cx="5760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031782" y="2708920"/>
            <a:ext cx="1440160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5591622" y="4509120"/>
            <a:ext cx="1440160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8471942" y="4509120"/>
            <a:ext cx="1440160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>
            <a:endCxn id="28" idx="0"/>
          </p:cNvCxnSpPr>
          <p:nvPr/>
        </p:nvCxnSpPr>
        <p:spPr>
          <a:xfrm>
            <a:off x="6311702" y="4149726"/>
            <a:ext cx="0" cy="359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7" idx="2"/>
          </p:cNvCxnSpPr>
          <p:nvPr/>
        </p:nvCxnSpPr>
        <p:spPr>
          <a:xfrm>
            <a:off x="7751862" y="3789041"/>
            <a:ext cx="0" cy="3606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endCxn id="29" idx="0"/>
          </p:cNvCxnSpPr>
          <p:nvPr/>
        </p:nvCxnSpPr>
        <p:spPr>
          <a:xfrm>
            <a:off x="9192022" y="4149726"/>
            <a:ext cx="0" cy="3593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71542" y="37890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Сеть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35838" y="33569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5:00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95678" y="51571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5:25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903990" y="51571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4:50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03790" y="2780929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Сервер времени</a:t>
            </a:r>
          </a:p>
        </p:txBody>
      </p:sp>
      <p:cxnSp>
        <p:nvCxnSpPr>
          <p:cNvPr id="22" name="Соединитель: изогнутый 21"/>
          <p:cNvCxnSpPr>
            <a:stCxn id="7" idx="3"/>
          </p:cNvCxnSpPr>
          <p:nvPr/>
        </p:nvCxnSpPr>
        <p:spPr>
          <a:xfrm flipV="1">
            <a:off x="8471942" y="2924944"/>
            <a:ext cx="12700" cy="324036"/>
          </a:xfrm>
          <a:prstGeom prst="curvedConnector4">
            <a:avLst>
              <a:gd name="adj1" fmla="val 6532583"/>
              <a:gd name="adj2" fmla="val 168633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Соединитель: изогнутый 29"/>
          <p:cNvCxnSpPr>
            <a:stCxn id="7" idx="1"/>
          </p:cNvCxnSpPr>
          <p:nvPr/>
        </p:nvCxnSpPr>
        <p:spPr>
          <a:xfrm rot="10800000" flipV="1">
            <a:off x="5951662" y="3248980"/>
            <a:ext cx="1080120" cy="1260140"/>
          </a:xfrm>
          <a:prstGeom prst="curved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37" name="Соединитель: изогнутый 14336"/>
          <p:cNvCxnSpPr/>
          <p:nvPr/>
        </p:nvCxnSpPr>
        <p:spPr>
          <a:xfrm>
            <a:off x="8484642" y="3573016"/>
            <a:ext cx="1283444" cy="936104"/>
          </a:xfrm>
          <a:prstGeom prst="curvedConnector3">
            <a:avLst>
              <a:gd name="adj1" fmla="val 134054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41" name="TextBox 14340"/>
          <p:cNvSpPr txBox="1"/>
          <p:nvPr/>
        </p:nvSpPr>
        <p:spPr>
          <a:xfrm>
            <a:off x="5663631" y="3248980"/>
            <a:ext cx="635373" cy="369332"/>
          </a:xfrm>
          <a:prstGeom prst="rect">
            <a:avLst/>
          </a:prstGeom>
          <a:gradFill>
            <a:gsLst>
              <a:gs pos="91900">
                <a:schemeClr val="accent3">
                  <a:lumMod val="20000"/>
                  <a:lumOff val="80000"/>
                </a:schemeClr>
              </a:gs>
              <a:gs pos="0">
                <a:schemeClr val="accent3">
                  <a:lumMod val="60000"/>
                  <a:lumOff val="40000"/>
                </a:schemeClr>
              </a:gs>
              <a:gs pos="100000">
                <a:srgbClr val="D9D9D9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5:00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336039" y="2780928"/>
            <a:ext cx="635373" cy="369332"/>
          </a:xfrm>
          <a:prstGeom prst="rect">
            <a:avLst/>
          </a:prstGeom>
          <a:gradFill>
            <a:gsLst>
              <a:gs pos="91900">
                <a:schemeClr val="accent3">
                  <a:lumMod val="20000"/>
                  <a:lumOff val="80000"/>
                </a:schemeClr>
              </a:gs>
              <a:gs pos="0">
                <a:schemeClr val="accent3">
                  <a:lumMod val="60000"/>
                  <a:lumOff val="40000"/>
                </a:schemeClr>
              </a:gs>
              <a:gs pos="100000">
                <a:srgbClr val="D9D9D9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5:00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128127" y="4355812"/>
            <a:ext cx="635373" cy="369332"/>
          </a:xfrm>
          <a:prstGeom prst="rect">
            <a:avLst/>
          </a:prstGeom>
          <a:gradFill>
            <a:gsLst>
              <a:gs pos="91900">
                <a:schemeClr val="accent3">
                  <a:lumMod val="20000"/>
                  <a:lumOff val="80000"/>
                </a:schemeClr>
              </a:gs>
              <a:gs pos="0">
                <a:schemeClr val="accent3">
                  <a:lumMod val="60000"/>
                  <a:lumOff val="40000"/>
                </a:schemeClr>
              </a:gs>
              <a:gs pos="100000">
                <a:srgbClr val="D9D9D9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5:00</a:t>
            </a:r>
          </a:p>
        </p:txBody>
      </p:sp>
    </p:spTree>
    <p:extLst>
      <p:ext uri="{BB962C8B-B14F-4D97-AF65-F5344CB8AC3E}">
        <p14:creationId xmlns:p14="http://schemas.microsoft.com/office/powerpoint/2010/main" val="2543492527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8" grpId="0" animBg="1"/>
      <p:bldP spid="29" grpId="0" animBg="1"/>
      <p:bldP spid="17" grpId="0"/>
      <p:bldP spid="18" grpId="0"/>
      <p:bldP spid="44" grpId="0"/>
      <p:bldP spid="45" grpId="0"/>
      <p:bldP spid="19" grpId="0"/>
      <p:bldP spid="14341" grpId="0" animBg="1"/>
      <p:bldP spid="52" grpId="0" animBg="1"/>
      <p:bldP spid="5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Проблемы взаимодействия </a:t>
            </a: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49165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Синхронизация физического времени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Алгоритм Беркли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859486" y="4149725"/>
            <a:ext cx="5760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019726" y="2708920"/>
            <a:ext cx="1440160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5579566" y="4509120"/>
            <a:ext cx="1440160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8459886" y="4509120"/>
            <a:ext cx="1440160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>
            <a:endCxn id="28" idx="0"/>
          </p:cNvCxnSpPr>
          <p:nvPr/>
        </p:nvCxnSpPr>
        <p:spPr>
          <a:xfrm>
            <a:off x="6299646" y="4149726"/>
            <a:ext cx="0" cy="359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7" idx="2"/>
          </p:cNvCxnSpPr>
          <p:nvPr/>
        </p:nvCxnSpPr>
        <p:spPr>
          <a:xfrm>
            <a:off x="7739806" y="3789041"/>
            <a:ext cx="0" cy="3606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endCxn id="29" idx="0"/>
          </p:cNvCxnSpPr>
          <p:nvPr/>
        </p:nvCxnSpPr>
        <p:spPr>
          <a:xfrm>
            <a:off x="9179966" y="4149726"/>
            <a:ext cx="0" cy="3593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59486" y="37890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Сеть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23782" y="33569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5:00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83622" y="51571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5:25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891934" y="51571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4:50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91734" y="2780929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Сервер времени</a:t>
            </a:r>
          </a:p>
        </p:txBody>
      </p:sp>
      <p:cxnSp>
        <p:nvCxnSpPr>
          <p:cNvPr id="22" name="Соединитель: изогнутый 21"/>
          <p:cNvCxnSpPr>
            <a:stCxn id="7" idx="3"/>
          </p:cNvCxnSpPr>
          <p:nvPr/>
        </p:nvCxnSpPr>
        <p:spPr>
          <a:xfrm flipV="1">
            <a:off x="8459886" y="2924944"/>
            <a:ext cx="12700" cy="324036"/>
          </a:xfrm>
          <a:prstGeom prst="curvedConnector4">
            <a:avLst>
              <a:gd name="adj1" fmla="val 6532583"/>
              <a:gd name="adj2" fmla="val 168633"/>
            </a:avLst>
          </a:prstGeom>
          <a:ln w="12700"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Соединитель: изогнутый 29"/>
          <p:cNvCxnSpPr>
            <a:stCxn id="7" idx="1"/>
          </p:cNvCxnSpPr>
          <p:nvPr/>
        </p:nvCxnSpPr>
        <p:spPr>
          <a:xfrm rot="10800000" flipV="1">
            <a:off x="5939606" y="3248980"/>
            <a:ext cx="1080120" cy="1260140"/>
          </a:xfrm>
          <a:prstGeom prst="curvedConnector2">
            <a:avLst/>
          </a:prstGeom>
          <a:ln w="12700"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37" name="Соединитель: изогнутый 14336"/>
          <p:cNvCxnSpPr/>
          <p:nvPr/>
        </p:nvCxnSpPr>
        <p:spPr>
          <a:xfrm>
            <a:off x="8472586" y="3573016"/>
            <a:ext cx="1283444" cy="936104"/>
          </a:xfrm>
          <a:prstGeom prst="curvedConnector3">
            <a:avLst>
              <a:gd name="adj1" fmla="val 134054"/>
            </a:avLst>
          </a:prstGeom>
          <a:ln w="12700"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41" name="TextBox 14340"/>
          <p:cNvSpPr txBox="1"/>
          <p:nvPr/>
        </p:nvSpPr>
        <p:spPr>
          <a:xfrm>
            <a:off x="5651575" y="3248980"/>
            <a:ext cx="635373" cy="369332"/>
          </a:xfrm>
          <a:prstGeom prst="rect">
            <a:avLst/>
          </a:prstGeom>
          <a:gradFill>
            <a:gsLst>
              <a:gs pos="91900">
                <a:schemeClr val="accent3">
                  <a:lumMod val="20000"/>
                  <a:lumOff val="80000"/>
                </a:schemeClr>
              </a:gs>
              <a:gs pos="0">
                <a:schemeClr val="accent3">
                  <a:lumMod val="60000"/>
                  <a:lumOff val="40000"/>
                </a:schemeClr>
              </a:gs>
              <a:gs pos="100000">
                <a:srgbClr val="D9D9D9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+25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323983" y="2780928"/>
            <a:ext cx="635373" cy="369332"/>
          </a:xfrm>
          <a:prstGeom prst="rect">
            <a:avLst/>
          </a:prstGeom>
          <a:gradFill>
            <a:gsLst>
              <a:gs pos="91900">
                <a:schemeClr val="accent3">
                  <a:lumMod val="20000"/>
                  <a:lumOff val="80000"/>
                </a:schemeClr>
              </a:gs>
              <a:gs pos="0">
                <a:schemeClr val="accent3">
                  <a:lumMod val="60000"/>
                  <a:lumOff val="40000"/>
                </a:schemeClr>
              </a:gs>
              <a:gs pos="100000">
                <a:srgbClr val="D9D9D9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0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116071" y="4355812"/>
            <a:ext cx="635373" cy="369332"/>
          </a:xfrm>
          <a:prstGeom prst="rect">
            <a:avLst/>
          </a:prstGeom>
          <a:gradFill>
            <a:gsLst>
              <a:gs pos="91900">
                <a:schemeClr val="accent3">
                  <a:lumMod val="20000"/>
                  <a:lumOff val="80000"/>
                </a:schemeClr>
              </a:gs>
              <a:gs pos="0">
                <a:schemeClr val="accent3">
                  <a:lumMod val="60000"/>
                  <a:lumOff val="40000"/>
                </a:schemeClr>
              </a:gs>
              <a:gs pos="100000">
                <a:srgbClr val="D9D9D9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-10</a:t>
            </a:r>
          </a:p>
        </p:txBody>
      </p:sp>
    </p:spTree>
    <p:extLst>
      <p:ext uri="{BB962C8B-B14F-4D97-AF65-F5344CB8AC3E}">
        <p14:creationId xmlns:p14="http://schemas.microsoft.com/office/powerpoint/2010/main" val="253622681"/>
      </p:ext>
    </p:extLst>
  </p:cSld>
  <p:clrMapOvr>
    <a:masterClrMapping/>
  </p:clrMapOvr>
  <p:transition spd="med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Проблемы взаимодействия </a:t>
            </a: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49165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Синхронизация физического времени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Алгоритм Беркли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859486" y="4149725"/>
            <a:ext cx="5760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019726" y="2708920"/>
            <a:ext cx="1440160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5579566" y="4509120"/>
            <a:ext cx="1440160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8459886" y="4509120"/>
            <a:ext cx="1440160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>
            <a:endCxn id="28" idx="0"/>
          </p:cNvCxnSpPr>
          <p:nvPr/>
        </p:nvCxnSpPr>
        <p:spPr>
          <a:xfrm>
            <a:off x="6299646" y="4149726"/>
            <a:ext cx="0" cy="359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7" idx="2"/>
          </p:cNvCxnSpPr>
          <p:nvPr/>
        </p:nvCxnSpPr>
        <p:spPr>
          <a:xfrm>
            <a:off x="7739806" y="3789041"/>
            <a:ext cx="0" cy="3606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endCxn id="29" idx="0"/>
          </p:cNvCxnSpPr>
          <p:nvPr/>
        </p:nvCxnSpPr>
        <p:spPr>
          <a:xfrm>
            <a:off x="9179966" y="4149726"/>
            <a:ext cx="0" cy="3593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59486" y="37890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Сеть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23782" y="33569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5:00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83622" y="51571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5:25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891934" y="51571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4:50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091734" y="2780929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Сервер времени</a:t>
            </a:r>
          </a:p>
        </p:txBody>
      </p:sp>
      <p:cxnSp>
        <p:nvCxnSpPr>
          <p:cNvPr id="22" name="Соединитель: изогнутый 21"/>
          <p:cNvCxnSpPr>
            <a:stCxn id="7" idx="3"/>
          </p:cNvCxnSpPr>
          <p:nvPr/>
        </p:nvCxnSpPr>
        <p:spPr>
          <a:xfrm flipV="1">
            <a:off x="8459886" y="2924944"/>
            <a:ext cx="12700" cy="324036"/>
          </a:xfrm>
          <a:prstGeom prst="curvedConnector4">
            <a:avLst>
              <a:gd name="adj1" fmla="val 6532583"/>
              <a:gd name="adj2" fmla="val 168633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0" name="Соединитель: изогнутый 29"/>
          <p:cNvCxnSpPr>
            <a:stCxn id="7" idx="1"/>
          </p:cNvCxnSpPr>
          <p:nvPr/>
        </p:nvCxnSpPr>
        <p:spPr>
          <a:xfrm rot="10800000" flipV="1">
            <a:off x="5939606" y="3248980"/>
            <a:ext cx="1080120" cy="1260140"/>
          </a:xfrm>
          <a:prstGeom prst="curvedConnector2">
            <a:avLst/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4337" name="Соединитель: изогнутый 14336"/>
          <p:cNvCxnSpPr/>
          <p:nvPr/>
        </p:nvCxnSpPr>
        <p:spPr>
          <a:xfrm>
            <a:off x="8472586" y="3573016"/>
            <a:ext cx="1283444" cy="936104"/>
          </a:xfrm>
          <a:prstGeom prst="curvedConnector3">
            <a:avLst>
              <a:gd name="adj1" fmla="val 134054"/>
            </a:avLst>
          </a:prstGeom>
          <a:ln w="12700"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341" name="TextBox 14340"/>
          <p:cNvSpPr txBox="1"/>
          <p:nvPr/>
        </p:nvSpPr>
        <p:spPr>
          <a:xfrm>
            <a:off x="5651575" y="3248980"/>
            <a:ext cx="635373" cy="369332"/>
          </a:xfrm>
          <a:prstGeom prst="rect">
            <a:avLst/>
          </a:prstGeom>
          <a:gradFill>
            <a:gsLst>
              <a:gs pos="91900">
                <a:schemeClr val="accent3">
                  <a:lumMod val="20000"/>
                  <a:lumOff val="80000"/>
                </a:schemeClr>
              </a:gs>
              <a:gs pos="0">
                <a:schemeClr val="accent3">
                  <a:lumMod val="60000"/>
                  <a:lumOff val="40000"/>
                </a:schemeClr>
              </a:gs>
              <a:gs pos="100000">
                <a:srgbClr val="D9D9D9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-20</a:t>
            </a:r>
          </a:p>
        </p:txBody>
      </p:sp>
      <p:sp>
        <p:nvSpPr>
          <p:cNvPr id="52" name="TextBox 51"/>
          <p:cNvSpPr txBox="1"/>
          <p:nvPr/>
        </p:nvSpPr>
        <p:spPr>
          <a:xfrm>
            <a:off x="9323983" y="2780928"/>
            <a:ext cx="635373" cy="369332"/>
          </a:xfrm>
          <a:prstGeom prst="rect">
            <a:avLst/>
          </a:prstGeom>
          <a:gradFill>
            <a:gsLst>
              <a:gs pos="91900">
                <a:schemeClr val="accent3">
                  <a:lumMod val="20000"/>
                  <a:lumOff val="80000"/>
                </a:schemeClr>
              </a:gs>
              <a:gs pos="0">
                <a:schemeClr val="accent3">
                  <a:lumMod val="60000"/>
                  <a:lumOff val="40000"/>
                </a:schemeClr>
              </a:gs>
              <a:gs pos="100000">
                <a:srgbClr val="D9D9D9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+5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0116071" y="4355812"/>
            <a:ext cx="635373" cy="369332"/>
          </a:xfrm>
          <a:prstGeom prst="rect">
            <a:avLst/>
          </a:prstGeom>
          <a:gradFill>
            <a:gsLst>
              <a:gs pos="91900">
                <a:schemeClr val="accent3">
                  <a:lumMod val="20000"/>
                  <a:lumOff val="80000"/>
                </a:schemeClr>
              </a:gs>
              <a:gs pos="0">
                <a:schemeClr val="accent3">
                  <a:lumMod val="60000"/>
                  <a:lumOff val="40000"/>
                </a:schemeClr>
              </a:gs>
              <a:gs pos="100000">
                <a:srgbClr val="D9D9D9"/>
              </a:gs>
            </a:gsLst>
            <a:lin ang="5400000" scaled="1"/>
          </a:gradFill>
        </p:spPr>
        <p:txBody>
          <a:bodyPr wrap="square" rtlCol="0">
            <a:spAutoFit/>
          </a:bodyPr>
          <a:lstStyle/>
          <a:p>
            <a:pPr algn="ctr"/>
            <a:r>
              <a:rPr lang="ru-RU" dirty="0"/>
              <a:t>+15</a:t>
            </a:r>
          </a:p>
        </p:txBody>
      </p:sp>
    </p:spTree>
    <p:extLst>
      <p:ext uri="{BB962C8B-B14F-4D97-AF65-F5344CB8AC3E}">
        <p14:creationId xmlns:p14="http://schemas.microsoft.com/office/powerpoint/2010/main" val="1596085186"/>
      </p:ext>
    </p:extLst>
  </p:cSld>
  <p:clrMapOvr>
    <a:masterClrMapping/>
  </p:clrMapOvr>
  <p:transition spd="med"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16412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503712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Проблемы взаимодействия </a:t>
            </a: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503712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Синхронизация физического времени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47406" y="1844825"/>
            <a:ext cx="8208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Алгоритм Беркли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cxnSp>
        <p:nvCxnSpPr>
          <p:cNvPr id="6" name="Прямая соединительная линия 5"/>
          <p:cNvCxnSpPr/>
          <p:nvPr/>
        </p:nvCxnSpPr>
        <p:spPr>
          <a:xfrm>
            <a:off x="4871542" y="4149725"/>
            <a:ext cx="576064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 6"/>
          <p:cNvSpPr/>
          <p:nvPr/>
        </p:nvSpPr>
        <p:spPr>
          <a:xfrm>
            <a:off x="7031782" y="2708920"/>
            <a:ext cx="1440160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8" name="Прямоугольник 27"/>
          <p:cNvSpPr/>
          <p:nvPr/>
        </p:nvSpPr>
        <p:spPr>
          <a:xfrm>
            <a:off x="5591622" y="4509120"/>
            <a:ext cx="1440160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9" name="Прямоугольник 28"/>
          <p:cNvSpPr/>
          <p:nvPr/>
        </p:nvSpPr>
        <p:spPr>
          <a:xfrm>
            <a:off x="8471942" y="4509120"/>
            <a:ext cx="1440160" cy="1080120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единительная линия 10"/>
          <p:cNvCxnSpPr>
            <a:endCxn id="28" idx="0"/>
          </p:cNvCxnSpPr>
          <p:nvPr/>
        </p:nvCxnSpPr>
        <p:spPr>
          <a:xfrm>
            <a:off x="6311702" y="4149726"/>
            <a:ext cx="0" cy="359395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/>
          <p:cNvCxnSpPr>
            <a:stCxn id="7" idx="2"/>
          </p:cNvCxnSpPr>
          <p:nvPr/>
        </p:nvCxnSpPr>
        <p:spPr>
          <a:xfrm>
            <a:off x="7751862" y="3789041"/>
            <a:ext cx="0" cy="36068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/>
          <p:cNvCxnSpPr>
            <a:endCxn id="29" idx="0"/>
          </p:cNvCxnSpPr>
          <p:nvPr/>
        </p:nvCxnSpPr>
        <p:spPr>
          <a:xfrm>
            <a:off x="9192022" y="4149726"/>
            <a:ext cx="0" cy="35939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71542" y="3789040"/>
            <a:ext cx="8640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Сеть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535838" y="3356992"/>
            <a:ext cx="9361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5:05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6095678" y="51571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5:05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903990" y="5157192"/>
            <a:ext cx="6480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5:05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103790" y="2780929"/>
            <a:ext cx="12961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600" dirty="0">
                <a:latin typeface="Arial" panose="020B0604020202020204" pitchFamily="34" charset="0"/>
                <a:cs typeface="Arial" panose="020B0604020202020204" pitchFamily="34" charset="0"/>
              </a:rPr>
              <a:t>Сервер времени</a:t>
            </a:r>
          </a:p>
        </p:txBody>
      </p:sp>
    </p:spTree>
    <p:extLst>
      <p:ext uri="{BB962C8B-B14F-4D97-AF65-F5344CB8AC3E}">
        <p14:creationId xmlns:p14="http://schemas.microsoft.com/office/powerpoint/2010/main" val="3396488637"/>
      </p:ext>
    </p:extLst>
  </p:cSld>
  <p:clrMapOvr>
    <a:masterClrMapping/>
  </p:clrMapOvr>
  <p:transition spd="med"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Проблемы взаимодействия </a:t>
            </a: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49165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Синхронизация физического времени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Описание задачи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35350" y="2563662"/>
            <a:ext cx="8352606" cy="33454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Процесс с рангом 0 – сервер времени, все остальные клиенты.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В начале работы каждый процесс инициализирует генератор случайных чисел своим рангом и случайным образом устанавливает свои локальные часы </a:t>
            </a:r>
            <a:r>
              <a:rPr lang="ru-RU" sz="2000">
                <a:latin typeface="Arial" panose="020B0604020202020204" pitchFamily="34" charset="0"/>
                <a:cs typeface="Arial" panose="020B0604020202020204" pitchFamily="34" charset="0"/>
              </a:rPr>
              <a:t>в диапазоне от 0 до 50. 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Сервер времени один раз синхронизирует часы всех процессов. Сервер времени принимает ответы в произвольном порядке.</a:t>
            </a:r>
          </a:p>
          <a:p>
            <a:pPr algn="ctr">
              <a:lnSpc>
                <a:spcPct val="120000"/>
              </a:lnSpc>
            </a:pPr>
            <a:r>
              <a:rPr lang="ru-RU" sz="2000" dirty="0">
                <a:latin typeface="Arial" panose="020B0604020202020204" pitchFamily="34" charset="0"/>
                <a:cs typeface="Arial" panose="020B0604020202020204" pitchFamily="34" charset="0"/>
              </a:rPr>
              <a:t>Если среднее расхождение оказалось не целым – округляем в большую сторону. </a:t>
            </a:r>
          </a:p>
        </p:txBody>
      </p:sp>
    </p:spTree>
    <p:extLst>
      <p:ext uri="{BB962C8B-B14F-4D97-AF65-F5344CB8AC3E}">
        <p14:creationId xmlns:p14="http://schemas.microsoft.com/office/powerpoint/2010/main" val="2453763642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39"/>
          <p:cNvSpPr>
            <a:spLocks noChangeArrowheads="1"/>
          </p:cNvSpPr>
          <p:nvPr/>
        </p:nvSpPr>
        <p:spPr bwMode="gray">
          <a:xfrm>
            <a:off x="3504356" y="1772816"/>
            <a:ext cx="8496300" cy="4824536"/>
          </a:xfrm>
          <a:prstGeom prst="rect">
            <a:avLst/>
          </a:prstGeom>
          <a:gradFill rotWithShape="0">
            <a:gsLst>
              <a:gs pos="0">
                <a:srgbClr val="FFFFFF"/>
              </a:gs>
              <a:gs pos="100000">
                <a:srgbClr val="D9D9D9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defTabSz="457200" fontAlgn="base">
              <a:spcBef>
                <a:spcPct val="0"/>
              </a:spcBef>
              <a:spcAft>
                <a:spcPct val="20000"/>
              </a:spcAft>
              <a:defRPr/>
            </a:pPr>
            <a:endParaRPr lang="en-US" sz="2000" noProof="1">
              <a:solidFill>
                <a:srgbClr val="1F497D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38" name="_h1"/>
          <p:cNvSpPr>
            <a:spLocks noGrp="1" noChangeArrowheads="1"/>
          </p:cNvSpPr>
          <p:nvPr>
            <p:ph type="title"/>
          </p:nvPr>
        </p:nvSpPr>
        <p:spPr>
          <a:xfrm>
            <a:off x="3491656" y="238125"/>
            <a:ext cx="8496300" cy="617538"/>
          </a:xfrm>
        </p:spPr>
        <p:txBody>
          <a:bodyPr/>
          <a:lstStyle/>
          <a:p>
            <a:pPr eaLnBrk="1" hangingPunct="1"/>
            <a:r>
              <a:rPr kumimoji="0" lang="ru-RU" sz="3600" b="1" noProof="1">
                <a:solidFill>
                  <a:srgbClr val="003794"/>
                </a:solidFill>
                <a:latin typeface="Arial" pitchFamily="34" charset="0"/>
                <a:cs typeface="Arial" pitchFamily="34" charset="0"/>
              </a:rPr>
              <a:t>Проблемы взаимодействия </a:t>
            </a:r>
          </a:p>
        </p:txBody>
      </p:sp>
      <p:sp>
        <p:nvSpPr>
          <p:cNvPr id="10" name="Rechteck 36"/>
          <p:cNvSpPr>
            <a:spLocks noChangeArrowheads="1"/>
          </p:cNvSpPr>
          <p:nvPr/>
        </p:nvSpPr>
        <p:spPr bwMode="gray">
          <a:xfrm>
            <a:off x="3491656" y="1010692"/>
            <a:ext cx="8496300" cy="546100"/>
          </a:xfrm>
          <a:prstGeom prst="rect">
            <a:avLst/>
          </a:prstGeom>
          <a:gradFill rotWithShape="0">
            <a:gsLst>
              <a:gs pos="0">
                <a:srgbClr val="B9CDE5"/>
              </a:gs>
              <a:gs pos="100000">
                <a:srgbClr val="95B3D7"/>
              </a:gs>
            </a:gsLst>
            <a:lin ang="5400000" scaled="1"/>
          </a:gradFill>
          <a:ln w="12700">
            <a:solidFill>
              <a:srgbClr val="C0C0C0"/>
            </a:solidFill>
            <a:miter lim="800000"/>
            <a:headEnd/>
            <a:tailEnd/>
          </a:ln>
          <a:effectLst>
            <a:outerShdw dist="38100" dir="2700000" algn="tl" rotWithShape="0">
              <a:srgbClr val="808080">
                <a:alpha val="39999"/>
              </a:srgbClr>
            </a:outerShdw>
          </a:effectLst>
        </p:spPr>
        <p:txBody>
          <a:bodyPr lIns="216000" tIns="36000" rIns="216000" bIns="36000" anchor="ctr"/>
          <a:lstStyle/>
          <a:p>
            <a:pPr algn="ctr" defTabSz="457200" fontAlgn="base">
              <a:spcBef>
                <a:spcPct val="0"/>
              </a:spcBef>
              <a:spcAft>
                <a:spcPct val="20000"/>
              </a:spcAft>
              <a:defRPr/>
            </a:pPr>
            <a:r>
              <a:rPr lang="ru-RU" sz="3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itchFamily="34" charset="0"/>
                <a:cs typeface="Arial" pitchFamily="34" charset="0"/>
              </a:rPr>
              <a:t>Синхронизация физического времени</a:t>
            </a:r>
            <a:endParaRPr lang="ru-RU" sz="3000" b="1" noProof="1"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Arial" pitchFamily="34" charset="0"/>
              <a:cs typeface="Arial" pitchFamily="34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635350" y="1844825"/>
            <a:ext cx="8208912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ru-RU" sz="2400" dirty="0" smtClean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Выдача процессов</a:t>
            </a:r>
            <a:endParaRPr lang="en-US" sz="24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14342" name="TextBox 14341"/>
          <p:cNvSpPr txBox="1"/>
          <p:nvPr/>
        </p:nvSpPr>
        <p:spPr>
          <a:xfrm>
            <a:off x="3635350" y="2563662"/>
            <a:ext cx="83526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Каждый процесс сообщает: в какое время, что и кому он передал и в какое время, что и от кого он получил.</a:t>
            </a:r>
          </a:p>
          <a:p>
            <a:pPr algn="ctr">
              <a:lnSpc>
                <a:spcPct val="120000"/>
              </a:lnSpc>
            </a:pP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120000"/>
              </a:lnSpc>
            </a:pPr>
            <a:r>
              <a:rPr lang="ru-RU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В конце работы каждый процесс печатает новое согласованное время.</a:t>
            </a:r>
            <a:endParaRPr lang="ru-RU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0209714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1" name="WordArt 3"/>
          <p:cNvSpPr>
            <a:spLocks noChangeArrowheads="1" noChangeShapeType="1" noTextEdit="1"/>
          </p:cNvSpPr>
          <p:nvPr/>
        </p:nvSpPr>
        <p:spPr bwMode="gray">
          <a:xfrm>
            <a:off x="3105150" y="1585914"/>
            <a:ext cx="1322388" cy="21669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C0C0C0"/>
                    </a:gs>
                    <a:gs pos="100000">
                      <a:srgbClr val="484848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2" name="WordArt 8"/>
          <p:cNvSpPr>
            <a:spLocks noChangeArrowheads="1" noChangeShapeType="1" noTextEdit="1"/>
          </p:cNvSpPr>
          <p:nvPr/>
        </p:nvSpPr>
        <p:spPr bwMode="gray">
          <a:xfrm>
            <a:off x="2287589" y="2536826"/>
            <a:ext cx="1004887" cy="1647825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FFFFFF"/>
                    </a:gs>
                    <a:gs pos="100000">
                      <a:srgbClr val="B4B4B4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  <p:sp>
        <p:nvSpPr>
          <p:cNvPr id="143363" name="WordArt 9"/>
          <p:cNvSpPr>
            <a:spLocks noChangeArrowheads="1" noChangeShapeType="1" noTextEdit="1"/>
          </p:cNvSpPr>
          <p:nvPr/>
        </p:nvSpPr>
        <p:spPr bwMode="gray">
          <a:xfrm>
            <a:off x="3724276" y="2484439"/>
            <a:ext cx="1546225" cy="253523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1" lang="ru-RU" sz="3600" kern="10">
                <a:ln w="28575">
                  <a:solidFill>
                    <a:srgbClr val="FFFFFF"/>
                  </a:solidFill>
                  <a:round/>
                  <a:headEnd/>
                  <a:tailEnd/>
                </a:ln>
                <a:gradFill rotWithShape="1">
                  <a:gsLst>
                    <a:gs pos="0">
                      <a:srgbClr val="A1C4FF"/>
                    </a:gs>
                    <a:gs pos="100000">
                      <a:srgbClr val="2A79FF"/>
                    </a:gs>
                  </a:gsLst>
                  <a:lin ang="5400000" scaled="1"/>
                </a:gradFill>
                <a:effectLst>
                  <a:outerShdw dist="63500" dir="2212194" algn="ctr" rotWithShape="0">
                    <a:srgbClr val="808080">
                      <a:alpha val="50000"/>
                    </a:srgbClr>
                  </a:outerShdw>
                </a:effectLst>
                <a:latin typeface="Arial Black"/>
                <a:cs typeface="Arial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556595197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Larissa-Design">
  <a:themeElements>
    <a:clrScheme name="Standard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2A79FF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74747"/>
      </a:accent6>
      <a:hlink>
        <a:srgbClr val="C00000"/>
      </a:hlink>
      <a:folHlink>
        <a:srgbClr val="FFC0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2700">
          <a:solidFill>
            <a:srgbClr val="A50021"/>
          </a:solidFill>
          <a:round/>
          <a:headEnd/>
          <a:tailEnd/>
        </a:ln>
      </a:spPr>
      <a:bodyPr/>
      <a:lstStyle>
        <a:defPPr>
          <a:defRPr dirty="0"/>
        </a:defPPr>
      </a:lstStyle>
    </a:sp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4_Тема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gray">
        <a:gradFill rotWithShape="0">
          <a:gsLst>
            <a:gs pos="0">
              <a:srgbClr val="FFFFFF"/>
            </a:gs>
            <a:gs pos="100000">
              <a:srgbClr val="D9D9D9"/>
            </a:gs>
          </a:gsLst>
          <a:lin ang="5400000" scaled="1"/>
        </a:gradFill>
        <a:ln w="12700">
          <a:solidFill>
            <a:srgbClr val="C0C0C0"/>
          </a:solidFill>
          <a:miter lim="800000"/>
          <a:headEnd/>
          <a:tailEnd/>
        </a:ln>
        <a:effectLst>
          <a:outerShdw dist="38100" dir="2700000" algn="tl" rotWithShape="0">
            <a:srgbClr val="808080">
              <a:alpha val="39999"/>
            </a:srgbClr>
          </a:outerShdw>
        </a:effectLst>
      </a:spPr>
      <a:bodyPr lIns="216000" tIns="36000" rIns="216000" bIns="36000" anchor="ctr"/>
      <a:lstStyle>
        <a:defPPr defTabSz="457200" fontAlgn="base">
          <a:spcBef>
            <a:spcPct val="0"/>
          </a:spcBef>
          <a:spcAft>
            <a:spcPct val="0"/>
          </a:spcAft>
          <a:defRPr sz="2400" dirty="0">
            <a:solidFill>
              <a:prstClr val="black"/>
            </a:solidFill>
            <a:latin typeface="Arial" pitchFamily="34" charset="0"/>
            <a:cs typeface="Arial" pitchFamily="34" charset="0"/>
          </a:defRPr>
        </a:defPPr>
      </a:lstStyle>
    </a:spDef>
    <a:lnDef>
      <a:spPr>
        <a:ln w="50800">
          <a:solidFill>
            <a:srgbClr val="FF0000"/>
          </a:solidFill>
          <a:tailEnd type="arrow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209</Words>
  <Application>Microsoft Office PowerPoint</Application>
  <PresentationFormat>Широкоэкранный</PresentationFormat>
  <Paragraphs>81</Paragraphs>
  <Slides>8</Slides>
  <Notes>8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3</vt:i4>
      </vt:variant>
      <vt:variant>
        <vt:lpstr>Заголовки слайдов</vt:lpstr>
      </vt:variant>
      <vt:variant>
        <vt:i4>8</vt:i4>
      </vt:variant>
    </vt:vector>
  </HeadingPairs>
  <TitlesOfParts>
    <vt:vector size="18" baseType="lpstr">
      <vt:lpstr>Arial Unicode MS</vt:lpstr>
      <vt:lpstr>Arial</vt:lpstr>
      <vt:lpstr>Arial Black</vt:lpstr>
      <vt:lpstr>Calibri</vt:lpstr>
      <vt:lpstr>Lucida Grande CY</vt:lpstr>
      <vt:lpstr>Symbol</vt:lpstr>
      <vt:lpstr>Wingdings</vt:lpstr>
      <vt:lpstr>Larissa-Design</vt:lpstr>
      <vt:lpstr>Тема Office</vt:lpstr>
      <vt:lpstr>4_Тема Office</vt:lpstr>
      <vt:lpstr>Тема 3</vt:lpstr>
      <vt:lpstr>Проблемы взаимодействия </vt:lpstr>
      <vt:lpstr>Проблемы взаимодействия </vt:lpstr>
      <vt:lpstr>Проблемы взаимодействия </vt:lpstr>
      <vt:lpstr>Проблемы взаимодействия </vt:lpstr>
      <vt:lpstr>Проблемы взаимодействия </vt:lpstr>
      <vt:lpstr>Проблемы взаимодействия </vt:lpstr>
      <vt:lpstr>Презентация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Операционные системы лекция 7</dc:title>
  <dc:creator/>
  <cp:lastModifiedBy/>
  <cp:revision>1</cp:revision>
  <dcterms:created xsi:type="dcterms:W3CDTF">2016-02-27T09:01:20Z</dcterms:created>
  <dcterms:modified xsi:type="dcterms:W3CDTF">2023-03-18T03:18:47Z</dcterms:modified>
</cp:coreProperties>
</file>