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2" r:id="rId1"/>
    <p:sldMasterId id="2147483678" r:id="rId2"/>
    <p:sldMasterId id="2147483681" r:id="rId3"/>
  </p:sldMasterIdLst>
  <p:notesMasterIdLst>
    <p:notesMasterId r:id="rId12"/>
  </p:notesMasterIdLst>
  <p:sldIdLst>
    <p:sldId id="445" r:id="rId4"/>
    <p:sldId id="466" r:id="rId5"/>
    <p:sldId id="471" r:id="rId6"/>
    <p:sldId id="467" r:id="rId7"/>
    <p:sldId id="468" r:id="rId8"/>
    <p:sldId id="469" r:id="rId9"/>
    <p:sldId id="470" r:id="rId10"/>
    <p:sldId id="27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60606"/>
    <a:srgbClr val="345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14" autoAdjust="0"/>
    <p:restoredTop sz="91335" autoAdjust="0"/>
  </p:normalViewPr>
  <p:slideViewPr>
    <p:cSldViewPr>
      <p:cViewPr varScale="1">
        <p:scale>
          <a:sx n="103" d="100"/>
          <a:sy n="103" d="100"/>
        </p:scale>
        <p:origin x="138" y="414"/>
      </p:cViewPr>
      <p:guideLst>
        <p:guide orient="horz" pos="261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AABB-C9C6-43AA-902A-833FEB3847CE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ECF74-1CAC-4F88-AAFE-84C98DBB3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6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823CC4-FED0-46D8-B338-6A49B477DF9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556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251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88D3C842-15F5-4118-93B3-B56D48F51314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  <a:defRPr/>
            </a:pPr>
            <a:fld id="{80EBC222-5CA9-45A5-916B-59235F528885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010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648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127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88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332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A90FD3-1104-4C0E-BD19-C04AAB04E560}" type="slidenum">
              <a:rPr lang="de-DE" altLang="ru-RU" smtClean="0">
                <a:solidFill>
                  <a:prstClr val="black"/>
                </a:solidFill>
              </a:rPr>
              <a:pPr/>
              <a:t>8</a:t>
            </a:fld>
            <a:endParaRPr lang="de-DE" altLang="ru-RU">
              <a:solidFill>
                <a:prstClr val="black"/>
              </a:solidFill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412393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12192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447413" y="1998133"/>
            <a:ext cx="8290187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436229" y="4037202"/>
            <a:ext cx="8301372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 dirty="0">
                <a:solidFill>
                  <a:prstClr val="black"/>
                </a:solidFill>
              </a:rPr>
              <a:t>Стр. </a:t>
            </a:r>
            <a:fld id="{2CF74CB0-F0B5-41E9-BA71-20606D10B8F1}" type="slidenum">
              <a:rPr lang="de-DE" alt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3013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0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4CED0C5-ED51-4CAE-B403-C2A41A79FC68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3371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56F2DCAE-80BF-45C3-B74A-3BA349CF89F6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56435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4F925C-88EF-41CE-A289-BD24C4C53697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1133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28D019-E771-49AB-93BA-BEA67AACC870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440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26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0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9234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93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2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7325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31800" y="1554163"/>
            <a:ext cx="113284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gray">
          <a:xfrm>
            <a:off x="431800" y="1"/>
            <a:ext cx="113284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4318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330201" y="6356351"/>
            <a:ext cx="1943100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2292351" y="6356351"/>
            <a:ext cx="1485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42D759B2-9E95-43EC-A219-6234572FE2A1}" type="slidenum">
              <a:rPr lang="de-DE" alt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8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 spd="med"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2101" y="6410326"/>
            <a:ext cx="1987551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470151" y="6410326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22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2102" y="6410328"/>
            <a:ext cx="1987551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342900"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470151" y="6410328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 smtClean="0">
                <a:solidFill>
                  <a:prstClr val="black"/>
                </a:solidFill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73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hf sldNum="0" hdr="0" ftr="0" dt="0"/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342900" algn="ctr" defTabSz="342900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685800" algn="ctr" defTabSz="342900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028700" algn="ctr" defTabSz="342900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371600" algn="ctr" defTabSz="342900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1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15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5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азвание 1"/>
          <p:cNvSpPr>
            <a:spLocks noGrp="1"/>
          </p:cNvSpPr>
          <p:nvPr>
            <p:ph type="title"/>
          </p:nvPr>
        </p:nvSpPr>
        <p:spPr>
          <a:xfrm>
            <a:off x="4026582" y="1035844"/>
            <a:ext cx="6372225" cy="463154"/>
          </a:xfrm>
        </p:spPr>
        <p:txBody>
          <a:bodyPr/>
          <a:lstStyle/>
          <a:p>
            <a:pPr algn="l" eaLnBrk="1" hangingPunct="1"/>
            <a:r>
              <a:rPr kumimoji="0" lang="ru-RU" sz="27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Тема</a:t>
            </a:r>
            <a:r>
              <a:rPr kumimoji="0" lang="en-US" sz="27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6</a:t>
            </a:r>
            <a:endParaRPr kumimoji="0" lang="ru-RU" sz="2700" b="1" dirty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77831" y="1659733"/>
            <a:ext cx="6100669" cy="1703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342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3794"/>
              </a:solidFill>
              <a:effectLst/>
              <a:uLnTx/>
              <a:uFillTx/>
              <a:latin typeface="Lucida Grande CY" pitchFamily="2" charset="-52"/>
              <a:ea typeface="+mn-ea"/>
              <a:cs typeface="Arial" pitchFamily="34" charset="0"/>
            </a:endParaRPr>
          </a:p>
          <a:p>
            <a:pPr marL="1080000" marR="0" lvl="0" indent="0" algn="l" defTabSz="342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Практика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080000" marR="0" lvl="0" indent="0" algn="l" defTabSz="342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3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Круговой алгоритм</a:t>
            </a:r>
            <a:endParaRPr kumimoji="0" lang="ru-RU" sz="30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68258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49165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голосования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Описание задачи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48050" y="2377485"/>
            <a:ext cx="8352606" cy="290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MPI-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программа должна эмулировать работу кругового алгоритма.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Считается, что мы запускаем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процессов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Вначале производится жеребьевка: кому жить, а кому не жить. Процесс с рангом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в жеребьевке не участвует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36">
            <a:extLst>
              <a:ext uri="{FF2B5EF4-FFF2-40B4-BE49-F238E27FC236}">
                <a16:creationId xmlns:a16="http://schemas.microsoft.com/office/drawing/2014/main" xmlns="" id="{97119B8F-78EB-4E48-A88D-4A525108E9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79553" y="969544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Скалярное время Лэмпорта</a:t>
            </a:r>
          </a:p>
        </p:txBody>
      </p:sp>
      <p:sp>
        <p:nvSpPr>
          <p:cNvPr id="8" name="Rechteck 36">
            <a:extLst>
              <a:ext uri="{FF2B5EF4-FFF2-40B4-BE49-F238E27FC236}">
                <a16:creationId xmlns:a16="http://schemas.microsoft.com/office/drawing/2014/main" xmlns="" id="{415CDA9A-ACC5-4D96-AC1F-DC4D263184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Круговой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30960963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49165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голосования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Описание задачи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48050" y="2377485"/>
            <a:ext cx="8352606" cy="412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Жеребьевка проводится случайным образом по следующим правилам:</a:t>
            </a:r>
          </a:p>
          <a:p>
            <a:pPr marL="457200" indent="-457200" algn="ctr">
              <a:lnSpc>
                <a:spcPct val="120000"/>
              </a:lnSpc>
              <a:buFontTx/>
              <a:buAutoNum type="arabicPeriod"/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Каждый процесс, участвующий в жеребьевке,  инициирует генератор случайных чисел </a:t>
            </a:r>
            <a:r>
              <a:rPr lang="ru-RU" sz="20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своим рангом</a:t>
            </a: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получает случайное число. Для инициализации следует использовать функцию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srandom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для получения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случайного числа -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random().</a:t>
            </a:r>
          </a:p>
          <a:p>
            <a:pPr marL="457200" indent="-457200" algn="ctr">
              <a:lnSpc>
                <a:spcPct val="120000"/>
              </a:lnSpc>
              <a:buFontTx/>
              <a:buAutoNum type="arabicPeriod"/>
            </a:pP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Процесс, которому выпало </a:t>
            </a:r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нечётное 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число, продолжает жить</a:t>
            </a: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Процесс, которому выпало </a:t>
            </a:r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чётное 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число, сообщает, что он считается мертвым</a:t>
            </a: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аккуратно</a:t>
            </a:r>
            <a:r>
              <a:rPr lang="ru-RU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прекращает свою работу. 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ctr">
              <a:lnSpc>
                <a:spcPct val="120000"/>
              </a:lnSpc>
              <a:buFontTx/>
              <a:buAutoNum type="arabicPeriod"/>
            </a:pPr>
            <a:endParaRPr lang="ru-RU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ctr">
              <a:lnSpc>
                <a:spcPct val="120000"/>
              </a:lnSpc>
              <a:buFontTx/>
              <a:buAutoNum type="arabicPeriod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36">
            <a:extLst>
              <a:ext uri="{FF2B5EF4-FFF2-40B4-BE49-F238E27FC236}">
                <a16:creationId xmlns:a16="http://schemas.microsoft.com/office/drawing/2014/main" xmlns="" id="{415CDA9A-ACC5-4D96-AC1F-DC4D263184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Круговой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1285698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49165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голосования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Описание задачи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48050" y="2377485"/>
            <a:ext cx="8352606" cy="4274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Считается, что вся полезная работа живущих процессов сводится к получению и приему сообщений, организующих голосование.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Сообщения ходят трёх типов: </a:t>
            </a:r>
          </a:p>
          <a:p>
            <a:pPr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«голосование» - предложение принять участие в  голосовании (включает в себя список номеров участников), </a:t>
            </a:r>
          </a:p>
          <a:p>
            <a:pPr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ок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» - ответ на предложение принять участие в голосовании, </a:t>
            </a:r>
          </a:p>
          <a:p>
            <a:pPr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«координатор» - сообщение, кто стал координатором (включает в себя номер координатора)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Инициатором голосования является процесс с рангом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RANK.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отладки считать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RANK 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ctr">
              <a:lnSpc>
                <a:spcPct val="120000"/>
              </a:lnSpc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36">
            <a:extLst>
              <a:ext uri="{FF2B5EF4-FFF2-40B4-BE49-F238E27FC236}">
                <a16:creationId xmlns:a16="http://schemas.microsoft.com/office/drawing/2014/main" xmlns="" id="{97119B8F-78EB-4E48-A88D-4A525108E9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79553" y="969544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Скалярное время Лэмпорта</a:t>
            </a:r>
          </a:p>
        </p:txBody>
      </p:sp>
      <p:sp>
        <p:nvSpPr>
          <p:cNvPr id="8" name="Rechteck 36">
            <a:extLst>
              <a:ext uri="{FF2B5EF4-FFF2-40B4-BE49-F238E27FC236}">
                <a16:creationId xmlns:a16="http://schemas.microsoft.com/office/drawing/2014/main" xmlns="" id="{415CDA9A-ACC5-4D96-AC1F-DC4D263184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Круговой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40792250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49165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голосования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Описание задачи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48050" y="2377485"/>
            <a:ext cx="83526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Процесс, принявший участие в голосовании, сразу после каждой попытки послать сообщение «голосование» выставляет время ожидания ответа на значение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TIMEOUT,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отладки принять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TIMEOUT = 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секунды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Считаем, что во время процесса голосования процессы не умирают и не возрождаются, поэтому процесс может запомнить, кто является следующим по кругу, для последующей передачи сообщения «координатор» без подтверждения. </a:t>
            </a:r>
          </a:p>
        </p:txBody>
      </p:sp>
      <p:sp>
        <p:nvSpPr>
          <p:cNvPr id="7" name="Rechteck 36">
            <a:extLst>
              <a:ext uri="{FF2B5EF4-FFF2-40B4-BE49-F238E27FC236}">
                <a16:creationId xmlns:a16="http://schemas.microsoft.com/office/drawing/2014/main" xmlns="" id="{97119B8F-78EB-4E48-A88D-4A525108E9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79553" y="969544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Скалярное время Лэмпорта</a:t>
            </a:r>
          </a:p>
        </p:txBody>
      </p:sp>
      <p:sp>
        <p:nvSpPr>
          <p:cNvPr id="8" name="Rechteck 36">
            <a:extLst>
              <a:ext uri="{FF2B5EF4-FFF2-40B4-BE49-F238E27FC236}">
                <a16:creationId xmlns:a16="http://schemas.microsoft.com/office/drawing/2014/main" xmlns="" id="{415CDA9A-ACC5-4D96-AC1F-DC4D263184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Круговой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2494659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49165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голосования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Описание задачи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48050" y="2377485"/>
            <a:ext cx="8352606" cy="338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Живущий процесс </a:t>
            </a:r>
            <a:r>
              <a:rPr lang="ru-RU" sz="2000" u="sng" dirty="0">
                <a:latin typeface="Arial" panose="020B0604020202020204" pitchFamily="34" charset="0"/>
                <a:cs typeface="Arial" panose="020B0604020202020204" pitchFamily="34" charset="0"/>
              </a:rPr>
              <a:t>аккуратно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завершает свою работу только в следующих ситуациях: </a:t>
            </a:r>
          </a:p>
          <a:p>
            <a:pPr algn="ctr"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процесс, инициировавший голосование, обнаружил, что он остался один. </a:t>
            </a:r>
          </a:p>
          <a:p>
            <a:pPr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процесс принял сообщение «координатор», обнаружил, что это не он его посылал, и передал сообщение дальше по кругу.</a:t>
            </a:r>
          </a:p>
          <a:p>
            <a:pPr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процесс принял сообщение «координатор» и обнаружил, что это он его посылал,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36">
            <a:extLst>
              <a:ext uri="{FF2B5EF4-FFF2-40B4-BE49-F238E27FC236}">
                <a16:creationId xmlns:a16="http://schemas.microsoft.com/office/drawing/2014/main" xmlns="" id="{97119B8F-78EB-4E48-A88D-4A525108E9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79553" y="969544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Скалярное время Лэмпорта</a:t>
            </a:r>
          </a:p>
        </p:txBody>
      </p:sp>
      <p:sp>
        <p:nvSpPr>
          <p:cNvPr id="8" name="Rechteck 36">
            <a:extLst>
              <a:ext uri="{FF2B5EF4-FFF2-40B4-BE49-F238E27FC236}">
                <a16:creationId xmlns:a16="http://schemas.microsoft.com/office/drawing/2014/main" xmlns="" id="{415CDA9A-ACC5-4D96-AC1F-DC4D263184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Круговой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14805610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49165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голосования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Описание задачи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48050" y="2377485"/>
            <a:ext cx="8352606" cy="3982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 процессы обязаны полностью комментировать свои действия: какое сообщение от кого он получил, какое сообщение он кому послал, по какой причине он завершил работу.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Без подробной выдачи отладка и проверка программ будут крайне затруднительны! 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Рекомендуется список процессов, принявших участие в голосовании, реализовывать с помощью массива, отмечая участников голосования  в соответствующих элементах массива.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Перед отправкой решения просьба протестировать свои программы при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N=6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N=9</a:t>
            </a:r>
          </a:p>
        </p:txBody>
      </p:sp>
      <p:sp>
        <p:nvSpPr>
          <p:cNvPr id="10" name="Rechteck 36">
            <a:extLst>
              <a:ext uri="{FF2B5EF4-FFF2-40B4-BE49-F238E27FC236}">
                <a16:creationId xmlns:a16="http://schemas.microsoft.com/office/drawing/2014/main" xmlns="" id="{75E11999-10E6-4EEA-AEE5-FCF23C3FF4C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Круговой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392724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WordArt 3"/>
          <p:cNvSpPr>
            <a:spLocks noChangeArrowheads="1" noChangeShapeType="1" noTextEdit="1"/>
          </p:cNvSpPr>
          <p:nvPr/>
        </p:nvSpPr>
        <p:spPr bwMode="gray">
          <a:xfrm>
            <a:off x="8971209" y="1585914"/>
            <a:ext cx="1322388" cy="2166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0C0C0"/>
                    </a:gs>
                    <a:gs pos="100000">
                      <a:srgbClr val="484848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2" name="WordArt 8"/>
          <p:cNvSpPr>
            <a:spLocks noChangeArrowheads="1" noChangeShapeType="1" noTextEdit="1"/>
          </p:cNvSpPr>
          <p:nvPr/>
        </p:nvSpPr>
        <p:spPr bwMode="gray">
          <a:xfrm>
            <a:off x="8153648" y="2536826"/>
            <a:ext cx="1004887" cy="164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B4B4B4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3" name="WordArt 9"/>
          <p:cNvSpPr>
            <a:spLocks noChangeArrowheads="1" noChangeShapeType="1" noTextEdit="1"/>
          </p:cNvSpPr>
          <p:nvPr/>
        </p:nvSpPr>
        <p:spPr bwMode="gray">
          <a:xfrm>
            <a:off x="9590335" y="2484439"/>
            <a:ext cx="1546225" cy="2535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1C4FF"/>
                    </a:gs>
                    <a:gs pos="100000">
                      <a:srgbClr val="2A79FF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659519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4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5400000" scaled="1"/>
        </a:gradFill>
        <a:ln w="12700">
          <a:solidFill>
            <a:srgbClr val="C0C0C0"/>
          </a:solidFill>
          <a:miter lim="800000"/>
          <a:headEnd/>
          <a:tailEnd/>
        </a:ln>
        <a:effectLst>
          <a:outerShdw dist="38100" dir="2700000" algn="tl" rotWithShape="0">
            <a:srgbClr val="808080">
              <a:alpha val="39999"/>
            </a:srgbClr>
          </a:outerShdw>
        </a:effectLst>
      </a:spPr>
      <a:bodyPr lIns="216000" tIns="36000" rIns="216000" bIns="36000" anchor="ctr"/>
      <a:lstStyle>
        <a:defPPr defTabSz="457200" fontAlgn="base">
          <a:spcBef>
            <a:spcPct val="0"/>
          </a:spcBef>
          <a:spcAft>
            <a:spcPct val="0"/>
          </a:spcAft>
          <a:defRPr sz="2400" dirty="0">
            <a:solidFill>
              <a:prstClr val="black"/>
            </a:solidFill>
            <a:latin typeface="Arial" pitchFamily="34" charset="0"/>
            <a:cs typeface="Arial" pitchFamily="34" charset="0"/>
          </a:defRPr>
        </a:defPPr>
      </a:lstStyle>
    </a:spDef>
    <a:lnDef>
      <a:spPr>
        <a:ln w="50800">
          <a:solidFill>
            <a:srgbClr val="FF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Office PowerPoint</Application>
  <PresentationFormat>Широкоэкранный</PresentationFormat>
  <Paragraphs>73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Arial Black</vt:lpstr>
      <vt:lpstr>Calibri</vt:lpstr>
      <vt:lpstr>Lucida Grande CY</vt:lpstr>
      <vt:lpstr>Symbol</vt:lpstr>
      <vt:lpstr>Wingdings</vt:lpstr>
      <vt:lpstr>Larissa-Design</vt:lpstr>
      <vt:lpstr>Тема Office</vt:lpstr>
      <vt:lpstr>4_Тема Office</vt:lpstr>
      <vt:lpstr>Тема 6</vt:lpstr>
      <vt:lpstr>Алгоритмы голосования</vt:lpstr>
      <vt:lpstr>Алгоритмы голосования</vt:lpstr>
      <vt:lpstr>Алгоритмы голосования</vt:lpstr>
      <vt:lpstr>Алгоритмы голосования</vt:lpstr>
      <vt:lpstr>Алгоритмы голосования</vt:lpstr>
      <vt:lpstr>Алгоритмы голосования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лекция 7</dc:title>
  <dc:creator/>
  <cp:lastModifiedBy/>
  <cp:revision>1</cp:revision>
  <dcterms:created xsi:type="dcterms:W3CDTF">2016-02-27T09:01:20Z</dcterms:created>
  <dcterms:modified xsi:type="dcterms:W3CDTF">2025-04-14T10:26:26Z</dcterms:modified>
</cp:coreProperties>
</file>