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3" r:id="rId1"/>
  </p:sldMasterIdLst>
  <p:notesMasterIdLst>
    <p:notesMasterId r:id="rId15"/>
  </p:notesMasterIdLst>
  <p:handoutMasterIdLst>
    <p:handoutMasterId r:id="rId16"/>
  </p:handoutMasterIdLst>
  <p:sldIdLst>
    <p:sldId id="349" r:id="rId2"/>
    <p:sldId id="355" r:id="rId3"/>
    <p:sldId id="359" r:id="rId4"/>
    <p:sldId id="362" r:id="rId5"/>
    <p:sldId id="365" r:id="rId6"/>
    <p:sldId id="361" r:id="rId7"/>
    <p:sldId id="356" r:id="rId8"/>
    <p:sldId id="360" r:id="rId9"/>
    <p:sldId id="357" r:id="rId10"/>
    <p:sldId id="353" r:id="rId11"/>
    <p:sldId id="366" r:id="rId12"/>
    <p:sldId id="363" r:id="rId13"/>
    <p:sldId id="310" r:id="rId14"/>
  </p:sldIdLst>
  <p:sldSz cx="12195175" cy="6859588"/>
  <p:notesSz cx="6858000" cy="9144000"/>
  <p:embeddedFontLst>
    <p:embeddedFont>
      <p:font typeface="Arial Unicode MS" panose="020B0604020202020204" pitchFamily="34" charset="-128"/>
      <p:regular r:id="rId17"/>
    </p:embeddedFont>
  </p:embeddedFont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D4652D"/>
    <a:srgbClr val="003283"/>
    <a:srgbClr val="FF0000"/>
    <a:srgbClr val="666666"/>
    <a:srgbClr val="2B3F7B"/>
    <a:srgbClr val="9C277B"/>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90" autoAdjust="0"/>
  </p:normalViewPr>
  <p:slideViewPr>
    <p:cSldViewPr snapToGrid="0" showGuides="1">
      <p:cViewPr varScale="1">
        <p:scale>
          <a:sx n="89" d="100"/>
          <a:sy n="89" d="100"/>
        </p:scale>
        <p:origin x="461" y="72"/>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ACFC07-F684-403B-BFC2-10C8C8CAAF67}" type="doc">
      <dgm:prSet loTypeId="urn:microsoft.com/office/officeart/2005/8/layout/process1" loCatId="process" qsTypeId="urn:microsoft.com/office/officeart/2005/8/quickstyle/simple1" qsCatId="simple" csTypeId="urn:microsoft.com/office/officeart/2005/8/colors/accent2_2" csCatId="accent2" phldr="1"/>
      <dgm:spPr/>
    </dgm:pt>
    <dgm:pt modelId="{FD31E04F-BFD2-4E2B-8F5A-9C37DD7E7E57}">
      <dgm:prSet phldrT="[Text]"/>
      <dgm:spPr/>
      <dgm:t>
        <a:bodyPr/>
        <a:lstStyle/>
        <a:p>
          <a:r>
            <a:rPr lang="en-US" dirty="0" smtClean="0"/>
            <a:t>A</a:t>
          </a:r>
          <a:r>
            <a:rPr lang="en-US" altLang="zh-CN" dirty="0" smtClean="0"/>
            <a:t>PI</a:t>
          </a:r>
          <a:r>
            <a:rPr lang="zh-CN" altLang="en-US" dirty="0" smtClean="0"/>
            <a:t> </a:t>
          </a:r>
          <a:r>
            <a:rPr lang="en-US" altLang="zh-CN" dirty="0" smtClean="0"/>
            <a:t>entrance</a:t>
          </a:r>
          <a:r>
            <a:rPr lang="zh-CN" altLang="en-US" dirty="0" smtClean="0"/>
            <a:t>（</a:t>
          </a:r>
          <a:r>
            <a:rPr lang="en-US" altLang="zh-CN" dirty="0" smtClean="0"/>
            <a:t>item ID</a:t>
          </a:r>
          <a:r>
            <a:rPr lang="zh-CN" altLang="en-US" dirty="0" smtClean="0"/>
            <a:t>）</a:t>
          </a:r>
          <a:endParaRPr lang="en-US" dirty="0"/>
        </a:p>
      </dgm:t>
    </dgm:pt>
    <dgm:pt modelId="{9A884BFE-AE47-4CC4-B459-D1C40D6F01E0}" type="parTrans" cxnId="{A0506CCC-D010-4DAD-972E-C51A3AFDD9E3}">
      <dgm:prSet/>
      <dgm:spPr/>
      <dgm:t>
        <a:bodyPr/>
        <a:lstStyle/>
        <a:p>
          <a:endParaRPr lang="en-US"/>
        </a:p>
      </dgm:t>
    </dgm:pt>
    <dgm:pt modelId="{1754FB40-F214-460A-ABAA-8CD424C4978D}" type="sibTrans" cxnId="{A0506CCC-D010-4DAD-972E-C51A3AFDD9E3}">
      <dgm:prSet/>
      <dgm:spPr/>
      <dgm:t>
        <a:bodyPr/>
        <a:lstStyle/>
        <a:p>
          <a:endParaRPr lang="en-US"/>
        </a:p>
      </dgm:t>
    </dgm:pt>
    <dgm:pt modelId="{EE30936D-F080-4441-8112-7D29051251B5}">
      <dgm:prSet phldrT="[Text]"/>
      <dgm:spPr/>
      <dgm:t>
        <a:bodyPr/>
        <a:lstStyle/>
        <a:p>
          <a:r>
            <a:rPr lang="en-US" altLang="zh-CN" dirty="0" smtClean="0"/>
            <a:t>Get comments</a:t>
          </a:r>
        </a:p>
        <a:p>
          <a:r>
            <a:rPr lang="en-US" altLang="zh-CN" dirty="0" smtClean="0"/>
            <a:t>(currently by crawler)</a:t>
          </a:r>
          <a:endParaRPr lang="en-US" dirty="0"/>
        </a:p>
      </dgm:t>
    </dgm:pt>
    <dgm:pt modelId="{75203F3E-0B49-49A9-8E7A-53DA969945B8}" type="parTrans" cxnId="{DFA0D257-F49B-4F65-9FEF-8FB01A8F76A8}">
      <dgm:prSet/>
      <dgm:spPr/>
      <dgm:t>
        <a:bodyPr/>
        <a:lstStyle/>
        <a:p>
          <a:endParaRPr lang="en-US"/>
        </a:p>
      </dgm:t>
    </dgm:pt>
    <dgm:pt modelId="{E7B80068-7DCC-47FC-A473-2FE2D0E6ABD7}" type="sibTrans" cxnId="{DFA0D257-F49B-4F65-9FEF-8FB01A8F76A8}">
      <dgm:prSet/>
      <dgm:spPr/>
      <dgm:t>
        <a:bodyPr/>
        <a:lstStyle/>
        <a:p>
          <a:endParaRPr lang="en-US"/>
        </a:p>
      </dgm:t>
    </dgm:pt>
    <dgm:pt modelId="{AF1B6821-340D-4FE3-BF9E-F7C50E132F61}">
      <dgm:prSet phldrT="[Text]"/>
      <dgm:spPr/>
      <dgm:t>
        <a:bodyPr/>
        <a:lstStyle/>
        <a:p>
          <a:r>
            <a:rPr lang="en-US" altLang="zh-CN" dirty="0" smtClean="0"/>
            <a:t>NLP Unit</a:t>
          </a:r>
          <a:endParaRPr lang="en-US" dirty="0"/>
        </a:p>
      </dgm:t>
    </dgm:pt>
    <dgm:pt modelId="{353273E1-4466-4E09-ADEB-921CAF7B16B9}" type="parTrans" cxnId="{ECE0F141-9396-4554-8765-2B3BE92B2159}">
      <dgm:prSet/>
      <dgm:spPr/>
      <dgm:t>
        <a:bodyPr/>
        <a:lstStyle/>
        <a:p>
          <a:endParaRPr lang="en-US"/>
        </a:p>
      </dgm:t>
    </dgm:pt>
    <dgm:pt modelId="{2B5CE937-F429-47F7-916D-5DCA967F72CC}" type="sibTrans" cxnId="{ECE0F141-9396-4554-8765-2B3BE92B2159}">
      <dgm:prSet/>
      <dgm:spPr/>
      <dgm:t>
        <a:bodyPr/>
        <a:lstStyle/>
        <a:p>
          <a:endParaRPr lang="en-US"/>
        </a:p>
      </dgm:t>
    </dgm:pt>
    <dgm:pt modelId="{7AA2CF10-05B7-4888-BC79-7C733A4F8424}">
      <dgm:prSet/>
      <dgm:spPr/>
      <dgm:t>
        <a:bodyPr/>
        <a:lstStyle/>
        <a:p>
          <a:r>
            <a:rPr lang="en-US" altLang="zh-CN" dirty="0" smtClean="0"/>
            <a:t>Output (JSON)</a:t>
          </a:r>
          <a:endParaRPr lang="en-US" dirty="0"/>
        </a:p>
      </dgm:t>
    </dgm:pt>
    <dgm:pt modelId="{7C8513E9-172D-4149-8C97-AC8599BF7FD4}" type="parTrans" cxnId="{CBEA875E-3A4A-4107-A988-858DD6CACDC0}">
      <dgm:prSet/>
      <dgm:spPr/>
      <dgm:t>
        <a:bodyPr/>
        <a:lstStyle/>
        <a:p>
          <a:endParaRPr lang="en-US"/>
        </a:p>
      </dgm:t>
    </dgm:pt>
    <dgm:pt modelId="{B80EAB50-B386-4411-A46F-8CF224DAF841}" type="sibTrans" cxnId="{CBEA875E-3A4A-4107-A988-858DD6CACDC0}">
      <dgm:prSet/>
      <dgm:spPr/>
      <dgm:t>
        <a:bodyPr/>
        <a:lstStyle/>
        <a:p>
          <a:endParaRPr lang="en-US"/>
        </a:p>
      </dgm:t>
    </dgm:pt>
    <dgm:pt modelId="{427C405D-D4A0-409B-BF53-451DCCA295EB}" type="pres">
      <dgm:prSet presAssocID="{A8ACFC07-F684-403B-BFC2-10C8C8CAAF67}" presName="Name0" presStyleCnt="0">
        <dgm:presLayoutVars>
          <dgm:dir/>
          <dgm:resizeHandles val="exact"/>
        </dgm:presLayoutVars>
      </dgm:prSet>
      <dgm:spPr/>
    </dgm:pt>
    <dgm:pt modelId="{76516FA6-DF7F-4AC8-A49B-EE7717F20AB5}" type="pres">
      <dgm:prSet presAssocID="{FD31E04F-BFD2-4E2B-8F5A-9C37DD7E7E57}" presName="node" presStyleLbl="node1" presStyleIdx="0" presStyleCnt="4">
        <dgm:presLayoutVars>
          <dgm:bulletEnabled val="1"/>
        </dgm:presLayoutVars>
      </dgm:prSet>
      <dgm:spPr/>
      <dgm:t>
        <a:bodyPr/>
        <a:lstStyle/>
        <a:p>
          <a:endParaRPr lang="en-US"/>
        </a:p>
      </dgm:t>
    </dgm:pt>
    <dgm:pt modelId="{BE56B747-D4BA-47BA-98C3-D1610094B8E4}" type="pres">
      <dgm:prSet presAssocID="{1754FB40-F214-460A-ABAA-8CD424C4978D}" presName="sibTrans" presStyleLbl="sibTrans2D1" presStyleIdx="0" presStyleCnt="3"/>
      <dgm:spPr/>
      <dgm:t>
        <a:bodyPr/>
        <a:lstStyle/>
        <a:p>
          <a:endParaRPr lang="en-US"/>
        </a:p>
      </dgm:t>
    </dgm:pt>
    <dgm:pt modelId="{7FDFC8ED-A6E8-4733-895A-D7C523E2ADF2}" type="pres">
      <dgm:prSet presAssocID="{1754FB40-F214-460A-ABAA-8CD424C4978D}" presName="connectorText" presStyleLbl="sibTrans2D1" presStyleIdx="0" presStyleCnt="3"/>
      <dgm:spPr/>
      <dgm:t>
        <a:bodyPr/>
        <a:lstStyle/>
        <a:p>
          <a:endParaRPr lang="en-US"/>
        </a:p>
      </dgm:t>
    </dgm:pt>
    <dgm:pt modelId="{9F6F5F11-DF03-4C78-9DEA-54C9F66181D1}" type="pres">
      <dgm:prSet presAssocID="{EE30936D-F080-4441-8112-7D29051251B5}" presName="node" presStyleLbl="node1" presStyleIdx="1" presStyleCnt="4">
        <dgm:presLayoutVars>
          <dgm:bulletEnabled val="1"/>
        </dgm:presLayoutVars>
      </dgm:prSet>
      <dgm:spPr/>
      <dgm:t>
        <a:bodyPr/>
        <a:lstStyle/>
        <a:p>
          <a:endParaRPr lang="en-US"/>
        </a:p>
      </dgm:t>
    </dgm:pt>
    <dgm:pt modelId="{26090637-17A1-4B3E-A2E2-28F03F457BC1}" type="pres">
      <dgm:prSet presAssocID="{E7B80068-7DCC-47FC-A473-2FE2D0E6ABD7}" presName="sibTrans" presStyleLbl="sibTrans2D1" presStyleIdx="1" presStyleCnt="3"/>
      <dgm:spPr/>
      <dgm:t>
        <a:bodyPr/>
        <a:lstStyle/>
        <a:p>
          <a:endParaRPr lang="en-US"/>
        </a:p>
      </dgm:t>
    </dgm:pt>
    <dgm:pt modelId="{6338D290-3F81-4CF5-AEE0-DFDDDCD8A83B}" type="pres">
      <dgm:prSet presAssocID="{E7B80068-7DCC-47FC-A473-2FE2D0E6ABD7}" presName="connectorText" presStyleLbl="sibTrans2D1" presStyleIdx="1" presStyleCnt="3"/>
      <dgm:spPr/>
      <dgm:t>
        <a:bodyPr/>
        <a:lstStyle/>
        <a:p>
          <a:endParaRPr lang="en-US"/>
        </a:p>
      </dgm:t>
    </dgm:pt>
    <dgm:pt modelId="{0050F5BB-EA8F-4AE2-AE79-88C3B8437349}" type="pres">
      <dgm:prSet presAssocID="{AF1B6821-340D-4FE3-BF9E-F7C50E132F61}" presName="node" presStyleLbl="node1" presStyleIdx="2" presStyleCnt="4">
        <dgm:presLayoutVars>
          <dgm:bulletEnabled val="1"/>
        </dgm:presLayoutVars>
      </dgm:prSet>
      <dgm:spPr/>
      <dgm:t>
        <a:bodyPr/>
        <a:lstStyle/>
        <a:p>
          <a:endParaRPr lang="en-US"/>
        </a:p>
      </dgm:t>
    </dgm:pt>
    <dgm:pt modelId="{984EFD32-E7F7-4DF3-A15A-E1AB33BA042A}" type="pres">
      <dgm:prSet presAssocID="{2B5CE937-F429-47F7-916D-5DCA967F72CC}" presName="sibTrans" presStyleLbl="sibTrans2D1" presStyleIdx="2" presStyleCnt="3"/>
      <dgm:spPr/>
      <dgm:t>
        <a:bodyPr/>
        <a:lstStyle/>
        <a:p>
          <a:endParaRPr lang="en-US"/>
        </a:p>
      </dgm:t>
    </dgm:pt>
    <dgm:pt modelId="{DD0C3353-BAB6-4C16-92F3-7E416225994E}" type="pres">
      <dgm:prSet presAssocID="{2B5CE937-F429-47F7-916D-5DCA967F72CC}" presName="connectorText" presStyleLbl="sibTrans2D1" presStyleIdx="2" presStyleCnt="3"/>
      <dgm:spPr/>
      <dgm:t>
        <a:bodyPr/>
        <a:lstStyle/>
        <a:p>
          <a:endParaRPr lang="en-US"/>
        </a:p>
      </dgm:t>
    </dgm:pt>
    <dgm:pt modelId="{215746B1-06A4-47A5-9D21-5B38007CC3A6}" type="pres">
      <dgm:prSet presAssocID="{7AA2CF10-05B7-4888-BC79-7C733A4F8424}" presName="node" presStyleLbl="node1" presStyleIdx="3" presStyleCnt="4">
        <dgm:presLayoutVars>
          <dgm:bulletEnabled val="1"/>
        </dgm:presLayoutVars>
      </dgm:prSet>
      <dgm:spPr/>
      <dgm:t>
        <a:bodyPr/>
        <a:lstStyle/>
        <a:p>
          <a:endParaRPr lang="en-US"/>
        </a:p>
      </dgm:t>
    </dgm:pt>
  </dgm:ptLst>
  <dgm:cxnLst>
    <dgm:cxn modelId="{5169CD53-E3E2-4586-BB02-25AEB92B33A0}" type="presOf" srcId="{FD31E04F-BFD2-4E2B-8F5A-9C37DD7E7E57}" destId="{76516FA6-DF7F-4AC8-A49B-EE7717F20AB5}" srcOrd="0" destOrd="0" presId="urn:microsoft.com/office/officeart/2005/8/layout/process1"/>
    <dgm:cxn modelId="{CA9F4532-81C4-4A2B-9A0B-8A56270EB02A}" type="presOf" srcId="{1754FB40-F214-460A-ABAA-8CD424C4978D}" destId="{BE56B747-D4BA-47BA-98C3-D1610094B8E4}" srcOrd="0" destOrd="0" presId="urn:microsoft.com/office/officeart/2005/8/layout/process1"/>
    <dgm:cxn modelId="{9BAFF3D9-E63E-4089-993A-0FAAEFD7108B}" type="presOf" srcId="{2B5CE937-F429-47F7-916D-5DCA967F72CC}" destId="{984EFD32-E7F7-4DF3-A15A-E1AB33BA042A}" srcOrd="0" destOrd="0" presId="urn:microsoft.com/office/officeart/2005/8/layout/process1"/>
    <dgm:cxn modelId="{4824433C-D517-4BDE-B3B3-C5BCA9D3C25D}" type="presOf" srcId="{7AA2CF10-05B7-4888-BC79-7C733A4F8424}" destId="{215746B1-06A4-47A5-9D21-5B38007CC3A6}" srcOrd="0" destOrd="0" presId="urn:microsoft.com/office/officeart/2005/8/layout/process1"/>
    <dgm:cxn modelId="{ECE0F141-9396-4554-8765-2B3BE92B2159}" srcId="{A8ACFC07-F684-403B-BFC2-10C8C8CAAF67}" destId="{AF1B6821-340D-4FE3-BF9E-F7C50E132F61}" srcOrd="2" destOrd="0" parTransId="{353273E1-4466-4E09-ADEB-921CAF7B16B9}" sibTransId="{2B5CE937-F429-47F7-916D-5DCA967F72CC}"/>
    <dgm:cxn modelId="{B3CB57CC-A1BD-4852-98EB-7D54AB5E6071}" type="presOf" srcId="{A8ACFC07-F684-403B-BFC2-10C8C8CAAF67}" destId="{427C405D-D4A0-409B-BF53-451DCCA295EB}" srcOrd="0" destOrd="0" presId="urn:microsoft.com/office/officeart/2005/8/layout/process1"/>
    <dgm:cxn modelId="{85E0FA23-078B-4EC9-819E-7F484C014872}" type="presOf" srcId="{EE30936D-F080-4441-8112-7D29051251B5}" destId="{9F6F5F11-DF03-4C78-9DEA-54C9F66181D1}" srcOrd="0" destOrd="0" presId="urn:microsoft.com/office/officeart/2005/8/layout/process1"/>
    <dgm:cxn modelId="{A0506CCC-D010-4DAD-972E-C51A3AFDD9E3}" srcId="{A8ACFC07-F684-403B-BFC2-10C8C8CAAF67}" destId="{FD31E04F-BFD2-4E2B-8F5A-9C37DD7E7E57}" srcOrd="0" destOrd="0" parTransId="{9A884BFE-AE47-4CC4-B459-D1C40D6F01E0}" sibTransId="{1754FB40-F214-460A-ABAA-8CD424C4978D}"/>
    <dgm:cxn modelId="{703E39E0-B26A-4ED9-A911-30F28125495C}" type="presOf" srcId="{1754FB40-F214-460A-ABAA-8CD424C4978D}" destId="{7FDFC8ED-A6E8-4733-895A-D7C523E2ADF2}" srcOrd="1" destOrd="0" presId="urn:microsoft.com/office/officeart/2005/8/layout/process1"/>
    <dgm:cxn modelId="{1939B3B4-10AD-4A76-8586-8CEE52B457FC}" type="presOf" srcId="{E7B80068-7DCC-47FC-A473-2FE2D0E6ABD7}" destId="{26090637-17A1-4B3E-A2E2-28F03F457BC1}" srcOrd="0" destOrd="0" presId="urn:microsoft.com/office/officeart/2005/8/layout/process1"/>
    <dgm:cxn modelId="{DFA0D257-F49B-4F65-9FEF-8FB01A8F76A8}" srcId="{A8ACFC07-F684-403B-BFC2-10C8C8CAAF67}" destId="{EE30936D-F080-4441-8112-7D29051251B5}" srcOrd="1" destOrd="0" parTransId="{75203F3E-0B49-49A9-8E7A-53DA969945B8}" sibTransId="{E7B80068-7DCC-47FC-A473-2FE2D0E6ABD7}"/>
    <dgm:cxn modelId="{F35586B4-4AE8-4951-995F-36D6F7D15EFC}" type="presOf" srcId="{E7B80068-7DCC-47FC-A473-2FE2D0E6ABD7}" destId="{6338D290-3F81-4CF5-AEE0-DFDDDCD8A83B}" srcOrd="1" destOrd="0" presId="urn:microsoft.com/office/officeart/2005/8/layout/process1"/>
    <dgm:cxn modelId="{2A766E50-18E6-40A5-BDAC-520D54C1CBAB}" type="presOf" srcId="{AF1B6821-340D-4FE3-BF9E-F7C50E132F61}" destId="{0050F5BB-EA8F-4AE2-AE79-88C3B8437349}" srcOrd="0" destOrd="0" presId="urn:microsoft.com/office/officeart/2005/8/layout/process1"/>
    <dgm:cxn modelId="{CBEA875E-3A4A-4107-A988-858DD6CACDC0}" srcId="{A8ACFC07-F684-403B-BFC2-10C8C8CAAF67}" destId="{7AA2CF10-05B7-4888-BC79-7C733A4F8424}" srcOrd="3" destOrd="0" parTransId="{7C8513E9-172D-4149-8C97-AC8599BF7FD4}" sibTransId="{B80EAB50-B386-4411-A46F-8CF224DAF841}"/>
    <dgm:cxn modelId="{04E47756-22E3-4EBC-9861-C80AF125E384}" type="presOf" srcId="{2B5CE937-F429-47F7-916D-5DCA967F72CC}" destId="{DD0C3353-BAB6-4C16-92F3-7E416225994E}" srcOrd="1" destOrd="0" presId="urn:microsoft.com/office/officeart/2005/8/layout/process1"/>
    <dgm:cxn modelId="{D03E401B-B964-4D8C-B2EF-58A4777012E7}" type="presParOf" srcId="{427C405D-D4A0-409B-BF53-451DCCA295EB}" destId="{76516FA6-DF7F-4AC8-A49B-EE7717F20AB5}" srcOrd="0" destOrd="0" presId="urn:microsoft.com/office/officeart/2005/8/layout/process1"/>
    <dgm:cxn modelId="{24EE89C0-BE75-425D-AA3A-987075CBE590}" type="presParOf" srcId="{427C405D-D4A0-409B-BF53-451DCCA295EB}" destId="{BE56B747-D4BA-47BA-98C3-D1610094B8E4}" srcOrd="1" destOrd="0" presId="urn:microsoft.com/office/officeart/2005/8/layout/process1"/>
    <dgm:cxn modelId="{594C2828-10F9-4AEE-85F8-BCCCE979F5FE}" type="presParOf" srcId="{BE56B747-D4BA-47BA-98C3-D1610094B8E4}" destId="{7FDFC8ED-A6E8-4733-895A-D7C523E2ADF2}" srcOrd="0" destOrd="0" presId="urn:microsoft.com/office/officeart/2005/8/layout/process1"/>
    <dgm:cxn modelId="{6A5A9534-AB95-499B-BA43-5EAFB8E27EA0}" type="presParOf" srcId="{427C405D-D4A0-409B-BF53-451DCCA295EB}" destId="{9F6F5F11-DF03-4C78-9DEA-54C9F66181D1}" srcOrd="2" destOrd="0" presId="urn:microsoft.com/office/officeart/2005/8/layout/process1"/>
    <dgm:cxn modelId="{B42419A0-A7B8-4182-89BA-150E31BDA2AF}" type="presParOf" srcId="{427C405D-D4A0-409B-BF53-451DCCA295EB}" destId="{26090637-17A1-4B3E-A2E2-28F03F457BC1}" srcOrd="3" destOrd="0" presId="urn:microsoft.com/office/officeart/2005/8/layout/process1"/>
    <dgm:cxn modelId="{4CD06901-FE7D-40C2-855E-91B73F504C44}" type="presParOf" srcId="{26090637-17A1-4B3E-A2E2-28F03F457BC1}" destId="{6338D290-3F81-4CF5-AEE0-DFDDDCD8A83B}" srcOrd="0" destOrd="0" presId="urn:microsoft.com/office/officeart/2005/8/layout/process1"/>
    <dgm:cxn modelId="{81C98F76-BFAF-4BB3-A833-90E918D734B3}" type="presParOf" srcId="{427C405D-D4A0-409B-BF53-451DCCA295EB}" destId="{0050F5BB-EA8F-4AE2-AE79-88C3B8437349}" srcOrd="4" destOrd="0" presId="urn:microsoft.com/office/officeart/2005/8/layout/process1"/>
    <dgm:cxn modelId="{9838DDB3-6712-480A-9012-546056EA93A9}" type="presParOf" srcId="{427C405D-D4A0-409B-BF53-451DCCA295EB}" destId="{984EFD32-E7F7-4DF3-A15A-E1AB33BA042A}" srcOrd="5" destOrd="0" presId="urn:microsoft.com/office/officeart/2005/8/layout/process1"/>
    <dgm:cxn modelId="{8E0C7083-5B82-4E0E-BC53-937064C0E854}" type="presParOf" srcId="{984EFD32-E7F7-4DF3-A15A-E1AB33BA042A}" destId="{DD0C3353-BAB6-4C16-92F3-7E416225994E}" srcOrd="0" destOrd="0" presId="urn:microsoft.com/office/officeart/2005/8/layout/process1"/>
    <dgm:cxn modelId="{D64DC629-79AA-4979-BBC9-294241462FC8}" type="presParOf" srcId="{427C405D-D4A0-409B-BF53-451DCCA295EB}" destId="{215746B1-06A4-47A5-9D21-5B38007CC3A6}"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16FA6-DF7F-4AC8-A49B-EE7717F20AB5}">
      <dsp:nvSpPr>
        <dsp:cNvPr id="0" name=""/>
        <dsp:cNvSpPr/>
      </dsp:nvSpPr>
      <dsp:spPr>
        <a:xfrm>
          <a:off x="3572" y="2065668"/>
          <a:ext cx="1562109" cy="128874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a:t>
          </a:r>
          <a:r>
            <a:rPr lang="en-US" altLang="zh-CN" sz="1800" kern="1200" dirty="0" smtClean="0"/>
            <a:t>PI</a:t>
          </a:r>
          <a:r>
            <a:rPr lang="zh-CN" altLang="en-US" sz="1800" kern="1200" dirty="0" smtClean="0"/>
            <a:t> </a:t>
          </a:r>
          <a:r>
            <a:rPr lang="en-US" altLang="zh-CN" sz="1800" kern="1200" dirty="0" smtClean="0"/>
            <a:t>entrance</a:t>
          </a:r>
          <a:r>
            <a:rPr lang="zh-CN" altLang="en-US" sz="1800" kern="1200" dirty="0" smtClean="0"/>
            <a:t>（</a:t>
          </a:r>
          <a:r>
            <a:rPr lang="en-US" altLang="zh-CN" sz="1800" kern="1200" dirty="0" smtClean="0"/>
            <a:t>item ID</a:t>
          </a:r>
          <a:r>
            <a:rPr lang="zh-CN" altLang="en-US" sz="1800" kern="1200" dirty="0" smtClean="0"/>
            <a:t>）</a:t>
          </a:r>
          <a:endParaRPr lang="en-US" sz="1800" kern="1200" dirty="0"/>
        </a:p>
      </dsp:txBody>
      <dsp:txXfrm>
        <a:off x="41318" y="2103414"/>
        <a:ext cx="1486617" cy="1213248"/>
      </dsp:txXfrm>
    </dsp:sp>
    <dsp:sp modelId="{BE56B747-D4BA-47BA-98C3-D1610094B8E4}">
      <dsp:nvSpPr>
        <dsp:cNvPr id="0" name=""/>
        <dsp:cNvSpPr/>
      </dsp:nvSpPr>
      <dsp:spPr>
        <a:xfrm>
          <a:off x="1721893" y="2516337"/>
          <a:ext cx="331167" cy="38740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721893" y="2593818"/>
        <a:ext cx="231817" cy="232441"/>
      </dsp:txXfrm>
    </dsp:sp>
    <dsp:sp modelId="{9F6F5F11-DF03-4C78-9DEA-54C9F66181D1}">
      <dsp:nvSpPr>
        <dsp:cNvPr id="0" name=""/>
        <dsp:cNvSpPr/>
      </dsp:nvSpPr>
      <dsp:spPr>
        <a:xfrm>
          <a:off x="2190526" y="2065668"/>
          <a:ext cx="1562109" cy="128874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Get comments</a:t>
          </a:r>
        </a:p>
        <a:p>
          <a:pPr lvl="0" algn="ctr" defTabSz="800100">
            <a:lnSpc>
              <a:spcPct val="90000"/>
            </a:lnSpc>
            <a:spcBef>
              <a:spcPct val="0"/>
            </a:spcBef>
            <a:spcAft>
              <a:spcPct val="35000"/>
            </a:spcAft>
          </a:pPr>
          <a:r>
            <a:rPr lang="en-US" altLang="zh-CN" sz="1800" kern="1200" dirty="0" smtClean="0"/>
            <a:t>(currently by crawler)</a:t>
          </a:r>
          <a:endParaRPr lang="en-US" sz="1800" kern="1200" dirty="0"/>
        </a:p>
      </dsp:txBody>
      <dsp:txXfrm>
        <a:off x="2228272" y="2103414"/>
        <a:ext cx="1486617" cy="1213248"/>
      </dsp:txXfrm>
    </dsp:sp>
    <dsp:sp modelId="{26090637-17A1-4B3E-A2E2-28F03F457BC1}">
      <dsp:nvSpPr>
        <dsp:cNvPr id="0" name=""/>
        <dsp:cNvSpPr/>
      </dsp:nvSpPr>
      <dsp:spPr>
        <a:xfrm>
          <a:off x="3908847" y="2516337"/>
          <a:ext cx="331167" cy="38740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908847" y="2593818"/>
        <a:ext cx="231817" cy="232441"/>
      </dsp:txXfrm>
    </dsp:sp>
    <dsp:sp modelId="{0050F5BB-EA8F-4AE2-AE79-88C3B8437349}">
      <dsp:nvSpPr>
        <dsp:cNvPr id="0" name=""/>
        <dsp:cNvSpPr/>
      </dsp:nvSpPr>
      <dsp:spPr>
        <a:xfrm>
          <a:off x="4377480" y="2065668"/>
          <a:ext cx="1562109" cy="128874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NLP Unit</a:t>
          </a:r>
          <a:endParaRPr lang="en-US" sz="1800" kern="1200" dirty="0"/>
        </a:p>
      </dsp:txBody>
      <dsp:txXfrm>
        <a:off x="4415226" y="2103414"/>
        <a:ext cx="1486617" cy="1213248"/>
      </dsp:txXfrm>
    </dsp:sp>
    <dsp:sp modelId="{984EFD32-E7F7-4DF3-A15A-E1AB33BA042A}">
      <dsp:nvSpPr>
        <dsp:cNvPr id="0" name=""/>
        <dsp:cNvSpPr/>
      </dsp:nvSpPr>
      <dsp:spPr>
        <a:xfrm>
          <a:off x="6095801" y="2516337"/>
          <a:ext cx="331167" cy="38740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095801" y="2593818"/>
        <a:ext cx="231817" cy="232441"/>
      </dsp:txXfrm>
    </dsp:sp>
    <dsp:sp modelId="{215746B1-06A4-47A5-9D21-5B38007CC3A6}">
      <dsp:nvSpPr>
        <dsp:cNvPr id="0" name=""/>
        <dsp:cNvSpPr/>
      </dsp:nvSpPr>
      <dsp:spPr>
        <a:xfrm>
          <a:off x="6564434" y="2065668"/>
          <a:ext cx="1562109" cy="128874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Output (JSON)</a:t>
          </a:r>
          <a:endParaRPr lang="en-US" sz="1800" kern="1200" dirty="0"/>
        </a:p>
      </dsp:txBody>
      <dsp:txXfrm>
        <a:off x="6602180" y="2103414"/>
        <a:ext cx="1486617" cy="121324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9000" y="612947"/>
            <a:ext cx="5760000" cy="324096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211842"/>
            <a:ext cx="57600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706832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119610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962662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79261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265977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482309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97617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65758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208343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866675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854771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tx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bg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467999" y="154080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baseline="0">
                <a:solidFill>
                  <a:schemeClr val="bg1"/>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5128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extLst>
      <p:ext uri="{BB962C8B-B14F-4D97-AF65-F5344CB8AC3E}">
        <p14:creationId xmlns:p14="http://schemas.microsoft.com/office/powerpoint/2010/main" val="2466743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81814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7639050" y="1691079"/>
            <a:ext cx="4232275" cy="4392042"/>
          </a:xfrm>
          <a:solidFill>
            <a:schemeClr val="accent2"/>
          </a:solidFill>
        </p:spPr>
        <p:txBody>
          <a:bodyPr tIns="1543147" anchor="t" anchorCtr="0"/>
          <a:lstStyle>
            <a:lvl1pPr algn="ctr">
              <a:defRPr b="0">
                <a:solidFill>
                  <a:schemeClr val="tx1"/>
                </a:solidFill>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extLst>
      <p:ext uri="{BB962C8B-B14F-4D97-AF65-F5344CB8AC3E}">
        <p14:creationId xmlns:p14="http://schemas.microsoft.com/office/powerpoint/2010/main" val="1095265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6208016" y="1692392"/>
            <a:ext cx="5662800" cy="4393017"/>
          </a:xfrm>
          <a:solidFill>
            <a:schemeClr val="accent2"/>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extLst>
      <p:ext uri="{BB962C8B-B14F-4D97-AF65-F5344CB8AC3E}">
        <p14:creationId xmlns:p14="http://schemas.microsoft.com/office/powerpoint/2010/main" val="552787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706938" y="1692392"/>
            <a:ext cx="7164387" cy="4393017"/>
          </a:xfrm>
          <a:solidFill>
            <a:schemeClr val="accent2"/>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extLst>
      <p:ext uri="{BB962C8B-B14F-4D97-AF65-F5344CB8AC3E}">
        <p14:creationId xmlns:p14="http://schemas.microsoft.com/office/powerpoint/2010/main" val="1709358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accent2"/>
          </a:solidFill>
        </p:spPr>
        <p:txBody>
          <a:bodyPr tIns="600113"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6208016" y="3574318"/>
            <a:ext cx="5662800" cy="2508804"/>
          </a:xfrm>
          <a:solidFill>
            <a:schemeClr val="accent2"/>
          </a:solidFill>
        </p:spPr>
        <p:txBody>
          <a:bodyPr tIns="600113" anchor="t" anchorCtr="0"/>
          <a:lstStyle>
            <a:lvl1pPr algn="ctr">
              <a:defRPr b="0"/>
            </a:lvl1pPr>
          </a:lstStyle>
          <a:p>
            <a:r>
              <a:rPr lang="en-US" smtClean="0"/>
              <a:t>Click icon to add picture</a:t>
            </a:r>
            <a:endParaRPr lang="de-DE" dirty="0"/>
          </a:p>
        </p:txBody>
      </p:sp>
    </p:spTree>
    <p:extLst>
      <p:ext uri="{BB962C8B-B14F-4D97-AF65-F5344CB8AC3E}">
        <p14:creationId xmlns:p14="http://schemas.microsoft.com/office/powerpoint/2010/main" val="9386243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a:solidFill>
            <a:schemeClr val="accent2"/>
          </a:solidFill>
        </p:spPr>
        <p:txBody>
          <a:bodyPr tIns="0"/>
          <a:lstStyle>
            <a:lvl1pPr algn="l">
              <a:defRPr b="0"/>
            </a:lvl1pPr>
          </a:lstStyle>
          <a:p>
            <a:pPr lvl="0"/>
            <a:r>
              <a:rPr lang="en-US" dirty="0" smtClean="0"/>
              <a:t>Click to add content</a:t>
            </a:r>
          </a:p>
        </p:txBody>
      </p:sp>
    </p:spTree>
    <p:extLst>
      <p:ext uri="{BB962C8B-B14F-4D97-AF65-F5344CB8AC3E}">
        <p14:creationId xmlns:p14="http://schemas.microsoft.com/office/powerpoint/2010/main" val="4186098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extLst>
      <p:ext uri="{BB962C8B-B14F-4D97-AF65-F5344CB8AC3E}">
        <p14:creationId xmlns:p14="http://schemas.microsoft.com/office/powerpoint/2010/main" val="2440709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spTree>
      <p:nvGrpSpPr>
        <p:cNvPr id="1" name=""/>
        <p:cNvGrpSpPr/>
        <p:nvPr/>
      </p:nvGrpSpPr>
      <p:grpSpPr>
        <a:xfrm>
          <a:off x="0" y="0"/>
          <a:ext cx="0" cy="0"/>
          <a:chOff x="0" y="0"/>
          <a:chExt cx="0" cy="0"/>
        </a:xfrm>
      </p:grpSpPr>
      <p:sp>
        <p:nvSpPr>
          <p:cNvPr id="8" name="Rectangle 7"/>
          <p:cNvSpPr/>
          <p:nvPr/>
        </p:nvSpPr>
        <p:spPr bwMode="gray">
          <a:xfrm>
            <a:off x="324000" y="0"/>
            <a:ext cx="11545200" cy="2160000"/>
          </a:xfrm>
          <a:prstGeom prst="rect">
            <a:avLst/>
          </a:prstGeom>
          <a:solidFill>
            <a:schemeClr val="tx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80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chemeClr val="bg1"/>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chemeClr val="bg1"/>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24851863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7" name="Rectangle 6"/>
          <p:cNvSpPr/>
          <p:nvPr userDrawn="1"/>
        </p:nvSpPr>
        <p:spPr bwMode="gray">
          <a:xfrm>
            <a:off x="236220" y="1143000"/>
            <a:ext cx="11795760" cy="22098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4" name="TextBox 3"/>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smtClean="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smtClean="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smtClean="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5" name="TextBox 4"/>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tx1"/>
                </a:solidFill>
                <a:latin typeface="+mj-lt"/>
                <a:ea typeface="+mj-ea"/>
                <a:cs typeface="+mj-cs"/>
              </a:rPr>
              <a:t>© 2016 SAP SE or an SAP affiliate company.</a:t>
            </a:r>
            <a:r>
              <a:rPr lang="en-US" sz="2900" b="1" kern="1200" baseline="0" noProof="0" dirty="0" smtClean="0">
                <a:solidFill>
                  <a:schemeClr val="tx1"/>
                </a:solidFill>
                <a:latin typeface="+mj-lt"/>
                <a:ea typeface="+mj-ea"/>
                <a:cs typeface="+mj-cs"/>
              </a:rPr>
              <a:t> </a:t>
            </a:r>
            <a:r>
              <a:rPr lang="en-US" sz="2900" b="1" kern="1200" noProof="0" dirty="0" smtClean="0">
                <a:solidFill>
                  <a:schemeClr val="tx1"/>
                </a:solidFill>
                <a:latin typeface="+mj-lt"/>
                <a:ea typeface="+mj-ea"/>
                <a:cs typeface="+mj-cs"/>
              </a:rPr>
              <a:t>All rights reserved.</a:t>
            </a:r>
          </a:p>
        </p:txBody>
      </p:sp>
    </p:spTree>
    <p:extLst>
      <p:ext uri="{BB962C8B-B14F-4D97-AF65-F5344CB8AC3E}">
        <p14:creationId xmlns:p14="http://schemas.microsoft.com/office/powerpoint/2010/main" val="4519251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tx1"/>
                </a:solidFill>
                <a:latin typeface="+mj-lt"/>
                <a:ea typeface="+mj-ea"/>
                <a:cs typeface="+mj-cs"/>
              </a:rPr>
              <a:t>© 2016 SAP SE oder ein SAP-Konzernunternehmen. </a:t>
            </a:r>
            <a:br>
              <a:rPr lang="de-DE" sz="2900" b="1" kern="1200" noProof="0" dirty="0" smtClean="0">
                <a:solidFill>
                  <a:schemeClr val="tx1"/>
                </a:solidFill>
                <a:latin typeface="+mj-lt"/>
                <a:ea typeface="+mj-ea"/>
                <a:cs typeface="+mj-cs"/>
              </a:rPr>
            </a:br>
            <a:r>
              <a:rPr lang="de-DE" sz="2900" b="1" kern="1200" noProof="0" dirty="0" smtClean="0">
                <a:solidFill>
                  <a:schemeClr val="tx1"/>
                </a:solidFill>
                <a:latin typeface="+mj-lt"/>
                <a:ea typeface="+mj-ea"/>
                <a:cs typeface="+mj-cs"/>
              </a:rPr>
              <a:t>Alle Rechte vorbehalten.</a:t>
            </a:r>
          </a:p>
        </p:txBody>
      </p:sp>
      <p:sp>
        <p:nvSpPr>
          <p:cNvPr id="4" name="TextBox 3"/>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4080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chemeClr val="tx1"/>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184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4080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chemeClr val="tx1"/>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9" name="Title 1"/>
          <p:cNvSpPr>
            <a:spLocks noGrp="1"/>
          </p:cNvSpPr>
          <p:nvPr>
            <p:ph type="ctrTitle" hasCustomPrompt="1"/>
          </p:nvPr>
        </p:nvSpPr>
        <p:spPr bwMode="gray">
          <a:xfrm>
            <a:off x="324000" y="324075"/>
            <a:ext cx="10620000" cy="1107996"/>
          </a:xfrm>
        </p:spPr>
        <p:txBody>
          <a:bodyPr anchor="t" anchorCtr="0">
            <a:noAutofit/>
          </a:bodyPr>
          <a:lstStyle>
            <a:lvl1pPr>
              <a:defRPr sz="3600">
                <a:solidFill>
                  <a:schemeClr val="tx1"/>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149497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with picture">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accent2"/>
          </a:solidFill>
        </p:spPr>
        <p:txBody>
          <a:bodyPr tIns="600113"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24987571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98918980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8989200" y="2592000"/>
            <a:ext cx="2880000" cy="3294000"/>
          </a:xfrm>
        </p:spPr>
        <p:txBody>
          <a:bodyPr anchor="t" anchorCtr="0">
            <a:noAutofit/>
          </a:bodyPr>
          <a:lstStyle>
            <a:lvl1pPr>
              <a:spcBef>
                <a:spcPts val="0"/>
              </a:spcBef>
              <a:defRPr sz="1600" b="0"/>
            </a:lvl1pPr>
          </a:lstStyle>
          <a:p>
            <a:r>
              <a:rPr lang="en-US" dirty="0" smtClean="0"/>
              <a:t>Contact information:</a:t>
            </a:r>
          </a:p>
          <a:p>
            <a:endParaRPr lang="en-US" dirty="0" smtClean="0"/>
          </a:p>
          <a:p>
            <a:r>
              <a:rPr lang="en-US" dirty="0" smtClean="0"/>
              <a:t>F name L name</a:t>
            </a:r>
          </a:p>
          <a:p>
            <a:r>
              <a:rPr lang="en-US" dirty="0" smtClean="0"/>
              <a:t>Title</a:t>
            </a:r>
          </a:p>
          <a:p>
            <a:r>
              <a:rPr lang="en-US" dirty="0" smtClean="0"/>
              <a:t>Address</a:t>
            </a:r>
          </a:p>
          <a:p>
            <a:r>
              <a:rPr lang="en-US" dirty="0" smtClean="0"/>
              <a:t>Phone number</a:t>
            </a:r>
          </a:p>
        </p:txBody>
      </p:sp>
      <p:sp>
        <p:nvSpPr>
          <p:cNvPr id="7" name="TextBox 6"/>
          <p:cNvSpPr txBox="1"/>
          <p:nvPr userDrawn="1"/>
        </p:nvSpPr>
        <p:spPr bwMode="black">
          <a:xfrm>
            <a:off x="324000" y="6622344"/>
            <a:ext cx="3340658" cy="138499"/>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900" noProof="0" dirty="0" smtClean="0">
                <a:solidFill>
                  <a:schemeClr val="tx1"/>
                </a:solidFill>
              </a:rPr>
              <a:t>2016 SAP SE or an SAP affiliate company. All rights reserved.</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extLst>
      <p:ext uri="{BB962C8B-B14F-4D97-AF65-F5344CB8AC3E}">
        <p14:creationId xmlns:p14="http://schemas.microsoft.com/office/powerpoint/2010/main" val="1859360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t" anchorCtr="0">
            <a:noAutofit/>
          </a:bodyPr>
          <a:lstStyle>
            <a:lvl1pPr>
              <a:defRPr sz="6000">
                <a:solidFill>
                  <a:schemeClr val="tx1"/>
                </a:solidFill>
                <a:latin typeface="+mj-lt"/>
              </a:defRPr>
            </a:lvl1pPr>
          </a:lstStyle>
          <a:p>
            <a:r>
              <a:rPr lang="de-DE" dirty="0" smtClean="0"/>
              <a:t>Click </a:t>
            </a:r>
            <a:r>
              <a:rPr lang="de-DE" dirty="0" err="1" smtClean="0"/>
              <a:t>to</a:t>
            </a:r>
            <a:r>
              <a:rPr lang="de-DE" dirty="0" smtClean="0"/>
              <a:t> </a:t>
            </a:r>
            <a:r>
              <a:rPr lang="de-DE" dirty="0" err="1" smtClean="0"/>
              <a:t>insert</a:t>
            </a:r>
            <a:r>
              <a:rPr lang="de-DE" dirty="0" smtClean="0"/>
              <a:t> </a:t>
            </a:r>
            <a:r>
              <a:rPr lang="de-DE" dirty="0" err="1" smtClean="0"/>
              <a:t>text</a:t>
            </a:r>
            <a:endParaRPr lang="de-DE" dirty="0"/>
          </a:p>
        </p:txBody>
      </p:sp>
      <p:sp>
        <p:nvSpPr>
          <p:cNvPr id="6" name="Rectangle 5"/>
          <p:cNvSpPr/>
          <p:nvPr userDrawn="1"/>
        </p:nvSpPr>
        <p:spPr bwMode="gray">
          <a:xfrm>
            <a:off x="236220" y="1143000"/>
            <a:ext cx="11795760" cy="22098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4045837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userDrawn="1"/>
        </p:nvCxnSpPr>
        <p:spPr>
          <a:xfrm>
            <a:off x="324000" y="1231485"/>
            <a:ext cx="115452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bwMode="black">
          <a:xfrm>
            <a:off x="324000" y="6622344"/>
            <a:ext cx="3340658" cy="138499"/>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900" noProof="0" dirty="0" smtClean="0">
                <a:solidFill>
                  <a:schemeClr val="tx1"/>
                </a:solidFill>
              </a:rPr>
              <a:t>2016 SAP SE or an SAP affiliate company. All rights reserved.</a:t>
            </a:r>
          </a:p>
        </p:txBody>
      </p:sp>
      <p:sp>
        <p:nvSpPr>
          <p:cNvPr id="34" name="TextBox 33"/>
          <p:cNvSpPr txBox="1"/>
          <p:nvPr/>
        </p:nvSpPr>
        <p:spPr bwMode="black">
          <a:xfrm>
            <a:off x="11727086" y="6622344"/>
            <a:ext cx="141064" cy="138499"/>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tx1"/>
                </a:solidFill>
              </a:rPr>
              <a:pPr marL="111525" indent="-111525" algn="r">
                <a:buClr>
                  <a:schemeClr val="accent2"/>
                </a:buClr>
                <a:buFont typeface="Arial" pitchFamily="34" charset="0"/>
                <a:buNone/>
              </a:pPr>
              <a:t>‹#›</a:t>
            </a:fld>
            <a:endParaRPr lang="en-US" sz="900" noProof="0" dirty="0" smtClean="0">
              <a:solidFill>
                <a:schemeClr val="tx1"/>
              </a:solidFill>
            </a:endParaRPr>
          </a:p>
        </p:txBody>
      </p:sp>
      <p:sp>
        <p:nvSpPr>
          <p:cNvPr id="4" name="Information_Classification"/>
          <p:cNvSpPr txBox="1"/>
          <p:nvPr userDrawn="1"/>
        </p:nvSpPr>
        <p:spPr>
          <a:xfrm>
            <a:off x="10718800" y="6623893"/>
            <a:ext cx="384721" cy="138499"/>
          </a:xfrm>
          <a:prstGeom prst="rect">
            <a:avLst/>
          </a:prstGeom>
          <a:noFill/>
        </p:spPr>
        <p:txBody>
          <a:bodyPr vert="horz" wrap="none" lIns="0" tIns="0" rIns="0" bIns="0" rtlCol="0">
            <a:spAutoFit/>
          </a:bodyPr>
          <a:lstStyle/>
          <a:p>
            <a:pPr algn="l" fontAlgn="base">
              <a:spcBef>
                <a:spcPct val="50000"/>
              </a:spcBef>
              <a:spcAft>
                <a:spcPct val="0"/>
              </a:spcAft>
              <a:buClr>
                <a:srgbClr val="F0AB00"/>
              </a:buClr>
              <a:buSzPct val="80000"/>
            </a:pPr>
            <a:r>
              <a:rPr kumimoji="0" lang="en-US" sz="900" b="0" i="0" u="none" kern="0" baseline="0" dirty="0" smtClean="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Internal</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 id="2147483752" r:id="rId19"/>
    <p:sldLayoutId id="2147483753" r:id="rId20"/>
    <p:sldLayoutId id="2147483756" r:id="rId21"/>
    <p:sldLayoutId id="2147483754" r:id="rId22"/>
    <p:sldLayoutId id="2147483755" r:id="rId23"/>
  </p:sldLayoutIdLst>
  <p:hf hdr="0" ftr="0" dt="0"/>
  <p:txStyles>
    <p:titleStyle>
      <a:lvl1pPr algn="l" defTabSz="1088776" rtl="0" eaLnBrk="1" latinLnBrk="0" hangingPunct="1">
        <a:spcBef>
          <a:spcPct val="0"/>
        </a:spcBef>
        <a:buNone/>
        <a:defRPr sz="2800" b="1" kern="1200">
          <a:solidFill>
            <a:schemeClr val="tx1"/>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cstate="screen">
            <a:extLst>
              <a:ext uri="{28A0092B-C50C-407E-A947-70E740481C1C}">
                <a14:useLocalDpi xmlns:a14="http://schemas.microsoft.com/office/drawing/2010/main"/>
              </a:ext>
            </a:extLst>
          </a:blip>
          <a:srcRect l="-1"/>
          <a:stretch/>
        </p:blipFill>
        <p:spPr>
          <a:xfrm>
            <a:off x="1" y="0"/>
            <a:ext cx="12195174" cy="6859588"/>
          </a:xfrm>
          <a:prstGeom prst="rect">
            <a:avLst/>
          </a:prstGeom>
        </p:spPr>
      </p:pic>
      <p:sp>
        <p:nvSpPr>
          <p:cNvPr id="8" name="Rectangle 7"/>
          <p:cNvSpPr/>
          <p:nvPr/>
        </p:nvSpPr>
        <p:spPr bwMode="gray">
          <a:xfrm>
            <a:off x="324000" y="0"/>
            <a:ext cx="11545200" cy="2160000"/>
          </a:xfrm>
          <a:prstGeom prst="rect">
            <a:avLst/>
          </a:prstGeom>
          <a:solidFill>
            <a:schemeClr val="tx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Rectangle 8"/>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Subtitle 1"/>
          <p:cNvSpPr>
            <a:spLocks noGrp="1"/>
          </p:cNvSpPr>
          <p:nvPr>
            <p:ph type="subTitle" idx="1"/>
          </p:nvPr>
        </p:nvSpPr>
        <p:spPr>
          <a:xfrm>
            <a:off x="467999" y="1540800"/>
            <a:ext cx="10620000" cy="553998"/>
          </a:xfrm>
        </p:spPr>
        <p:txBody>
          <a:bodyPr/>
          <a:lstStyle/>
          <a:p>
            <a:r>
              <a:rPr lang="en-US" dirty="0" smtClean="0"/>
              <a:t>Yuming Yang, </a:t>
            </a:r>
            <a:r>
              <a:rPr lang="en-US" smtClean="0"/>
              <a:t>Keguo Zhou, </a:t>
            </a:r>
            <a:r>
              <a:rPr lang="en-US" dirty="0" smtClean="0"/>
              <a:t>SAP </a:t>
            </a:r>
          </a:p>
          <a:p>
            <a:r>
              <a:rPr lang="en-US" dirty="0" smtClean="0"/>
              <a:t>Nov 15, 2016</a:t>
            </a:r>
            <a:endParaRPr lang="en-US" dirty="0"/>
          </a:p>
        </p:txBody>
      </p:sp>
      <p:sp>
        <p:nvSpPr>
          <p:cNvPr id="3" name="Title 2"/>
          <p:cNvSpPr>
            <a:spLocks noGrp="1"/>
          </p:cNvSpPr>
          <p:nvPr>
            <p:ph type="ctrTitle"/>
          </p:nvPr>
        </p:nvSpPr>
        <p:spPr/>
        <p:txBody>
          <a:bodyPr/>
          <a:lstStyle/>
          <a:p>
            <a:r>
              <a:rPr lang="en-US" sz="4400" dirty="0" smtClean="0"/>
              <a:t>E-shop Comment Analysis System </a:t>
            </a:r>
            <a:endParaRPr lang="en-US" sz="4400"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400" kern="0" smtClean="0">
                <a:solidFill>
                  <a:srgbClr val="000000"/>
                </a:solidFill>
                <a:latin typeface="Arial" panose="020B0604020202020204" pitchFamily="34" charset="0"/>
                <a:ea typeface="Arial Unicode MS" pitchFamily="34" charset="-128"/>
                <a:cs typeface="Arial Unicode MS" pitchFamily="34" charset="-128"/>
              </a:rPr>
              <a:t>Internal</a:t>
            </a:r>
            <a:endParaRPr lang="en-US" sz="1400" kern="0" dirty="0" err="1" smtClean="0">
              <a:solidFill>
                <a:srgbClr val="000000"/>
              </a:solidFill>
              <a:latin typeface="Arial" panose="020B0604020202020204" pitchFamily="34" charset="0"/>
              <a:ea typeface="Arial Unicode MS" pitchFamily="34" charset="-128"/>
              <a:cs typeface="Arial Unicode MS" pitchFamily="34" charset="-128"/>
            </a:endParaRPr>
          </a:p>
        </p:txBody>
      </p:sp>
      <p:sp>
        <p:nvSpPr>
          <p:cNvPr id="15" name="Rounded Rectangle 14"/>
          <p:cNvSpPr/>
          <p:nvPr/>
        </p:nvSpPr>
        <p:spPr bwMode="gray">
          <a:xfrm>
            <a:off x="4606329" y="4244481"/>
            <a:ext cx="1831493" cy="284749"/>
          </a:xfrm>
          <a:prstGeom prst="roundRect">
            <a:avLst>
              <a:gd name="adj" fmla="val 16667"/>
            </a:avLst>
          </a:prstGeom>
          <a:solidFill>
            <a:schemeClr val="lt1">
              <a:alpha val="68000"/>
            </a:schemeClr>
          </a:solidFill>
          <a:ln>
            <a:headEnd/>
            <a:tailEnd/>
          </a:ln>
        </p:spPr>
        <p:style>
          <a:lnRef idx="2">
            <a:schemeClr val="accent3"/>
          </a:lnRef>
          <a:fillRef idx="1">
            <a:schemeClr val="lt1"/>
          </a:fillRef>
          <a:effectRef idx="0">
            <a:schemeClr val="accent3"/>
          </a:effectRef>
          <a:fontRef idx="minor">
            <a:schemeClr val="dk1"/>
          </a:fontRef>
        </p:style>
        <p:txBody>
          <a:bodyPr wrap="square" lIns="36000" tIns="36000" rIns="36000" bIns="36000" rtlCol="0" anchor="ctr">
            <a:spAutoFit/>
          </a:bodyPr>
          <a:lstStyle/>
          <a:p>
            <a:pPr fontAlgn="base">
              <a:spcBef>
                <a:spcPts val="600"/>
              </a:spcBef>
              <a:spcAft>
                <a:spcPct val="0"/>
              </a:spcAft>
              <a:buClr>
                <a:srgbClr val="F0AB00"/>
              </a:buClr>
              <a:buSzPct val="80000"/>
            </a:pPr>
            <a:r>
              <a:rPr lang="en-US" sz="1200" kern="0" dirty="0" smtClean="0">
                <a:solidFill>
                  <a:sysClr val="windowText" lastClr="000000"/>
                </a:solidFill>
                <a:ea typeface="Arial Unicode MS" pitchFamily="34" charset="-128"/>
                <a:cs typeface="Arial Unicode MS" pitchFamily="34" charset="-128"/>
                <a:sym typeface="Arial"/>
              </a:rPr>
              <a:t>This skirt is awesome!!</a:t>
            </a:r>
          </a:p>
        </p:txBody>
      </p:sp>
      <p:sp>
        <p:nvSpPr>
          <p:cNvPr id="16" name="Rounded Rectangle 15"/>
          <p:cNvSpPr/>
          <p:nvPr/>
        </p:nvSpPr>
        <p:spPr bwMode="gray">
          <a:xfrm>
            <a:off x="5474290" y="4701641"/>
            <a:ext cx="1244619" cy="284749"/>
          </a:xfrm>
          <a:prstGeom prst="roundRect">
            <a:avLst>
              <a:gd name="adj" fmla="val 16667"/>
            </a:avLst>
          </a:prstGeom>
          <a:solidFill>
            <a:schemeClr val="lt1">
              <a:alpha val="68000"/>
            </a:schemeClr>
          </a:solidFill>
          <a:ln>
            <a:headEnd/>
            <a:tailEnd/>
          </a:ln>
        </p:spPr>
        <p:style>
          <a:lnRef idx="2">
            <a:schemeClr val="accent3"/>
          </a:lnRef>
          <a:fillRef idx="1">
            <a:schemeClr val="lt1"/>
          </a:fillRef>
          <a:effectRef idx="0">
            <a:schemeClr val="accent3"/>
          </a:effectRef>
          <a:fontRef idx="minor">
            <a:schemeClr val="dk1"/>
          </a:fontRef>
        </p:style>
        <p:txBody>
          <a:bodyPr wrap="square" lIns="36000" tIns="36000" rIns="36000" bIns="36000" rtlCol="0" anchor="ctr">
            <a:spAutoFit/>
          </a:bodyPr>
          <a:lstStyle/>
          <a:p>
            <a:pPr fontAlgn="base">
              <a:spcBef>
                <a:spcPts val="600"/>
              </a:spcBef>
              <a:spcAft>
                <a:spcPct val="0"/>
              </a:spcAft>
              <a:buClr>
                <a:srgbClr val="F0AB00"/>
              </a:buClr>
              <a:buSzPct val="80000"/>
            </a:pPr>
            <a:r>
              <a:rPr lang="en-US" sz="1200" kern="0" dirty="0" smtClean="0">
                <a:solidFill>
                  <a:sysClr val="windowText" lastClr="000000"/>
                </a:solidFill>
                <a:ea typeface="Arial Unicode MS" pitchFamily="34" charset="-128"/>
                <a:cs typeface="Arial Unicode MS" pitchFamily="34" charset="-128"/>
                <a:sym typeface="Arial"/>
              </a:rPr>
              <a:t>Terrible service</a:t>
            </a:r>
          </a:p>
        </p:txBody>
      </p:sp>
      <p:sp>
        <p:nvSpPr>
          <p:cNvPr id="17" name="Rounded Rectangle 16"/>
          <p:cNvSpPr/>
          <p:nvPr/>
        </p:nvSpPr>
        <p:spPr bwMode="gray">
          <a:xfrm>
            <a:off x="4768254" y="3694739"/>
            <a:ext cx="2289771" cy="284749"/>
          </a:xfrm>
          <a:prstGeom prst="roundRect">
            <a:avLst>
              <a:gd name="adj" fmla="val 16667"/>
            </a:avLst>
          </a:prstGeom>
          <a:solidFill>
            <a:schemeClr val="lt1">
              <a:alpha val="68000"/>
            </a:schemeClr>
          </a:solidFill>
          <a:ln>
            <a:headEnd/>
            <a:tailEnd/>
          </a:ln>
        </p:spPr>
        <p:style>
          <a:lnRef idx="2">
            <a:schemeClr val="accent3"/>
          </a:lnRef>
          <a:fillRef idx="1">
            <a:schemeClr val="lt1"/>
          </a:fillRef>
          <a:effectRef idx="0">
            <a:schemeClr val="accent3"/>
          </a:effectRef>
          <a:fontRef idx="minor">
            <a:schemeClr val="dk1"/>
          </a:fontRef>
        </p:style>
        <p:txBody>
          <a:bodyPr wrap="square" lIns="36000" tIns="36000" rIns="36000" bIns="36000" rtlCol="0" anchor="ctr">
            <a:spAutoFit/>
          </a:bodyPr>
          <a:lstStyle/>
          <a:p>
            <a:pPr fontAlgn="base">
              <a:spcBef>
                <a:spcPts val="600"/>
              </a:spcBef>
              <a:spcAft>
                <a:spcPct val="0"/>
              </a:spcAft>
              <a:buClr>
                <a:srgbClr val="F0AB00"/>
              </a:buClr>
              <a:buSzPct val="80000"/>
            </a:pPr>
            <a:r>
              <a:rPr lang="en-US" sz="1200" kern="0" dirty="0" smtClean="0">
                <a:solidFill>
                  <a:sysClr val="windowText" lastClr="000000"/>
                </a:solidFill>
                <a:ea typeface="Arial Unicode MS" pitchFamily="34" charset="-128"/>
                <a:cs typeface="Arial Unicode MS" pitchFamily="34" charset="-128"/>
                <a:sym typeface="Arial"/>
              </a:rPr>
              <a:t>Good looking! My kid love this.</a:t>
            </a:r>
          </a:p>
        </p:txBody>
      </p:sp>
    </p:spTree>
    <p:extLst>
      <p:ext uri="{BB962C8B-B14F-4D97-AF65-F5344CB8AC3E}">
        <p14:creationId xmlns:p14="http://schemas.microsoft.com/office/powerpoint/2010/main" val="27679982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7"/>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l="11" r="11"/>
          <a:stretch/>
        </p:blipFill>
        <p:spPr>
          <a:prstGeom prst="rect">
            <a:avLst/>
          </a:prstGeom>
        </p:spPr>
      </p:pic>
      <p:sp>
        <p:nvSpPr>
          <p:cNvPr id="3" name="Title 2"/>
          <p:cNvSpPr>
            <a:spLocks noGrp="1"/>
          </p:cNvSpPr>
          <p:nvPr>
            <p:ph type="ctrTitle"/>
          </p:nvPr>
        </p:nvSpPr>
        <p:spPr/>
        <p:txBody>
          <a:bodyPr/>
          <a:lstStyle/>
          <a:p>
            <a:r>
              <a:rPr lang="en-US" dirty="0" smtClean="0"/>
              <a:t>What can Mary get?</a:t>
            </a:r>
            <a:endParaRPr lang="en-US" dirty="0"/>
          </a:p>
        </p:txBody>
      </p:sp>
      <p:sp>
        <p:nvSpPr>
          <p:cNvPr id="2" name="TextBox 1"/>
          <p:cNvSpPr txBox="1"/>
          <p:nvPr/>
        </p:nvSpPr>
        <p:spPr>
          <a:xfrm>
            <a:off x="1066800" y="3724275"/>
            <a:ext cx="2981585" cy="1523494"/>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altLang="zh-CN" sz="1800" kern="0" dirty="0" smtClean="0">
                <a:ea typeface="Arial Unicode MS" pitchFamily="34" charset="-128"/>
                <a:cs typeface="Arial Unicode MS" pitchFamily="34" charset="-128"/>
              </a:rPr>
              <a:t>Quick overview</a:t>
            </a:r>
            <a:endParaRPr lang="en-US" altLang="zh-CN"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en-US" altLang="zh-CN" sz="1800" kern="0" dirty="0" smtClean="0">
                <a:ea typeface="Arial Unicode MS" pitchFamily="34" charset="-128"/>
                <a:cs typeface="Arial Unicode MS" pitchFamily="34" charset="-128"/>
              </a:rPr>
              <a:t>Multi-dimensional analysis</a:t>
            </a:r>
          </a:p>
          <a:p>
            <a:pPr marL="285750" indent="-285750" fontAlgn="base">
              <a:spcBef>
                <a:spcPct val="50000"/>
              </a:spcBef>
              <a:spcAft>
                <a:spcPct val="0"/>
              </a:spcAft>
              <a:buClr>
                <a:srgbClr val="F0AB00"/>
              </a:buClr>
              <a:buSzPct val="80000"/>
              <a:buFont typeface="Arial" panose="020B0604020202020204" pitchFamily="34" charset="0"/>
              <a:buChar char="•"/>
            </a:pPr>
            <a:r>
              <a:rPr lang="en-US" altLang="zh-CN" sz="1800" kern="0" dirty="0" smtClean="0">
                <a:ea typeface="Arial Unicode MS" pitchFamily="34" charset="-128"/>
                <a:cs typeface="Arial Unicode MS" pitchFamily="34" charset="-128"/>
              </a:rPr>
              <a:t>Opinion extraction</a:t>
            </a:r>
            <a:endParaRPr lang="en-US" altLang="zh-CN"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endParaRPr lang="en-US" altLang="zh-CN"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229439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7"/>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l="11" r="11"/>
          <a:stretch/>
        </p:blipFill>
        <p:spPr>
          <a:prstGeom prst="rect">
            <a:avLst/>
          </a:prstGeom>
        </p:spPr>
      </p:pic>
      <p:sp>
        <p:nvSpPr>
          <p:cNvPr id="3" name="Title 2"/>
          <p:cNvSpPr>
            <a:spLocks noGrp="1"/>
          </p:cNvSpPr>
          <p:nvPr>
            <p:ph type="ctrTitle"/>
          </p:nvPr>
        </p:nvSpPr>
        <p:spPr/>
        <p:txBody>
          <a:bodyPr/>
          <a:lstStyle/>
          <a:p>
            <a:r>
              <a:rPr lang="en-US" altLang="zh-CN" sz="4000" dirty="0" smtClean="0"/>
              <a:t>Expectation: Integrated with Anywhere</a:t>
            </a:r>
            <a:endParaRPr lang="en-US" sz="4000" dirty="0"/>
          </a:p>
        </p:txBody>
      </p:sp>
      <p:sp>
        <p:nvSpPr>
          <p:cNvPr id="2" name="TextBox 1"/>
          <p:cNvSpPr txBox="1"/>
          <p:nvPr/>
        </p:nvSpPr>
        <p:spPr>
          <a:xfrm>
            <a:off x="1066800" y="3724275"/>
            <a:ext cx="6341480" cy="1107996"/>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altLang="zh-CN" sz="1800" kern="0" dirty="0" smtClean="0">
                <a:ea typeface="Arial Unicode MS" pitchFamily="34" charset="-128"/>
                <a:cs typeface="Arial Unicode MS" pitchFamily="34" charset="-128"/>
              </a:rPr>
              <a:t>Comment Analysis Dashboard on product information page</a:t>
            </a:r>
          </a:p>
          <a:p>
            <a:pPr marL="285750" indent="-285750" fontAlgn="base">
              <a:spcBef>
                <a:spcPct val="50000"/>
              </a:spcBef>
              <a:spcAft>
                <a:spcPct val="0"/>
              </a:spcAft>
              <a:buClr>
                <a:srgbClr val="F0AB00"/>
              </a:buClr>
              <a:buSzPct val="80000"/>
              <a:buFont typeface="Arial" panose="020B0604020202020204" pitchFamily="34" charset="0"/>
              <a:buChar char="•"/>
            </a:pPr>
            <a:r>
              <a:rPr lang="en-US" altLang="zh-CN" sz="1800" kern="0" dirty="0" smtClean="0">
                <a:ea typeface="Arial Unicode MS" pitchFamily="34" charset="-128"/>
                <a:cs typeface="Arial Unicode MS" pitchFamily="34" charset="-128"/>
              </a:rPr>
              <a:t>Third party evaluation function on E-shop page</a:t>
            </a:r>
            <a:endParaRPr lang="en-US" altLang="zh-CN"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endParaRPr lang="en-US" altLang="zh-CN" sz="1800" kern="0" dirty="0" smtClean="0">
              <a:ea typeface="Arial Unicode MS" pitchFamily="34" charset="-128"/>
              <a:cs typeface="Arial Unicode MS" pitchFamily="34" charset="-128"/>
            </a:endParaRPr>
          </a:p>
        </p:txBody>
      </p:sp>
      <p:sp>
        <p:nvSpPr>
          <p:cNvPr id="5" name="Oval 4"/>
          <p:cNvSpPr/>
          <p:nvPr/>
        </p:nvSpPr>
        <p:spPr bwMode="gray">
          <a:xfrm>
            <a:off x="8212348" y="3789960"/>
            <a:ext cx="1704256" cy="752475"/>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smtClean="0">
                <a:ln>
                  <a:noFill/>
                </a:ln>
                <a:effectLst/>
                <a:uLnTx/>
                <a:uFillTx/>
                <a:ea typeface="Arial Unicode MS" pitchFamily="34" charset="-128"/>
                <a:cs typeface="Arial Unicode MS" pitchFamily="34" charset="-128"/>
              </a:rPr>
              <a:t>Anywhere Platform</a:t>
            </a:r>
          </a:p>
        </p:txBody>
      </p:sp>
      <p:sp>
        <p:nvSpPr>
          <p:cNvPr id="7" name="Oval 6"/>
          <p:cNvSpPr/>
          <p:nvPr/>
        </p:nvSpPr>
        <p:spPr bwMode="gray">
          <a:xfrm>
            <a:off x="9995499" y="4832271"/>
            <a:ext cx="1704975" cy="7239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000" kern="0" dirty="0" smtClean="0">
                <a:ea typeface="Arial Unicode MS" pitchFamily="34" charset="-128"/>
                <a:cs typeface="Arial Unicode MS" pitchFamily="34" charset="-128"/>
              </a:rPr>
              <a:t>Analysis Server</a:t>
            </a: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Curved Connector 7"/>
          <p:cNvCxnSpPr>
            <a:stCxn id="5" idx="6"/>
            <a:endCxn id="7" idx="0"/>
          </p:cNvCxnSpPr>
          <p:nvPr/>
        </p:nvCxnSpPr>
        <p:spPr>
          <a:xfrm>
            <a:off x="9916604" y="4166198"/>
            <a:ext cx="931383" cy="666073"/>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urved Connector 8"/>
          <p:cNvCxnSpPr>
            <a:stCxn id="7" idx="2"/>
            <a:endCxn id="5" idx="4"/>
          </p:cNvCxnSpPr>
          <p:nvPr/>
        </p:nvCxnSpPr>
        <p:spPr>
          <a:xfrm rot="10800000">
            <a:off x="9064477" y="4542435"/>
            <a:ext cx="931023" cy="651786"/>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82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7"/>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l="11" r="11"/>
          <a:stretch/>
        </p:blipFill>
        <p:spPr>
          <a:prstGeom prst="rect">
            <a:avLst/>
          </a:prstGeom>
        </p:spPr>
      </p:pic>
      <p:sp>
        <p:nvSpPr>
          <p:cNvPr id="3" name="Title 2"/>
          <p:cNvSpPr>
            <a:spLocks noGrp="1"/>
          </p:cNvSpPr>
          <p:nvPr>
            <p:ph type="ctrTitle"/>
          </p:nvPr>
        </p:nvSpPr>
        <p:spPr/>
        <p:txBody>
          <a:bodyPr/>
          <a:lstStyle/>
          <a:p>
            <a:r>
              <a:rPr lang="en-US" altLang="zh-CN" dirty="0" smtClean="0"/>
              <a:t>Ultimate Goal</a:t>
            </a:r>
            <a:endParaRPr lang="en-US" dirty="0"/>
          </a:p>
        </p:txBody>
      </p:sp>
      <p:sp>
        <p:nvSpPr>
          <p:cNvPr id="2" name="TextBox 1"/>
          <p:cNvSpPr txBox="1"/>
          <p:nvPr/>
        </p:nvSpPr>
        <p:spPr>
          <a:xfrm>
            <a:off x="1066800" y="3724275"/>
            <a:ext cx="8854988" cy="1107996"/>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altLang="zh-CN" sz="1800" kern="0" dirty="0" smtClean="0">
                <a:ea typeface="Arial Unicode MS" pitchFamily="34" charset="-128"/>
                <a:cs typeface="Arial Unicode MS" pitchFamily="34" charset="-128"/>
              </a:rPr>
              <a:t>Independent comment analysis service, independent front end for query and display</a:t>
            </a:r>
          </a:p>
          <a:p>
            <a:pPr marL="285750" indent="-285750" fontAlgn="base">
              <a:spcBef>
                <a:spcPct val="50000"/>
              </a:spcBef>
              <a:spcAft>
                <a:spcPct val="0"/>
              </a:spcAft>
              <a:buClr>
                <a:srgbClr val="F0AB00"/>
              </a:buClr>
              <a:buSzPct val="80000"/>
              <a:buFont typeface="Arial" panose="020B0604020202020204" pitchFamily="34" charset="0"/>
              <a:buChar char="•"/>
            </a:pPr>
            <a:r>
              <a:rPr lang="en-US" altLang="zh-CN" sz="1800" kern="0" dirty="0" smtClean="0">
                <a:ea typeface="Arial Unicode MS" pitchFamily="34" charset="-128"/>
                <a:cs typeface="Arial Unicode MS" pitchFamily="34" charset="-128"/>
              </a:rPr>
              <a:t>Integrated with SME’s products, perfecting their solutions to E-commerce customers</a:t>
            </a:r>
            <a:endParaRPr lang="en-US" altLang="zh-CN"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endParaRPr lang="en-US" altLang="zh-CN"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807784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196" y="2845401"/>
            <a:ext cx="2122488" cy="631197"/>
          </a:xfrm>
          <a:prstGeom prst="rect">
            <a:avLst/>
          </a:prstGeom>
        </p:spPr>
      </p:pic>
      <p:sp>
        <p:nvSpPr>
          <p:cNvPr id="6" name="Rounded Rectangle 5"/>
          <p:cNvSpPr/>
          <p:nvPr/>
        </p:nvSpPr>
        <p:spPr bwMode="gray">
          <a:xfrm>
            <a:off x="5558829" y="2910496"/>
            <a:ext cx="3809458" cy="284749"/>
          </a:xfrm>
          <a:prstGeom prst="roundRect">
            <a:avLst>
              <a:gd name="adj" fmla="val 16667"/>
            </a:avLst>
          </a:prstGeom>
          <a:solidFill>
            <a:schemeClr val="lt1">
              <a:alpha val="68000"/>
            </a:schemeClr>
          </a:solidFill>
          <a:ln>
            <a:headEnd/>
            <a:tailEnd/>
          </a:ln>
        </p:spPr>
        <p:style>
          <a:lnRef idx="2">
            <a:schemeClr val="accent3"/>
          </a:lnRef>
          <a:fillRef idx="1">
            <a:schemeClr val="lt1"/>
          </a:fillRef>
          <a:effectRef idx="0">
            <a:schemeClr val="accent3"/>
          </a:effectRef>
          <a:fontRef idx="minor">
            <a:schemeClr val="dk1"/>
          </a:fontRef>
        </p:style>
        <p:txBody>
          <a:bodyPr wrap="square" lIns="36000" tIns="36000" rIns="36000" bIns="36000" rtlCol="0" anchor="ctr">
            <a:spAutoFit/>
          </a:bodyPr>
          <a:lstStyle/>
          <a:p>
            <a:pPr fontAlgn="base">
              <a:spcBef>
                <a:spcPts val="600"/>
              </a:spcBef>
              <a:spcAft>
                <a:spcPct val="0"/>
              </a:spcAft>
              <a:buClr>
                <a:srgbClr val="F0AB00"/>
              </a:buClr>
              <a:buSzPct val="80000"/>
            </a:pPr>
            <a:r>
              <a:rPr lang="en-US" altLang="zh-CN" sz="1200" kern="0" dirty="0">
                <a:solidFill>
                  <a:sysClr val="windowText" lastClr="000000"/>
                </a:solidFill>
                <a:ea typeface="Arial Unicode MS" pitchFamily="34" charset="-128"/>
                <a:cs typeface="Arial Unicode MS" pitchFamily="34" charset="-128"/>
                <a:sym typeface="Arial"/>
              </a:rPr>
              <a:t>I bought this mouse like 3 weeks ago and it broke. wtf</a:t>
            </a:r>
          </a:p>
        </p:txBody>
      </p:sp>
      <p:sp>
        <p:nvSpPr>
          <p:cNvPr id="7" name="Rounded Rectangle 6"/>
          <p:cNvSpPr/>
          <p:nvPr/>
        </p:nvSpPr>
        <p:spPr bwMode="gray">
          <a:xfrm>
            <a:off x="5558829" y="3419267"/>
            <a:ext cx="1868514" cy="284749"/>
          </a:xfrm>
          <a:prstGeom prst="roundRect">
            <a:avLst>
              <a:gd name="adj" fmla="val 16667"/>
            </a:avLst>
          </a:prstGeom>
          <a:solidFill>
            <a:schemeClr val="lt1">
              <a:alpha val="68000"/>
            </a:schemeClr>
          </a:solidFill>
          <a:ln>
            <a:headEnd/>
            <a:tailEnd/>
          </a:ln>
        </p:spPr>
        <p:style>
          <a:lnRef idx="2">
            <a:schemeClr val="accent3"/>
          </a:lnRef>
          <a:fillRef idx="1">
            <a:schemeClr val="lt1"/>
          </a:fillRef>
          <a:effectRef idx="0">
            <a:schemeClr val="accent3"/>
          </a:effectRef>
          <a:fontRef idx="minor">
            <a:schemeClr val="dk1"/>
          </a:fontRef>
        </p:style>
        <p:txBody>
          <a:bodyPr wrap="square" lIns="36000" tIns="36000" rIns="36000" bIns="36000" rtlCol="0" anchor="ctr">
            <a:spAutoFit/>
          </a:bodyPr>
          <a:lstStyle/>
          <a:p>
            <a:pPr fontAlgn="base">
              <a:spcBef>
                <a:spcPts val="600"/>
              </a:spcBef>
              <a:spcAft>
                <a:spcPct val="0"/>
              </a:spcAft>
              <a:buClr>
                <a:srgbClr val="F0AB00"/>
              </a:buClr>
              <a:buSzPct val="80000"/>
            </a:pPr>
            <a:r>
              <a:rPr lang="en-US" sz="1200" dirty="0"/>
              <a:t>Low quality, is not a deal</a:t>
            </a:r>
            <a:endParaRPr lang="en-US" sz="1200" kern="0" dirty="0" smtClean="0">
              <a:solidFill>
                <a:sysClr val="windowText" lastClr="000000"/>
              </a:solidFill>
              <a:ea typeface="Arial Unicode MS" pitchFamily="34" charset="-128"/>
              <a:cs typeface="Arial Unicode MS" pitchFamily="34" charset="-128"/>
              <a:sym typeface="Arial"/>
            </a:endParaRPr>
          </a:p>
        </p:txBody>
      </p:sp>
      <p:sp>
        <p:nvSpPr>
          <p:cNvPr id="8" name="Rounded Rectangle 7"/>
          <p:cNvSpPr/>
          <p:nvPr/>
        </p:nvSpPr>
        <p:spPr bwMode="gray">
          <a:xfrm>
            <a:off x="5558829" y="2393637"/>
            <a:ext cx="2420606" cy="284749"/>
          </a:xfrm>
          <a:prstGeom prst="roundRect">
            <a:avLst>
              <a:gd name="adj" fmla="val 16667"/>
            </a:avLst>
          </a:prstGeom>
          <a:solidFill>
            <a:schemeClr val="lt1">
              <a:alpha val="68000"/>
            </a:schemeClr>
          </a:solidFill>
          <a:ln>
            <a:headEnd/>
            <a:tailEnd/>
          </a:ln>
        </p:spPr>
        <p:style>
          <a:lnRef idx="2">
            <a:schemeClr val="accent3"/>
          </a:lnRef>
          <a:fillRef idx="1">
            <a:schemeClr val="lt1"/>
          </a:fillRef>
          <a:effectRef idx="0">
            <a:schemeClr val="accent3"/>
          </a:effectRef>
          <a:fontRef idx="minor">
            <a:schemeClr val="dk1"/>
          </a:fontRef>
        </p:style>
        <p:txBody>
          <a:bodyPr wrap="square" lIns="36000" tIns="36000" rIns="36000" bIns="36000" rtlCol="0" anchor="ctr">
            <a:spAutoFit/>
          </a:bodyPr>
          <a:lstStyle/>
          <a:p>
            <a:pPr fontAlgn="base">
              <a:spcBef>
                <a:spcPts val="600"/>
              </a:spcBef>
              <a:spcAft>
                <a:spcPct val="0"/>
              </a:spcAft>
              <a:buClr>
                <a:srgbClr val="F0AB00"/>
              </a:buClr>
              <a:buSzPct val="80000"/>
            </a:pPr>
            <a:r>
              <a:rPr lang="en-US" sz="1200" dirty="0"/>
              <a:t>love it, even better then expected</a:t>
            </a:r>
            <a:endParaRPr lang="en-US" sz="1200" kern="0" dirty="0" smtClean="0">
              <a:solidFill>
                <a:sysClr val="windowText" lastClr="000000"/>
              </a:solidFill>
              <a:ea typeface="Arial Unicode MS" pitchFamily="34" charset="-128"/>
              <a:cs typeface="Arial Unicode MS" pitchFamily="34" charset="-128"/>
              <a:sym typeface="Arial"/>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9480" y="2176746"/>
            <a:ext cx="1543050" cy="66865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9480" y="3347711"/>
            <a:ext cx="1652826" cy="615219"/>
          </a:xfrm>
          <a:prstGeom prst="rect">
            <a:avLst/>
          </a:prstGeom>
        </p:spPr>
      </p:pic>
      <p:sp>
        <p:nvSpPr>
          <p:cNvPr id="11" name="Rounded Rectangle 10"/>
          <p:cNvSpPr/>
          <p:nvPr/>
        </p:nvSpPr>
        <p:spPr bwMode="gray">
          <a:xfrm>
            <a:off x="5558830" y="3947790"/>
            <a:ext cx="3740446" cy="284749"/>
          </a:xfrm>
          <a:prstGeom prst="roundRect">
            <a:avLst>
              <a:gd name="adj" fmla="val 16667"/>
            </a:avLst>
          </a:prstGeom>
          <a:solidFill>
            <a:schemeClr val="lt1">
              <a:alpha val="68000"/>
            </a:schemeClr>
          </a:solidFill>
          <a:ln>
            <a:headEnd/>
            <a:tailEnd/>
          </a:ln>
        </p:spPr>
        <p:style>
          <a:lnRef idx="2">
            <a:schemeClr val="accent3"/>
          </a:lnRef>
          <a:fillRef idx="1">
            <a:schemeClr val="lt1"/>
          </a:fillRef>
          <a:effectRef idx="0">
            <a:schemeClr val="accent3"/>
          </a:effectRef>
          <a:fontRef idx="minor">
            <a:schemeClr val="dk1"/>
          </a:fontRef>
        </p:style>
        <p:txBody>
          <a:bodyPr wrap="square" lIns="36000" tIns="36000" rIns="36000" bIns="36000" rtlCol="0" anchor="ctr">
            <a:spAutoFit/>
          </a:bodyPr>
          <a:lstStyle/>
          <a:p>
            <a:pPr fontAlgn="base">
              <a:spcBef>
                <a:spcPts val="600"/>
              </a:spcBef>
              <a:spcAft>
                <a:spcPct val="0"/>
              </a:spcAft>
              <a:buClr>
                <a:srgbClr val="F0AB00"/>
              </a:buClr>
              <a:buSzPct val="80000"/>
            </a:pPr>
            <a:r>
              <a:rPr lang="en-US" altLang="zh-CN" sz="1200" dirty="0" smtClean="0"/>
              <a:t>s</a:t>
            </a:r>
            <a:r>
              <a:rPr lang="en-US" sz="1200" dirty="0" smtClean="0"/>
              <a:t>olid </a:t>
            </a:r>
            <a:r>
              <a:rPr lang="en-US" sz="1200" dirty="0"/>
              <a:t>sweatshirt. A bit smaller than an American </a:t>
            </a:r>
            <a:r>
              <a:rPr lang="en-US" sz="1200" dirty="0" smtClean="0"/>
              <a:t>Large</a:t>
            </a:r>
            <a:endParaRPr lang="en-US" sz="1200" kern="0" dirty="0" smtClean="0">
              <a:solidFill>
                <a:sysClr val="windowText" lastClr="000000"/>
              </a:solidFill>
              <a:ea typeface="Arial Unicode MS" pitchFamily="34" charset="-128"/>
              <a:cs typeface="Arial Unicode MS" pitchFamily="34" charset="-128"/>
              <a:sym typeface="Arial"/>
            </a:endParaRPr>
          </a:p>
        </p:txBody>
      </p:sp>
      <p:sp>
        <p:nvSpPr>
          <p:cNvPr id="12" name="TextBox 11"/>
          <p:cNvSpPr txBox="1"/>
          <p:nvPr/>
        </p:nvSpPr>
        <p:spPr>
          <a:xfrm>
            <a:off x="10393215" y="2910496"/>
            <a:ext cx="469680" cy="92333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6000" b="1" kern="0" dirty="0" smtClean="0">
                <a:solidFill>
                  <a:srgbClr val="FFC000"/>
                </a:solidFill>
                <a:ea typeface="Arial Unicode MS" pitchFamily="34" charset="-128"/>
                <a:cs typeface="Arial Unicode MS" pitchFamily="34" charset="-128"/>
              </a:rPr>
              <a:t>?</a:t>
            </a:r>
            <a:endParaRPr lang="en-US" sz="1800" b="1" kern="0" dirty="0" smtClean="0">
              <a:solidFill>
                <a:srgbClr val="FFC000"/>
              </a:solidFill>
              <a:ea typeface="Arial Unicode MS" pitchFamily="34" charset="-128"/>
              <a:cs typeface="Arial Unicode MS" pitchFamily="34" charset="-128"/>
            </a:endParaRPr>
          </a:p>
        </p:txBody>
      </p:sp>
      <p:sp>
        <p:nvSpPr>
          <p:cNvPr id="13" name="TextBox 12"/>
          <p:cNvSpPr txBox="1"/>
          <p:nvPr/>
        </p:nvSpPr>
        <p:spPr>
          <a:xfrm>
            <a:off x="3249480" y="5110441"/>
            <a:ext cx="923330" cy="55399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3600" kern="0" dirty="0" smtClean="0">
                <a:ea typeface="Arial Unicode MS" pitchFamily="34" charset="-128"/>
                <a:cs typeface="Arial Unicode MS" pitchFamily="34" charset="-128"/>
              </a:rPr>
              <a:t>……</a:t>
            </a:r>
          </a:p>
        </p:txBody>
      </p:sp>
      <p:sp>
        <p:nvSpPr>
          <p:cNvPr id="14" name="Rounded Rectangle 13"/>
          <p:cNvSpPr/>
          <p:nvPr/>
        </p:nvSpPr>
        <p:spPr bwMode="gray">
          <a:xfrm>
            <a:off x="5558830" y="4456562"/>
            <a:ext cx="470496" cy="284749"/>
          </a:xfrm>
          <a:prstGeom prst="roundRect">
            <a:avLst>
              <a:gd name="adj" fmla="val 16667"/>
            </a:avLst>
          </a:prstGeom>
          <a:solidFill>
            <a:schemeClr val="lt1">
              <a:alpha val="68000"/>
            </a:schemeClr>
          </a:solidFill>
          <a:ln>
            <a:headEnd/>
            <a:tailEnd/>
          </a:ln>
        </p:spPr>
        <p:style>
          <a:lnRef idx="2">
            <a:schemeClr val="accent3"/>
          </a:lnRef>
          <a:fillRef idx="1">
            <a:schemeClr val="lt1"/>
          </a:fillRef>
          <a:effectRef idx="0">
            <a:schemeClr val="accent3"/>
          </a:effectRef>
          <a:fontRef idx="minor">
            <a:schemeClr val="dk1"/>
          </a:fontRef>
        </p:style>
        <p:txBody>
          <a:bodyPr wrap="square" lIns="36000" tIns="36000" rIns="36000" bIns="36000" rtlCol="0" anchor="ctr">
            <a:spAutoFit/>
          </a:bodyPr>
          <a:lstStyle/>
          <a:p>
            <a:pPr fontAlgn="base">
              <a:spcBef>
                <a:spcPts val="600"/>
              </a:spcBef>
              <a:spcAft>
                <a:spcPct val="0"/>
              </a:spcAft>
              <a:buClr>
                <a:srgbClr val="F0AB00"/>
              </a:buClr>
              <a:buSzPct val="80000"/>
            </a:pPr>
            <a:r>
              <a:rPr lang="en-US" sz="1200" kern="0" dirty="0" smtClean="0">
                <a:solidFill>
                  <a:sysClr val="windowText" lastClr="000000"/>
                </a:solidFill>
                <a:ea typeface="Arial Unicode MS" pitchFamily="34" charset="-128"/>
                <a:cs typeface="Arial Unicode MS" pitchFamily="34" charset="-128"/>
                <a:sym typeface="Arial"/>
              </a:rPr>
              <a:t>……</a:t>
            </a:r>
          </a:p>
        </p:txBody>
      </p:sp>
      <p:cxnSp>
        <p:nvCxnSpPr>
          <p:cNvPr id="16" name="Straight Arrow Connector 15"/>
          <p:cNvCxnSpPr/>
          <p:nvPr/>
        </p:nvCxnSpPr>
        <p:spPr>
          <a:xfrm flipV="1">
            <a:off x="1294603" y="1810711"/>
            <a:ext cx="9469446" cy="8826"/>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49480" y="4393931"/>
            <a:ext cx="1519596" cy="556780"/>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8196" y="3931594"/>
            <a:ext cx="2122488" cy="742871"/>
          </a:xfrm>
          <a:prstGeom prst="rect">
            <a:avLst/>
          </a:prstGeom>
        </p:spPr>
      </p:pic>
    </p:spTree>
    <p:extLst>
      <p:ext uri="{BB962C8B-B14F-4D97-AF65-F5344CB8AC3E}">
        <p14:creationId xmlns:p14="http://schemas.microsoft.com/office/powerpoint/2010/main" val="40117421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2" grpId="0"/>
      <p:bldP spid="13" grpId="0"/>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Solution </a:t>
            </a:r>
            <a:r>
              <a:rPr lang="en-US" altLang="zh-CN" dirty="0" smtClean="0"/>
              <a:t>on </a:t>
            </a:r>
            <a:r>
              <a:rPr lang="en-US" altLang="zh-CN" dirty="0" smtClean="0"/>
              <a:t>B1</a:t>
            </a:r>
            <a:endParaRPr lang="en-US" dirty="0"/>
          </a:p>
        </p:txBody>
      </p:sp>
      <p:sp>
        <p:nvSpPr>
          <p:cNvPr id="3" name="TextBox 2"/>
          <p:cNvSpPr txBox="1"/>
          <p:nvPr/>
        </p:nvSpPr>
        <p:spPr>
          <a:xfrm>
            <a:off x="914617" y="2068888"/>
            <a:ext cx="3238066" cy="692497"/>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Independent Analysis Server</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Integrated with B1</a:t>
            </a:r>
          </a:p>
        </p:txBody>
      </p:sp>
      <p:sp>
        <p:nvSpPr>
          <p:cNvPr id="6" name="Oval 5"/>
          <p:cNvSpPr/>
          <p:nvPr/>
        </p:nvSpPr>
        <p:spPr bwMode="gray">
          <a:xfrm>
            <a:off x="738996" y="3750023"/>
            <a:ext cx="1362075" cy="752475"/>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B1 client</a:t>
            </a:r>
          </a:p>
        </p:txBody>
      </p:sp>
      <p:sp>
        <p:nvSpPr>
          <p:cNvPr id="7" name="Oval 6"/>
          <p:cNvSpPr/>
          <p:nvPr/>
        </p:nvSpPr>
        <p:spPr bwMode="gray">
          <a:xfrm>
            <a:off x="2205846" y="4895851"/>
            <a:ext cx="1704975" cy="7239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000" kern="0" dirty="0" smtClean="0">
                <a:ea typeface="Arial Unicode MS" pitchFamily="34" charset="-128"/>
                <a:cs typeface="Arial Unicode MS" pitchFamily="34" charset="-128"/>
              </a:rPr>
              <a:t>Analysis Server</a:t>
            </a: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9" name="Curved Connector 8"/>
          <p:cNvCxnSpPr>
            <a:stCxn id="6" idx="6"/>
            <a:endCxn id="7" idx="0"/>
          </p:cNvCxnSpPr>
          <p:nvPr/>
        </p:nvCxnSpPr>
        <p:spPr>
          <a:xfrm>
            <a:off x="2101071" y="4126261"/>
            <a:ext cx="957263" cy="769590"/>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7" idx="2"/>
            <a:endCxn id="6" idx="4"/>
          </p:cNvCxnSpPr>
          <p:nvPr/>
        </p:nvCxnSpPr>
        <p:spPr>
          <a:xfrm rot="10800000">
            <a:off x="1420034" y="4502499"/>
            <a:ext cx="785812" cy="755303"/>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9641" y="1561381"/>
            <a:ext cx="7577422" cy="4262299"/>
          </a:xfrm>
          <a:prstGeom prst="rect">
            <a:avLst/>
          </a:prstGeom>
        </p:spPr>
      </p:pic>
    </p:spTree>
    <p:extLst>
      <p:ext uri="{BB962C8B-B14F-4D97-AF65-F5344CB8AC3E}">
        <p14:creationId xmlns:p14="http://schemas.microsoft.com/office/powerpoint/2010/main" val="9372803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sz="quarter" idx="10"/>
          </p:nvPr>
        </p:nvSpPr>
        <p:spPr/>
        <p:txBody>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
            <a:ext cx="12195175" cy="6859785"/>
          </a:xfrm>
          <a:prstGeom prst="rect">
            <a:avLst/>
          </a:prstGeom>
        </p:spPr>
      </p:pic>
      <p:sp>
        <p:nvSpPr>
          <p:cNvPr id="9" name="Rectangle 8"/>
          <p:cNvSpPr/>
          <p:nvPr/>
        </p:nvSpPr>
        <p:spPr bwMode="gray">
          <a:xfrm>
            <a:off x="800101" y="1447800"/>
            <a:ext cx="2457450" cy="933450"/>
          </a:xfrm>
          <a:prstGeom prst="rect">
            <a:avLst/>
          </a:prstGeom>
          <a:noFill/>
          <a:ln w="50800" algn="ctr">
            <a:solidFill>
              <a:srgbClr val="D4652D"/>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noFill/>
              <a:effectLst/>
              <a:uLnTx/>
              <a:uFillTx/>
              <a:ea typeface="Arial Unicode MS" pitchFamily="34" charset="-128"/>
              <a:cs typeface="Arial Unicode MS" pitchFamily="34" charset="-128"/>
            </a:endParaRPr>
          </a:p>
        </p:txBody>
      </p:sp>
      <p:sp>
        <p:nvSpPr>
          <p:cNvPr id="10" name="Rectangle 9"/>
          <p:cNvSpPr/>
          <p:nvPr/>
        </p:nvSpPr>
        <p:spPr bwMode="gray">
          <a:xfrm>
            <a:off x="809625" y="2428875"/>
            <a:ext cx="2447925" cy="3990975"/>
          </a:xfrm>
          <a:prstGeom prst="rect">
            <a:avLst/>
          </a:prstGeom>
          <a:noFill/>
          <a:ln w="50800" algn="ctr">
            <a:solidFill>
              <a:srgbClr val="D4652D"/>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1" name="Rectangle 10"/>
          <p:cNvSpPr/>
          <p:nvPr/>
        </p:nvSpPr>
        <p:spPr bwMode="gray">
          <a:xfrm>
            <a:off x="6163275" y="1417039"/>
            <a:ext cx="2418750" cy="1869086"/>
          </a:xfrm>
          <a:prstGeom prst="rect">
            <a:avLst/>
          </a:prstGeom>
          <a:noFill/>
          <a:ln w="50800" algn="ctr">
            <a:solidFill>
              <a:srgbClr val="D4652D"/>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noFill/>
              <a:effectLst/>
              <a:uLnTx/>
              <a:uFillTx/>
              <a:ea typeface="Arial Unicode MS" pitchFamily="34" charset="-128"/>
              <a:cs typeface="Arial Unicode MS" pitchFamily="34" charset="-128"/>
            </a:endParaRPr>
          </a:p>
        </p:txBody>
      </p:sp>
      <p:sp>
        <p:nvSpPr>
          <p:cNvPr id="12" name="Rectangle 11"/>
          <p:cNvSpPr/>
          <p:nvPr/>
        </p:nvSpPr>
        <p:spPr bwMode="gray">
          <a:xfrm>
            <a:off x="3465575" y="1441242"/>
            <a:ext cx="2439925" cy="3492708"/>
          </a:xfrm>
          <a:prstGeom prst="rect">
            <a:avLst/>
          </a:prstGeom>
          <a:noFill/>
          <a:ln w="50800" algn="ctr">
            <a:solidFill>
              <a:srgbClr val="D4652D"/>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noFill/>
              <a:effectLst/>
              <a:uLnTx/>
              <a:uFillTx/>
              <a:ea typeface="Arial Unicode MS" pitchFamily="34" charset="-128"/>
              <a:cs typeface="Arial Unicode MS" pitchFamily="34" charset="-128"/>
            </a:endParaRPr>
          </a:p>
        </p:txBody>
      </p:sp>
      <p:sp>
        <p:nvSpPr>
          <p:cNvPr id="13" name="TextBox 12"/>
          <p:cNvSpPr txBox="1"/>
          <p:nvPr/>
        </p:nvSpPr>
        <p:spPr>
          <a:xfrm>
            <a:off x="6271062" y="4975125"/>
            <a:ext cx="5504850" cy="1107996"/>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Ø"/>
            </a:pPr>
            <a:r>
              <a:rPr lang="en-US" sz="1600" kern="0" dirty="0" smtClean="0">
                <a:ea typeface="Arial Unicode MS" pitchFamily="34" charset="-128"/>
                <a:cs typeface="Arial Unicode MS" pitchFamily="34" charset="-128"/>
              </a:rPr>
              <a:t>Integrate people’s comments into several main opinions:</a:t>
            </a:r>
            <a:br>
              <a:rPr lang="en-US" sz="1600" kern="0" dirty="0" smtClean="0">
                <a:ea typeface="Arial Unicode MS" pitchFamily="34" charset="-128"/>
                <a:cs typeface="Arial Unicode MS" pitchFamily="34" charset="-128"/>
              </a:rPr>
            </a:br>
            <a:r>
              <a:rPr lang="en-US" sz="1600" kern="0" dirty="0" smtClean="0">
                <a:ea typeface="Arial Unicode MS" pitchFamily="34" charset="-128"/>
                <a:cs typeface="Arial Unicode MS" pitchFamily="34" charset="-128"/>
              </a:rPr>
              <a:t>Quality, </a:t>
            </a:r>
            <a:r>
              <a:rPr lang="en-US" altLang="zh-CN" sz="1600" kern="0" dirty="0" smtClean="0">
                <a:ea typeface="Arial Unicode MS" pitchFamily="34" charset="-128"/>
                <a:cs typeface="Arial Unicode MS" pitchFamily="34" charset="-128"/>
              </a:rPr>
              <a:t>Appearance, Service ……</a:t>
            </a:r>
            <a:r>
              <a:rPr lang="en-US" sz="1600" kern="0" dirty="0" smtClean="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Wingdings" panose="05000000000000000000" pitchFamily="2" charset="2"/>
              <a:buChar char="Ø"/>
            </a:pPr>
            <a:r>
              <a:rPr lang="en-US" altLang="zh-CN" sz="1600" kern="0" dirty="0" smtClean="0">
                <a:ea typeface="Arial Unicode MS" pitchFamily="34" charset="-128"/>
                <a:cs typeface="Arial Unicode MS" pitchFamily="34" charset="-128"/>
              </a:rPr>
              <a:t>And c</a:t>
            </a:r>
            <a:r>
              <a:rPr lang="en-US" sz="1600" kern="0" dirty="0" smtClean="0">
                <a:ea typeface="Arial Unicode MS" pitchFamily="34" charset="-128"/>
                <a:cs typeface="Arial Unicode MS" pitchFamily="34" charset="-128"/>
              </a:rPr>
              <a:t>alculate people’s average sentiment index in each </a:t>
            </a:r>
            <a:r>
              <a:rPr lang="en-US" altLang="zh-CN" sz="1600" kern="0" dirty="0" smtClean="0">
                <a:ea typeface="Arial Unicode MS" pitchFamily="34" charset="-128"/>
                <a:cs typeface="Arial Unicode MS" pitchFamily="34" charset="-128"/>
              </a:rPr>
              <a:t>opinion dimension.</a:t>
            </a:r>
            <a:endParaRPr lang="en-US" sz="1600" kern="0" dirty="0" smtClean="0">
              <a:ea typeface="Arial Unicode MS" pitchFamily="34" charset="-128"/>
              <a:cs typeface="Arial Unicode MS" pitchFamily="34" charset="-128"/>
            </a:endParaRPr>
          </a:p>
        </p:txBody>
      </p:sp>
      <p:sp>
        <p:nvSpPr>
          <p:cNvPr id="15" name="TextBox 14"/>
          <p:cNvSpPr txBox="1"/>
          <p:nvPr/>
        </p:nvSpPr>
        <p:spPr>
          <a:xfrm>
            <a:off x="6271062" y="4913570"/>
            <a:ext cx="3329438" cy="123110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ea typeface="Arial Unicode MS" pitchFamily="34" charset="-128"/>
                <a:cs typeface="Arial Unicode MS" pitchFamily="34" charset="-128"/>
              </a:rPr>
              <a:t>Specific comments of main opinions:</a:t>
            </a:r>
          </a:p>
          <a:p>
            <a:pPr marL="285750" indent="-285750" fontAlgn="base">
              <a:spcBef>
                <a:spcPct val="50000"/>
              </a:spcBef>
              <a:spcAft>
                <a:spcPct val="0"/>
              </a:spcAft>
              <a:buClr>
                <a:srgbClr val="F0AB00"/>
              </a:buClr>
              <a:buSzPct val="80000"/>
              <a:buFont typeface="Wingdings" panose="05000000000000000000" pitchFamily="2" charset="2"/>
              <a:buChar char="Ø"/>
            </a:pPr>
            <a:r>
              <a:rPr lang="en-US" sz="1600" kern="0" dirty="0" smtClean="0">
                <a:ea typeface="Arial Unicode MS" pitchFamily="34" charset="-128"/>
                <a:cs typeface="Arial Unicode MS" pitchFamily="34" charset="-128"/>
              </a:rPr>
              <a:t>Extract related comments</a:t>
            </a:r>
          </a:p>
          <a:p>
            <a:pPr marL="285750" indent="-285750" fontAlgn="base">
              <a:spcBef>
                <a:spcPct val="50000"/>
              </a:spcBef>
              <a:spcAft>
                <a:spcPct val="0"/>
              </a:spcAft>
              <a:buClr>
                <a:srgbClr val="F0AB00"/>
              </a:buClr>
              <a:buSzPct val="80000"/>
              <a:buFont typeface="Wingdings" panose="05000000000000000000" pitchFamily="2" charset="2"/>
              <a:buChar char="Ø"/>
            </a:pPr>
            <a:r>
              <a:rPr lang="en-US" sz="1600" kern="0" dirty="0" smtClean="0">
                <a:ea typeface="Arial Unicode MS" pitchFamily="34" charset="-128"/>
                <a:cs typeface="Arial Unicode MS" pitchFamily="34" charset="-128"/>
              </a:rPr>
              <a:t>Extract frequent expressions:</a:t>
            </a:r>
            <a:r>
              <a:rPr lang="en-US" sz="1600" kern="0" dirty="0">
                <a:ea typeface="Arial Unicode MS" pitchFamily="34" charset="-128"/>
                <a:cs typeface="Arial Unicode MS" pitchFamily="34" charset="-128"/>
              </a:rPr>
              <a:t/>
            </a:r>
            <a:br>
              <a:rPr lang="en-US" sz="1600" kern="0" dirty="0">
                <a:ea typeface="Arial Unicode MS" pitchFamily="34" charset="-128"/>
                <a:cs typeface="Arial Unicode MS" pitchFamily="34" charset="-128"/>
              </a:rPr>
            </a:br>
            <a:r>
              <a:rPr lang="en-US" sz="1600" kern="0" dirty="0" smtClean="0">
                <a:ea typeface="Arial Unicode MS" pitchFamily="34" charset="-128"/>
                <a:cs typeface="Arial Unicode MS" pitchFamily="34" charset="-128"/>
              </a:rPr>
              <a:t>high qu</a:t>
            </a:r>
            <a:r>
              <a:rPr lang="en-US" altLang="zh-CN" sz="1600" kern="0" dirty="0" smtClean="0">
                <a:ea typeface="Arial Unicode MS" pitchFamily="34" charset="-128"/>
                <a:cs typeface="Arial Unicode MS" pitchFamily="34" charset="-128"/>
              </a:rPr>
              <a:t>ality, look beautiful ,……</a:t>
            </a:r>
            <a:endParaRPr lang="en-US" sz="1600" kern="0" dirty="0" smtClean="0">
              <a:ea typeface="Arial Unicode MS" pitchFamily="34" charset="-128"/>
              <a:cs typeface="Arial Unicode MS" pitchFamily="34" charset="-128"/>
            </a:endParaRPr>
          </a:p>
        </p:txBody>
      </p:sp>
      <p:sp>
        <p:nvSpPr>
          <p:cNvPr id="16" name="Rectangle 15"/>
          <p:cNvSpPr/>
          <p:nvPr/>
        </p:nvSpPr>
        <p:spPr bwMode="gray">
          <a:xfrm>
            <a:off x="8743950" y="1108825"/>
            <a:ext cx="2571750" cy="1348625"/>
          </a:xfrm>
          <a:prstGeom prst="rect">
            <a:avLst/>
          </a:prstGeom>
          <a:noFill/>
          <a:ln w="50800" algn="ctr">
            <a:solidFill>
              <a:srgbClr val="D4652D"/>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noFill/>
              <a:effectLst/>
              <a:uLnTx/>
              <a:uFillTx/>
              <a:ea typeface="Arial Unicode MS" pitchFamily="34" charset="-128"/>
              <a:cs typeface="Arial Unicode MS" pitchFamily="34" charset="-128"/>
            </a:endParaRPr>
          </a:p>
        </p:txBody>
      </p:sp>
      <p:sp>
        <p:nvSpPr>
          <p:cNvPr id="17" name="Rectangle 16"/>
          <p:cNvSpPr/>
          <p:nvPr/>
        </p:nvSpPr>
        <p:spPr bwMode="gray">
          <a:xfrm>
            <a:off x="8743950" y="2597234"/>
            <a:ext cx="2571750" cy="1348625"/>
          </a:xfrm>
          <a:prstGeom prst="rect">
            <a:avLst/>
          </a:prstGeom>
          <a:noFill/>
          <a:ln w="50800" algn="ctr">
            <a:solidFill>
              <a:srgbClr val="D4652D"/>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noFill/>
              <a:effectLst/>
              <a:uLnTx/>
              <a:uFillTx/>
              <a:ea typeface="Arial Unicode MS" pitchFamily="34" charset="-128"/>
              <a:cs typeface="Arial Unicode MS" pitchFamily="34" charset="-128"/>
            </a:endParaRPr>
          </a:p>
        </p:txBody>
      </p:sp>
      <p:sp>
        <p:nvSpPr>
          <p:cNvPr id="18" name="TextBox 17"/>
          <p:cNvSpPr txBox="1"/>
          <p:nvPr/>
        </p:nvSpPr>
        <p:spPr>
          <a:xfrm>
            <a:off x="6271062" y="4913570"/>
            <a:ext cx="4621925" cy="123110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smtClean="0">
                <a:ea typeface="Arial Unicode MS" pitchFamily="34" charset="-128"/>
                <a:cs typeface="Arial Unicode MS" pitchFamily="34" charset="-128"/>
              </a:rPr>
              <a:t>Other opinions:</a:t>
            </a:r>
          </a:p>
          <a:p>
            <a:pPr marL="285750" indent="-285750" fontAlgn="base">
              <a:spcBef>
                <a:spcPct val="50000"/>
              </a:spcBef>
              <a:spcAft>
                <a:spcPct val="0"/>
              </a:spcAft>
              <a:buClr>
                <a:srgbClr val="F0AB00"/>
              </a:buClr>
              <a:buSzPct val="80000"/>
              <a:buFont typeface="Wingdings" panose="05000000000000000000" pitchFamily="2" charset="2"/>
              <a:buChar char="Ø"/>
            </a:pPr>
            <a:r>
              <a:rPr lang="en-US" sz="1600" kern="0" dirty="0" smtClean="0">
                <a:ea typeface="Arial Unicode MS" pitchFamily="34" charset="-128"/>
                <a:cs typeface="Arial Unicode MS" pitchFamily="34" charset="-128"/>
              </a:rPr>
              <a:t>Extract words and expressions that are mentioned a lot of times by customers</a:t>
            </a:r>
          </a:p>
          <a:p>
            <a:pPr marL="285750" indent="-285750" fontAlgn="base">
              <a:spcBef>
                <a:spcPct val="50000"/>
              </a:spcBef>
              <a:spcAft>
                <a:spcPct val="0"/>
              </a:spcAft>
              <a:buClr>
                <a:srgbClr val="F0AB00"/>
              </a:buClr>
              <a:buSzPct val="80000"/>
              <a:buFont typeface="Wingdings" panose="05000000000000000000" pitchFamily="2" charset="2"/>
              <a:buChar char="Ø"/>
            </a:pPr>
            <a:r>
              <a:rPr lang="en-US" sz="1600" kern="0" dirty="0" smtClean="0">
                <a:ea typeface="Arial Unicode MS" pitchFamily="34" charset="-128"/>
                <a:cs typeface="Arial Unicode MS" pitchFamily="34" charset="-128"/>
              </a:rPr>
              <a:t>Display related comments</a:t>
            </a:r>
          </a:p>
        </p:txBody>
      </p:sp>
    </p:spTree>
    <p:extLst>
      <p:ext uri="{BB962C8B-B14F-4D97-AF65-F5344CB8AC3E}">
        <p14:creationId xmlns:p14="http://schemas.microsoft.com/office/powerpoint/2010/main" val="257333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5"/>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8"/>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P spid="12" grpId="0" animBg="1"/>
      <p:bldP spid="12" grpId="1" animBg="1"/>
      <p:bldP spid="13" grpId="0"/>
      <p:bldP spid="13" grpId="1"/>
      <p:bldP spid="15" grpId="0"/>
      <p:bldP spid="15" grpId="1"/>
      <p:bldP spid="16" grpId="0" animBg="1"/>
      <p:bldP spid="16" grpId="1" animBg="1"/>
      <p:bldP spid="17" grpId="0" animBg="1"/>
      <p:bldP spid="17" grpId="1" animBg="1"/>
      <p:bldP spid="18" grpId="0"/>
      <p:bldP spid="18"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Solution on B1</a:t>
            </a:r>
            <a:endParaRPr lang="en-US" dirty="0"/>
          </a:p>
        </p:txBody>
      </p:sp>
      <p:sp>
        <p:nvSpPr>
          <p:cNvPr id="3" name="TextBox 2"/>
          <p:cNvSpPr txBox="1"/>
          <p:nvPr/>
        </p:nvSpPr>
        <p:spPr>
          <a:xfrm>
            <a:off x="1000559" y="2077445"/>
            <a:ext cx="3238066" cy="692497"/>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Independent Analysis Server</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Integrated with B1</a:t>
            </a:r>
          </a:p>
        </p:txBody>
      </p:sp>
      <p:sp>
        <p:nvSpPr>
          <p:cNvPr id="6" name="Oval 5"/>
          <p:cNvSpPr/>
          <p:nvPr/>
        </p:nvSpPr>
        <p:spPr bwMode="gray">
          <a:xfrm>
            <a:off x="1066800" y="4143375"/>
            <a:ext cx="1362075" cy="752475"/>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B1 client</a:t>
            </a:r>
          </a:p>
        </p:txBody>
      </p:sp>
      <p:sp>
        <p:nvSpPr>
          <p:cNvPr id="7" name="Oval 6"/>
          <p:cNvSpPr/>
          <p:nvPr/>
        </p:nvSpPr>
        <p:spPr bwMode="gray">
          <a:xfrm>
            <a:off x="2533650" y="5289203"/>
            <a:ext cx="1704975" cy="7239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000" kern="0" dirty="0" smtClean="0">
                <a:ea typeface="Arial Unicode MS" pitchFamily="34" charset="-128"/>
                <a:cs typeface="Arial Unicode MS" pitchFamily="34" charset="-128"/>
              </a:rPr>
              <a:t>Analysis Server</a:t>
            </a: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9" name="Curved Connector 8"/>
          <p:cNvCxnSpPr>
            <a:stCxn id="6" idx="6"/>
            <a:endCxn id="7" idx="0"/>
          </p:cNvCxnSpPr>
          <p:nvPr/>
        </p:nvCxnSpPr>
        <p:spPr>
          <a:xfrm>
            <a:off x="2428875" y="4519613"/>
            <a:ext cx="957263" cy="769590"/>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7" idx="2"/>
            <a:endCxn id="6" idx="4"/>
          </p:cNvCxnSpPr>
          <p:nvPr/>
        </p:nvCxnSpPr>
        <p:spPr>
          <a:xfrm rot="10800000">
            <a:off x="1747838" y="4895851"/>
            <a:ext cx="785812" cy="755303"/>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9641" y="1561381"/>
            <a:ext cx="7577422" cy="4262299"/>
          </a:xfrm>
          <a:prstGeom prst="rect">
            <a:avLst/>
          </a:prstGeom>
        </p:spPr>
      </p:pic>
    </p:spTree>
    <p:extLst>
      <p:ext uri="{BB962C8B-B14F-4D97-AF65-F5344CB8AC3E}">
        <p14:creationId xmlns:p14="http://schemas.microsoft.com/office/powerpoint/2010/main" val="98333603"/>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gray">
          <a:xfrm>
            <a:off x="352575" y="324075"/>
            <a:ext cx="11545200" cy="756175"/>
          </a:xfrm>
          <a:prstGeom prst="rect">
            <a:avLst/>
          </a:prstGeom>
        </p:spPr>
        <p:txBody>
          <a:bodyPr vert="horz" lIns="0" tIns="0" rIns="0" bIns="0" rtlCol="0" anchor="ctr" anchorCtr="0">
            <a:noAutofit/>
          </a:bodyPr>
          <a:lstStyle>
            <a:lvl1pPr algn="l" defTabSz="1088776" rtl="0" eaLnBrk="1" latinLnBrk="0" hangingPunct="1">
              <a:spcBef>
                <a:spcPct val="0"/>
              </a:spcBef>
              <a:buNone/>
              <a:defRPr sz="2800" b="1" kern="1200">
                <a:solidFill>
                  <a:schemeClr val="tx1"/>
                </a:solidFill>
                <a:latin typeface="+mj-lt"/>
                <a:ea typeface="+mj-ea"/>
                <a:cs typeface="+mj-cs"/>
              </a:defRPr>
            </a:lvl1pPr>
          </a:lstStyle>
          <a:p>
            <a:r>
              <a:rPr lang="en-US" dirty="0" smtClean="0"/>
              <a:t>Solution</a:t>
            </a:r>
            <a:br>
              <a:rPr lang="en-US" dirty="0" smtClean="0"/>
            </a:br>
            <a:r>
              <a:rPr lang="en-US" sz="2400" b="0" dirty="0" smtClean="0"/>
              <a:t>Data Preparation</a:t>
            </a:r>
            <a:endParaRPr lang="en-US" sz="2400" b="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7594" y="3264247"/>
            <a:ext cx="6202895" cy="2482186"/>
          </a:xfrm>
          <a:prstGeom prst="rect">
            <a:avLst/>
          </a:prstGeom>
        </p:spPr>
      </p:pic>
      <p:sp>
        <p:nvSpPr>
          <p:cNvPr id="4" name="TextBox 3"/>
          <p:cNvSpPr txBox="1"/>
          <p:nvPr/>
        </p:nvSpPr>
        <p:spPr>
          <a:xfrm>
            <a:off x="1066800" y="2066925"/>
            <a:ext cx="7136569" cy="969496"/>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altLang="zh-CN" sz="1800" kern="0" dirty="0" smtClean="0">
                <a:ea typeface="Arial Unicode MS" pitchFamily="34" charset="-128"/>
                <a:cs typeface="Arial Unicode MS" pitchFamily="34" charset="-128"/>
              </a:rPr>
              <a:t>Get product comments on E-commerce platforms by categories. </a:t>
            </a:r>
            <a:br>
              <a:rPr lang="en-US" altLang="zh-CN" sz="1800" kern="0" dirty="0" smtClean="0">
                <a:ea typeface="Arial Unicode MS" pitchFamily="34" charset="-128"/>
                <a:cs typeface="Arial Unicode MS" pitchFamily="34" charset="-128"/>
              </a:rPr>
            </a:br>
            <a:r>
              <a:rPr lang="en-US" altLang="zh-CN" sz="1800" kern="0" dirty="0" smtClean="0">
                <a:ea typeface="Arial Unicode MS" pitchFamily="34" charset="-128"/>
                <a:cs typeface="Arial Unicode MS" pitchFamily="34" charset="-128"/>
              </a:rPr>
              <a:t>Already have comments of 59864</a:t>
            </a:r>
            <a:r>
              <a:rPr lang="zh-CN" altLang="en-US" sz="1800" kern="0" dirty="0" smtClean="0">
                <a:ea typeface="Arial Unicode MS" pitchFamily="34" charset="-128"/>
                <a:cs typeface="Arial Unicode MS" pitchFamily="34" charset="-128"/>
              </a:rPr>
              <a:t> </a:t>
            </a:r>
            <a:r>
              <a:rPr lang="en-US" altLang="zh-CN" sz="1800" kern="0" dirty="0" smtClean="0">
                <a:ea typeface="Arial Unicode MS" pitchFamily="34" charset="-128"/>
                <a:cs typeface="Arial Unicode MS" pitchFamily="34" charset="-128"/>
              </a:rPr>
              <a:t>products</a:t>
            </a:r>
            <a:r>
              <a:rPr lang="en-US" altLang="zh-CN" sz="1800" kern="0" dirty="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en-US" altLang="zh-CN" sz="1800" kern="0" dirty="0" smtClean="0">
                <a:ea typeface="Arial Unicode MS" pitchFamily="34" charset="-128"/>
                <a:cs typeface="Arial Unicode MS" pitchFamily="34" charset="-128"/>
              </a:rPr>
              <a:t>Use these comment corpus to train word2vec in </a:t>
            </a:r>
            <a:r>
              <a:rPr lang="en-US" altLang="zh-CN" sz="1800" kern="0" dirty="0" smtClean="0">
                <a:ea typeface="Arial Unicode MS" pitchFamily="34" charset="-128"/>
                <a:cs typeface="Arial Unicode MS" pitchFamily="34" charset="-128"/>
              </a:rPr>
              <a:t>our </a:t>
            </a:r>
            <a:r>
              <a:rPr lang="en-US" altLang="zh-CN" sz="1800" kern="0" dirty="0" smtClean="0">
                <a:ea typeface="Arial Unicode MS" pitchFamily="34" charset="-128"/>
                <a:cs typeface="Arial Unicode MS" pitchFamily="34" charset="-128"/>
              </a:rPr>
              <a:t>NLP Unit.</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22551049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787979231"/>
              </p:ext>
            </p:extLst>
          </p:nvPr>
        </p:nvGraphicFramePr>
        <p:xfrm>
          <a:off x="1546754" y="1080250"/>
          <a:ext cx="8130117" cy="54200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txBox="1">
            <a:spLocks/>
          </p:cNvSpPr>
          <p:nvPr/>
        </p:nvSpPr>
        <p:spPr bwMode="gray">
          <a:xfrm>
            <a:off x="352575" y="324075"/>
            <a:ext cx="11545200" cy="756175"/>
          </a:xfrm>
          <a:prstGeom prst="rect">
            <a:avLst/>
          </a:prstGeom>
        </p:spPr>
        <p:txBody>
          <a:bodyPr vert="horz" lIns="0" tIns="0" rIns="0" bIns="0" rtlCol="0" anchor="ctr" anchorCtr="0">
            <a:noAutofit/>
          </a:bodyPr>
          <a:lstStyle>
            <a:lvl1pPr algn="l" defTabSz="1088776" rtl="0" eaLnBrk="1" latinLnBrk="0" hangingPunct="1">
              <a:spcBef>
                <a:spcPct val="0"/>
              </a:spcBef>
              <a:buNone/>
              <a:defRPr sz="2800" b="1" kern="1200">
                <a:solidFill>
                  <a:schemeClr val="tx1"/>
                </a:solidFill>
                <a:latin typeface="+mj-lt"/>
                <a:ea typeface="+mj-ea"/>
                <a:cs typeface="+mj-cs"/>
              </a:defRPr>
            </a:lvl1pPr>
          </a:lstStyle>
          <a:p>
            <a:r>
              <a:rPr lang="en-US" dirty="0" smtClean="0"/>
              <a:t>Solution</a:t>
            </a:r>
            <a:br>
              <a:rPr lang="en-US" dirty="0" smtClean="0"/>
            </a:br>
            <a:r>
              <a:rPr lang="en-US" sz="2400" b="0" dirty="0" smtClean="0"/>
              <a:t>Comment </a:t>
            </a:r>
            <a:r>
              <a:rPr lang="en-US" sz="2400" b="0" dirty="0" smtClean="0"/>
              <a:t>Analysis </a:t>
            </a:r>
            <a:r>
              <a:rPr lang="en-US" sz="2400" b="0" dirty="0"/>
              <a:t>S</a:t>
            </a:r>
            <a:r>
              <a:rPr lang="en-US" altLang="zh-CN" sz="2400" b="0" dirty="0" smtClean="0"/>
              <a:t>erver</a:t>
            </a:r>
            <a:endParaRPr lang="en-US" sz="2400" b="0" dirty="0"/>
          </a:p>
        </p:txBody>
      </p:sp>
    </p:spTree>
    <p:extLst>
      <p:ext uri="{BB962C8B-B14F-4D97-AF65-F5344CB8AC3E}">
        <p14:creationId xmlns:p14="http://schemas.microsoft.com/office/powerpoint/2010/main" val="145872354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gray">
          <a:xfrm>
            <a:off x="352575" y="324075"/>
            <a:ext cx="11545200" cy="756175"/>
          </a:xfrm>
          <a:prstGeom prst="rect">
            <a:avLst/>
          </a:prstGeom>
        </p:spPr>
        <p:txBody>
          <a:bodyPr vert="horz" lIns="0" tIns="0" rIns="0" bIns="0" rtlCol="0" anchor="ctr" anchorCtr="0">
            <a:noAutofit/>
          </a:bodyPr>
          <a:lstStyle>
            <a:lvl1pPr algn="l" defTabSz="1088776" rtl="0" eaLnBrk="1" latinLnBrk="0" hangingPunct="1">
              <a:spcBef>
                <a:spcPct val="0"/>
              </a:spcBef>
              <a:buNone/>
              <a:defRPr sz="2800" b="1" kern="1200">
                <a:solidFill>
                  <a:schemeClr val="tx1"/>
                </a:solidFill>
                <a:latin typeface="+mj-lt"/>
                <a:ea typeface="+mj-ea"/>
                <a:cs typeface="+mj-cs"/>
              </a:defRPr>
            </a:lvl1pPr>
          </a:lstStyle>
          <a:p>
            <a:r>
              <a:rPr lang="en-US" dirty="0" smtClean="0"/>
              <a:t>Solution</a:t>
            </a:r>
            <a:br>
              <a:rPr lang="en-US" dirty="0" smtClean="0"/>
            </a:br>
            <a:r>
              <a:rPr lang="en-US" sz="2400" b="0" dirty="0" smtClean="0"/>
              <a:t>NLP </a:t>
            </a:r>
            <a:r>
              <a:rPr lang="en-US" sz="2400" b="0" dirty="0"/>
              <a:t>U</a:t>
            </a:r>
            <a:r>
              <a:rPr lang="en-US" sz="2400" b="0" dirty="0" smtClean="0"/>
              <a:t>nit</a:t>
            </a:r>
            <a:endParaRPr lang="en-US" sz="2400" b="0" dirty="0"/>
          </a:p>
        </p:txBody>
      </p:sp>
      <p:pic>
        <p:nvPicPr>
          <p:cNvPr id="4" name="Picture 3" descr="C:\Users\I334169\AppData\Local\Microsoft\Windows\INetCache\Content.Word\opinion analysis.png"/>
          <p:cNvPicPr/>
          <p:nvPr/>
        </p:nvPicPr>
        <p:blipFill>
          <a:blip r:embed="rId3">
            <a:extLst>
              <a:ext uri="{28A0092B-C50C-407E-A947-70E740481C1C}">
                <a14:useLocalDpi xmlns:a14="http://schemas.microsoft.com/office/drawing/2010/main" val="0"/>
              </a:ext>
            </a:extLst>
          </a:blip>
          <a:srcRect/>
          <a:stretch>
            <a:fillRect/>
          </a:stretch>
        </p:blipFill>
        <p:spPr bwMode="auto">
          <a:xfrm>
            <a:off x="6546786" y="684230"/>
            <a:ext cx="4374198" cy="5481991"/>
          </a:xfrm>
          <a:prstGeom prst="rect">
            <a:avLst/>
          </a:prstGeom>
          <a:noFill/>
          <a:ln>
            <a:noFill/>
          </a:ln>
        </p:spPr>
      </p:pic>
      <p:sp>
        <p:nvSpPr>
          <p:cNvPr id="2" name="TextBox 1"/>
          <p:cNvSpPr txBox="1"/>
          <p:nvPr/>
        </p:nvSpPr>
        <p:spPr>
          <a:xfrm>
            <a:off x="1095375" y="2663479"/>
            <a:ext cx="4172364" cy="1800493"/>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altLang="zh-CN" sz="1800" kern="0" dirty="0" smtClean="0">
                <a:ea typeface="Arial Unicode MS" pitchFamily="34" charset="-128"/>
                <a:cs typeface="Arial Unicode MS" pitchFamily="34" charset="-128"/>
              </a:rPr>
              <a:t>Consist of three parts:</a:t>
            </a:r>
            <a:br>
              <a:rPr lang="en-US" altLang="zh-CN" sz="1800" kern="0" dirty="0" smtClean="0">
                <a:ea typeface="Arial Unicode MS" pitchFamily="34" charset="-128"/>
                <a:cs typeface="Arial Unicode MS" pitchFamily="34" charset="-128"/>
              </a:rPr>
            </a:br>
            <a:r>
              <a:rPr lang="en-US" altLang="zh-CN" sz="1800" kern="0" dirty="0" smtClean="0">
                <a:ea typeface="Arial Unicode MS" pitchFamily="34" charset="-128"/>
                <a:cs typeface="Arial Unicode MS" pitchFamily="34" charset="-128"/>
              </a:rPr>
              <a:t>keyword extraction, similarity calculation, and sentiment analysis.</a:t>
            </a:r>
          </a:p>
          <a:p>
            <a:pPr marL="285750" indent="-285750" fontAlgn="base">
              <a:spcBef>
                <a:spcPct val="50000"/>
              </a:spcBef>
              <a:spcAft>
                <a:spcPct val="0"/>
              </a:spcAft>
              <a:buClr>
                <a:srgbClr val="F0AB00"/>
              </a:buClr>
              <a:buSzPct val="80000"/>
              <a:buFont typeface="Wingdings" panose="05000000000000000000" pitchFamily="2" charset="2"/>
              <a:buChar char="§"/>
            </a:pPr>
            <a:r>
              <a:rPr lang="en-US" altLang="zh-CN" sz="1800" kern="0" dirty="0" smtClean="0">
                <a:ea typeface="Arial Unicode MS" pitchFamily="34" charset="-128"/>
                <a:cs typeface="Arial Unicode MS" pitchFamily="34" charset="-128"/>
              </a:rPr>
              <a:t>Can cluster words with similar meaning and quantify customer’s sentiment by their expressions.</a:t>
            </a:r>
            <a:endParaRPr lang="en-US" altLang="zh-CN"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40031861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461867131"/>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6_16x9_black">
  <a:themeElements>
    <a:clrScheme name="SAP_colors_black_template">
      <a:dk1>
        <a:srgbClr val="000000"/>
      </a:dk1>
      <a:lt1>
        <a:srgbClr val="FFFFFF"/>
      </a:lt1>
      <a:dk2>
        <a:srgbClr val="CCCCCC"/>
      </a:dk2>
      <a:lt2>
        <a:srgbClr val="0076CB"/>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16x9_black.pptx" id="{872C9048-2E88-48BB-A528-3F05C8D1E3A4}" vid="{9EE464DF-4D33-4CA5-A369-CFD5D9025B2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SAP_2016_16x9_Black</Template>
  <TotalTime>1124</TotalTime>
  <Words>247</Words>
  <Application>Microsoft Office PowerPoint</Application>
  <PresentationFormat>Custom</PresentationFormat>
  <Paragraphs>70</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wingdings</vt:lpstr>
      <vt:lpstr>Arial</vt:lpstr>
      <vt:lpstr>wingdings</vt:lpstr>
      <vt:lpstr>Courier New</vt:lpstr>
      <vt:lpstr>Symbol</vt:lpstr>
      <vt:lpstr>Arial Unicode MS</vt:lpstr>
      <vt:lpstr>SAP_2016_16x9_black</vt:lpstr>
      <vt:lpstr>E-shop Comment Analysis System </vt:lpstr>
      <vt:lpstr>Problem</vt:lpstr>
      <vt:lpstr>Solution on B1</vt:lpstr>
      <vt:lpstr>PowerPoint Presentation</vt:lpstr>
      <vt:lpstr>Solution on B1</vt:lpstr>
      <vt:lpstr>PowerPoint Presentation</vt:lpstr>
      <vt:lpstr>PowerPoint Presentation</vt:lpstr>
      <vt:lpstr>PowerPoint Presentation</vt:lpstr>
      <vt:lpstr>Demo</vt:lpstr>
      <vt:lpstr>What can Mary get?</vt:lpstr>
      <vt:lpstr>Expectation: Integrated with Anywhere</vt:lpstr>
      <vt:lpstr>Ultimate Goal</vt:lpstr>
      <vt:lpstr>Thank you</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keywords>2016/16:9/black</cp:keywords>
  <cp:lastModifiedBy>Yang, Yuming</cp:lastModifiedBy>
  <cp:revision>67</cp:revision>
  <dcterms:created xsi:type="dcterms:W3CDTF">2016-11-14T06:56:38Z</dcterms:created>
  <dcterms:modified xsi:type="dcterms:W3CDTF">2016-12-06T08:20:31Z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