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99986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64229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3973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54010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314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88472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161905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183598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106706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1F944-7607-401B-BA86-543FD96D673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34926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1F944-7607-401B-BA86-543FD96D673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146118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1F944-7607-401B-BA86-543FD96D673A}"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8970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1F944-7607-401B-BA86-543FD96D673A}"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37357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1F944-7607-401B-BA86-543FD96D673A}"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328085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61F944-7607-401B-BA86-543FD96D673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257950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1F944-7607-401B-BA86-543FD96D673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46013-14E8-4D40-9F13-D23BC82B4DB7}" type="slidenum">
              <a:rPr lang="en-US" smtClean="0"/>
              <a:t>‹#›</a:t>
            </a:fld>
            <a:endParaRPr lang="en-US"/>
          </a:p>
        </p:txBody>
      </p:sp>
    </p:spTree>
    <p:extLst>
      <p:ext uri="{BB962C8B-B14F-4D97-AF65-F5344CB8AC3E}">
        <p14:creationId xmlns:p14="http://schemas.microsoft.com/office/powerpoint/2010/main" val="38686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61F944-7607-401B-BA86-543FD96D673A}" type="datetimeFigureOut">
              <a:rPr lang="en-US" smtClean="0"/>
              <a:t>4/19/2021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846013-14E8-4D40-9F13-D23BC82B4DB7}" type="slidenum">
              <a:rPr lang="en-US" smtClean="0"/>
              <a:t>‹#›</a:t>
            </a:fld>
            <a:endParaRPr lang="en-US"/>
          </a:p>
        </p:txBody>
      </p:sp>
    </p:spTree>
    <p:extLst>
      <p:ext uri="{BB962C8B-B14F-4D97-AF65-F5344CB8AC3E}">
        <p14:creationId xmlns:p14="http://schemas.microsoft.com/office/powerpoint/2010/main" val="425820635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006-1764-4B4C-BF3E-7680A68A5A28}"/>
              </a:ext>
            </a:extLst>
          </p:cNvPr>
          <p:cNvSpPr>
            <a:spLocks noGrp="1"/>
          </p:cNvSpPr>
          <p:nvPr>
            <p:ph type="ctrTitle"/>
          </p:nvPr>
        </p:nvSpPr>
        <p:spPr>
          <a:xfrm>
            <a:off x="-649357" y="2788846"/>
            <a:ext cx="10363200" cy="789240"/>
          </a:xfrm>
        </p:spPr>
        <p:txBody>
          <a:bodyPr/>
          <a:lstStyle/>
          <a:p>
            <a:r>
              <a:rPr lang="en-US" sz="4800" dirty="0"/>
              <a:t>EE-466:Power System Protection</a:t>
            </a:r>
          </a:p>
        </p:txBody>
      </p:sp>
      <p:sp>
        <p:nvSpPr>
          <p:cNvPr id="3" name="Subtitle 2">
            <a:extLst>
              <a:ext uri="{FF2B5EF4-FFF2-40B4-BE49-F238E27FC236}">
                <a16:creationId xmlns:a16="http://schemas.microsoft.com/office/drawing/2014/main" id="{7477F487-4548-464D-B84D-97E368E5BE75}"/>
              </a:ext>
            </a:extLst>
          </p:cNvPr>
          <p:cNvSpPr>
            <a:spLocks noGrp="1"/>
          </p:cNvSpPr>
          <p:nvPr>
            <p:ph type="subTitle" idx="1"/>
          </p:nvPr>
        </p:nvSpPr>
        <p:spPr>
          <a:xfrm>
            <a:off x="1507067" y="4770783"/>
            <a:ext cx="7766936" cy="376949"/>
          </a:xfrm>
        </p:spPr>
        <p:txBody>
          <a:bodyPr/>
          <a:lstStyle/>
          <a:p>
            <a:r>
              <a:rPr lang="en-US" dirty="0"/>
              <a:t>Your Complete Name Here:</a:t>
            </a:r>
          </a:p>
        </p:txBody>
      </p:sp>
    </p:spTree>
    <p:extLst>
      <p:ext uri="{BB962C8B-B14F-4D97-AF65-F5344CB8AC3E}">
        <p14:creationId xmlns:p14="http://schemas.microsoft.com/office/powerpoint/2010/main" val="248400125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6B16-F1F8-4BE6-8B60-E0538F39C3A7}"/>
              </a:ext>
            </a:extLst>
          </p:cNvPr>
          <p:cNvSpPr>
            <a:spLocks noGrp="1"/>
          </p:cNvSpPr>
          <p:nvPr>
            <p:ph type="title"/>
          </p:nvPr>
        </p:nvSpPr>
        <p:spPr>
          <a:xfrm>
            <a:off x="677334" y="1152939"/>
            <a:ext cx="8437642" cy="636104"/>
          </a:xfrm>
        </p:spPr>
        <p:txBody>
          <a:bodyPr>
            <a:normAutofit fontScale="90000"/>
          </a:bodyPr>
          <a:lstStyle/>
          <a:p>
            <a:r>
              <a:rPr lang="en-US" dirty="0"/>
              <a:t>Basic</a:t>
            </a:r>
            <a:r>
              <a:rPr lang="en-US" dirty="0">
                <a:solidFill>
                  <a:schemeClr val="tx1"/>
                </a:solidFill>
              </a:rPr>
              <a:t> </a:t>
            </a:r>
            <a:r>
              <a:rPr lang="en-US" dirty="0"/>
              <a:t>Introduction:</a:t>
            </a:r>
          </a:p>
        </p:txBody>
      </p:sp>
      <p:sp>
        <p:nvSpPr>
          <p:cNvPr id="3" name="Content Placeholder 2">
            <a:extLst>
              <a:ext uri="{FF2B5EF4-FFF2-40B4-BE49-F238E27FC236}">
                <a16:creationId xmlns:a16="http://schemas.microsoft.com/office/drawing/2014/main" id="{3AC8B406-16CC-4D64-A5A3-D898491BDE25}"/>
              </a:ext>
            </a:extLst>
          </p:cNvPr>
          <p:cNvSpPr>
            <a:spLocks noGrp="1"/>
          </p:cNvSpPr>
          <p:nvPr>
            <p:ph idx="1"/>
          </p:nvPr>
        </p:nvSpPr>
        <p:spPr>
          <a:xfrm>
            <a:off x="677334" y="2054086"/>
            <a:ext cx="8596668" cy="3987275"/>
          </a:xfrm>
        </p:spPr>
        <p:txBody>
          <a:bodyPr>
            <a:normAutofit/>
          </a:bodyPr>
          <a:lstStyle/>
          <a:p>
            <a:pPr marL="0" indent="0" algn="just">
              <a:buNone/>
            </a:pPr>
            <a:r>
              <a:rPr lang="en-US" sz="2800" dirty="0">
                <a:solidFill>
                  <a:schemeClr val="tx1"/>
                </a:solidFill>
              </a:rPr>
              <a:t>In this Project, We are asked to design a Protection Scheme for a Power System. </a:t>
            </a:r>
          </a:p>
          <a:p>
            <a:pPr marL="0" indent="0" algn="just">
              <a:buNone/>
            </a:pPr>
            <a:endParaRPr lang="en-US" sz="2800" dirty="0">
              <a:solidFill>
                <a:schemeClr val="tx1"/>
              </a:solidFill>
            </a:endParaRPr>
          </a:p>
          <a:p>
            <a:pPr marL="0" indent="0" algn="just">
              <a:buNone/>
            </a:pPr>
            <a:r>
              <a:rPr lang="en-US" sz="2800" dirty="0">
                <a:solidFill>
                  <a:schemeClr val="tx1"/>
                </a:solidFill>
              </a:rPr>
              <a:t>For Protection, we add Circuit Breakers in front of every component. Then we add Current Transformer (CT’s) for Proper measuring of current. Then we add Relays to trip Circuit Breaker at the time of Fault.</a:t>
            </a:r>
          </a:p>
        </p:txBody>
      </p:sp>
    </p:spTree>
    <p:extLst>
      <p:ext uri="{BB962C8B-B14F-4D97-AF65-F5344CB8AC3E}">
        <p14:creationId xmlns:p14="http://schemas.microsoft.com/office/powerpoint/2010/main" val="33604715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8E2E-A70E-45DF-AB82-F2D1113136AE}"/>
              </a:ext>
            </a:extLst>
          </p:cNvPr>
          <p:cNvSpPr>
            <a:spLocks noGrp="1"/>
          </p:cNvSpPr>
          <p:nvPr>
            <p:ph type="title"/>
          </p:nvPr>
        </p:nvSpPr>
        <p:spPr/>
        <p:txBody>
          <a:bodyPr/>
          <a:lstStyle/>
          <a:p>
            <a:r>
              <a:rPr lang="en-US" dirty="0"/>
              <a:t>Power System Introduction:</a:t>
            </a:r>
          </a:p>
        </p:txBody>
      </p:sp>
      <p:sp>
        <p:nvSpPr>
          <p:cNvPr id="3" name="Content Placeholder 2">
            <a:extLst>
              <a:ext uri="{FF2B5EF4-FFF2-40B4-BE49-F238E27FC236}">
                <a16:creationId xmlns:a16="http://schemas.microsoft.com/office/drawing/2014/main" id="{8C460C2B-35F8-4DB2-B9A4-65312A08E33C}"/>
              </a:ext>
            </a:extLst>
          </p:cNvPr>
          <p:cNvSpPr>
            <a:spLocks noGrp="1"/>
          </p:cNvSpPr>
          <p:nvPr>
            <p:ph idx="1"/>
          </p:nvPr>
        </p:nvSpPr>
        <p:spPr>
          <a:xfrm>
            <a:off x="677334" y="1930400"/>
            <a:ext cx="8596668" cy="4110963"/>
          </a:xfrm>
        </p:spPr>
        <p:txBody>
          <a:bodyPr/>
          <a:lstStyle/>
          <a:p>
            <a:pPr marL="0" indent="0">
              <a:buNone/>
            </a:pPr>
            <a:r>
              <a:rPr lang="en-US" sz="2000" b="1" dirty="0">
                <a:latin typeface="Times New Roman" panose="02020603050405020304" pitchFamily="18" charset="0"/>
                <a:cs typeface="Times New Roman" panose="02020603050405020304" pitchFamily="18" charset="0"/>
              </a:rPr>
              <a:t>Basically this power system has contains:</a:t>
            </a:r>
            <a:r>
              <a:rPr lang="en-US" sz="2000" b="1" dirty="0"/>
              <a:t> </a:t>
            </a:r>
          </a:p>
          <a:p>
            <a:endParaRPr lang="en-US" dirty="0"/>
          </a:p>
        </p:txBody>
      </p:sp>
      <p:graphicFrame>
        <p:nvGraphicFramePr>
          <p:cNvPr id="4" name="Table 4">
            <a:extLst>
              <a:ext uri="{FF2B5EF4-FFF2-40B4-BE49-F238E27FC236}">
                <a16:creationId xmlns:a16="http://schemas.microsoft.com/office/drawing/2014/main" id="{9B3D7035-D07B-4690-BC39-B11ED16B8E94}"/>
              </a:ext>
            </a:extLst>
          </p:cNvPr>
          <p:cNvGraphicFramePr>
            <a:graphicFrameLocks noGrp="1"/>
          </p:cNvGraphicFramePr>
          <p:nvPr>
            <p:extLst>
              <p:ext uri="{D42A27DB-BD31-4B8C-83A1-F6EECF244321}">
                <p14:modId xmlns:p14="http://schemas.microsoft.com/office/powerpoint/2010/main" val="571628572"/>
              </p:ext>
            </p:extLst>
          </p:nvPr>
        </p:nvGraphicFramePr>
        <p:xfrm>
          <a:off x="1024835" y="2694240"/>
          <a:ext cx="8127999" cy="2966720"/>
        </p:xfrm>
        <a:graphic>
          <a:graphicData uri="http://schemas.openxmlformats.org/drawingml/2006/table">
            <a:tbl>
              <a:tblPr firstRow="1" bandRow="1">
                <a:tableStyleId>{5C22544A-7EE6-4342-B048-85BDC9FD1C3A}</a:tableStyleId>
              </a:tblPr>
              <a:tblGrid>
                <a:gridCol w="909982">
                  <a:extLst>
                    <a:ext uri="{9D8B030D-6E8A-4147-A177-3AD203B41FA5}">
                      <a16:colId xmlns:a16="http://schemas.microsoft.com/office/drawing/2014/main" val="898457944"/>
                    </a:ext>
                  </a:extLst>
                </a:gridCol>
                <a:gridCol w="4508684">
                  <a:extLst>
                    <a:ext uri="{9D8B030D-6E8A-4147-A177-3AD203B41FA5}">
                      <a16:colId xmlns:a16="http://schemas.microsoft.com/office/drawing/2014/main" val="2719586694"/>
                    </a:ext>
                  </a:extLst>
                </a:gridCol>
                <a:gridCol w="2709333">
                  <a:extLst>
                    <a:ext uri="{9D8B030D-6E8A-4147-A177-3AD203B41FA5}">
                      <a16:colId xmlns:a16="http://schemas.microsoft.com/office/drawing/2014/main" val="3099012826"/>
                    </a:ext>
                  </a:extLst>
                </a:gridCol>
              </a:tblGrid>
              <a:tr h="370840">
                <a:tc>
                  <a:txBody>
                    <a:bodyPr/>
                    <a:lstStyle/>
                    <a:p>
                      <a:r>
                        <a:rPr lang="en-US" dirty="0"/>
                        <a:t>Sr No.</a:t>
                      </a:r>
                    </a:p>
                  </a:txBody>
                  <a:tcPr/>
                </a:tc>
                <a:tc>
                  <a:txBody>
                    <a:bodyPr/>
                    <a:lstStyle/>
                    <a:p>
                      <a:r>
                        <a:rPr lang="en-US" dirty="0"/>
                        <a:t>Components</a:t>
                      </a:r>
                    </a:p>
                  </a:txBody>
                  <a:tcPr/>
                </a:tc>
                <a:tc>
                  <a:txBody>
                    <a:bodyPr/>
                    <a:lstStyle/>
                    <a:p>
                      <a:r>
                        <a:rPr lang="en-US" dirty="0"/>
                        <a:t>Quantity</a:t>
                      </a:r>
                    </a:p>
                  </a:txBody>
                  <a:tcPr/>
                </a:tc>
                <a:extLst>
                  <a:ext uri="{0D108BD9-81ED-4DB2-BD59-A6C34878D82A}">
                    <a16:rowId xmlns:a16="http://schemas.microsoft.com/office/drawing/2014/main" val="990734067"/>
                  </a:ext>
                </a:extLst>
              </a:tr>
              <a:tr h="370840">
                <a:tc>
                  <a:txBody>
                    <a:bodyPr/>
                    <a:lstStyle/>
                    <a:p>
                      <a:r>
                        <a:rPr lang="en-US" dirty="0"/>
                        <a:t>1</a:t>
                      </a:r>
                    </a:p>
                  </a:txBody>
                  <a:tcPr/>
                </a:tc>
                <a:tc>
                  <a:txBody>
                    <a:bodyPr/>
                    <a:lstStyle/>
                    <a:p>
                      <a:r>
                        <a:rPr lang="en-US" dirty="0"/>
                        <a:t>Power Grid</a:t>
                      </a:r>
                    </a:p>
                  </a:txBody>
                  <a:tcPr/>
                </a:tc>
                <a:tc>
                  <a:txBody>
                    <a:bodyPr/>
                    <a:lstStyle/>
                    <a:p>
                      <a:r>
                        <a:rPr lang="en-US" dirty="0"/>
                        <a:t>1</a:t>
                      </a:r>
                    </a:p>
                  </a:txBody>
                  <a:tcPr/>
                </a:tc>
                <a:extLst>
                  <a:ext uri="{0D108BD9-81ED-4DB2-BD59-A6C34878D82A}">
                    <a16:rowId xmlns:a16="http://schemas.microsoft.com/office/drawing/2014/main" val="207260935"/>
                  </a:ext>
                </a:extLst>
              </a:tr>
              <a:tr h="370840">
                <a:tc>
                  <a:txBody>
                    <a:bodyPr/>
                    <a:lstStyle/>
                    <a:p>
                      <a:r>
                        <a:rPr lang="en-US" dirty="0"/>
                        <a:t>2</a:t>
                      </a:r>
                    </a:p>
                  </a:txBody>
                  <a:tcPr/>
                </a:tc>
                <a:tc>
                  <a:txBody>
                    <a:bodyPr/>
                    <a:lstStyle/>
                    <a:p>
                      <a:r>
                        <a:rPr lang="en-US" dirty="0"/>
                        <a:t>Transformers</a:t>
                      </a:r>
                    </a:p>
                  </a:txBody>
                  <a:tcPr/>
                </a:tc>
                <a:tc>
                  <a:txBody>
                    <a:bodyPr/>
                    <a:lstStyle/>
                    <a:p>
                      <a:r>
                        <a:rPr lang="en-US" dirty="0"/>
                        <a:t>6 (All Step Down)</a:t>
                      </a:r>
                    </a:p>
                  </a:txBody>
                  <a:tcPr/>
                </a:tc>
                <a:extLst>
                  <a:ext uri="{0D108BD9-81ED-4DB2-BD59-A6C34878D82A}">
                    <a16:rowId xmlns:a16="http://schemas.microsoft.com/office/drawing/2014/main" val="3644360516"/>
                  </a:ext>
                </a:extLst>
              </a:tr>
              <a:tr h="370840">
                <a:tc>
                  <a:txBody>
                    <a:bodyPr/>
                    <a:lstStyle/>
                    <a:p>
                      <a:r>
                        <a:rPr lang="en-US" dirty="0"/>
                        <a:t>3</a:t>
                      </a:r>
                    </a:p>
                  </a:txBody>
                  <a:tcPr/>
                </a:tc>
                <a:tc>
                  <a:txBody>
                    <a:bodyPr/>
                    <a:lstStyle/>
                    <a:p>
                      <a:r>
                        <a:rPr lang="en-US" dirty="0"/>
                        <a:t>Lump Load</a:t>
                      </a:r>
                    </a:p>
                  </a:txBody>
                  <a:tcPr/>
                </a:tc>
                <a:tc>
                  <a:txBody>
                    <a:bodyPr/>
                    <a:lstStyle/>
                    <a:p>
                      <a:r>
                        <a:rPr lang="en-US" dirty="0"/>
                        <a:t>1</a:t>
                      </a:r>
                    </a:p>
                  </a:txBody>
                  <a:tcPr/>
                </a:tc>
                <a:extLst>
                  <a:ext uri="{0D108BD9-81ED-4DB2-BD59-A6C34878D82A}">
                    <a16:rowId xmlns:a16="http://schemas.microsoft.com/office/drawing/2014/main" val="3530540461"/>
                  </a:ext>
                </a:extLst>
              </a:tr>
              <a:tr h="370840">
                <a:tc>
                  <a:txBody>
                    <a:bodyPr/>
                    <a:lstStyle/>
                    <a:p>
                      <a:r>
                        <a:rPr lang="en-US" dirty="0"/>
                        <a:t>4</a:t>
                      </a:r>
                    </a:p>
                  </a:txBody>
                  <a:tcPr/>
                </a:tc>
                <a:tc>
                  <a:txBody>
                    <a:bodyPr/>
                    <a:lstStyle/>
                    <a:p>
                      <a:r>
                        <a:rPr lang="en-US" dirty="0"/>
                        <a:t>Static Load</a:t>
                      </a:r>
                    </a:p>
                  </a:txBody>
                  <a:tcPr/>
                </a:tc>
                <a:tc>
                  <a:txBody>
                    <a:bodyPr/>
                    <a:lstStyle/>
                    <a:p>
                      <a:r>
                        <a:rPr lang="en-US" dirty="0"/>
                        <a:t>2</a:t>
                      </a:r>
                    </a:p>
                  </a:txBody>
                  <a:tcPr/>
                </a:tc>
                <a:extLst>
                  <a:ext uri="{0D108BD9-81ED-4DB2-BD59-A6C34878D82A}">
                    <a16:rowId xmlns:a16="http://schemas.microsoft.com/office/drawing/2014/main" val="2509509939"/>
                  </a:ext>
                </a:extLst>
              </a:tr>
              <a:tr h="370840">
                <a:tc>
                  <a:txBody>
                    <a:bodyPr/>
                    <a:lstStyle/>
                    <a:p>
                      <a:r>
                        <a:rPr lang="en-US" dirty="0"/>
                        <a:t>5</a:t>
                      </a:r>
                    </a:p>
                  </a:txBody>
                  <a:tcPr/>
                </a:tc>
                <a:tc>
                  <a:txBody>
                    <a:bodyPr/>
                    <a:lstStyle/>
                    <a:p>
                      <a:r>
                        <a:rPr lang="en-US" dirty="0"/>
                        <a:t>Generator</a:t>
                      </a:r>
                    </a:p>
                  </a:txBody>
                  <a:tcPr/>
                </a:tc>
                <a:tc>
                  <a:txBody>
                    <a:bodyPr/>
                    <a:lstStyle/>
                    <a:p>
                      <a:r>
                        <a:rPr lang="en-US" dirty="0"/>
                        <a:t>1</a:t>
                      </a:r>
                    </a:p>
                  </a:txBody>
                  <a:tcPr/>
                </a:tc>
                <a:extLst>
                  <a:ext uri="{0D108BD9-81ED-4DB2-BD59-A6C34878D82A}">
                    <a16:rowId xmlns:a16="http://schemas.microsoft.com/office/drawing/2014/main" val="2990130019"/>
                  </a:ext>
                </a:extLst>
              </a:tr>
              <a:tr h="370840">
                <a:tc>
                  <a:txBody>
                    <a:bodyPr/>
                    <a:lstStyle/>
                    <a:p>
                      <a:r>
                        <a:rPr lang="en-US" dirty="0"/>
                        <a:t>6</a:t>
                      </a:r>
                    </a:p>
                  </a:txBody>
                  <a:tcPr/>
                </a:tc>
                <a:tc>
                  <a:txBody>
                    <a:bodyPr/>
                    <a:lstStyle/>
                    <a:p>
                      <a:r>
                        <a:rPr lang="en-US" dirty="0"/>
                        <a:t>Synchronous Motor</a:t>
                      </a:r>
                    </a:p>
                  </a:txBody>
                  <a:tcPr/>
                </a:tc>
                <a:tc>
                  <a:txBody>
                    <a:bodyPr/>
                    <a:lstStyle/>
                    <a:p>
                      <a:r>
                        <a:rPr lang="en-US" dirty="0"/>
                        <a:t>1</a:t>
                      </a:r>
                    </a:p>
                  </a:txBody>
                  <a:tcPr/>
                </a:tc>
                <a:extLst>
                  <a:ext uri="{0D108BD9-81ED-4DB2-BD59-A6C34878D82A}">
                    <a16:rowId xmlns:a16="http://schemas.microsoft.com/office/drawing/2014/main" val="2003005927"/>
                  </a:ext>
                </a:extLst>
              </a:tr>
              <a:tr h="370840">
                <a:tc>
                  <a:txBody>
                    <a:bodyPr/>
                    <a:lstStyle/>
                    <a:p>
                      <a:r>
                        <a:rPr lang="en-US" dirty="0"/>
                        <a:t>7</a:t>
                      </a:r>
                    </a:p>
                  </a:txBody>
                  <a:tcPr/>
                </a:tc>
                <a:tc>
                  <a:txBody>
                    <a:bodyPr/>
                    <a:lstStyle/>
                    <a:p>
                      <a:r>
                        <a:rPr lang="en-US" dirty="0"/>
                        <a:t>Induction Motor</a:t>
                      </a:r>
                    </a:p>
                  </a:txBody>
                  <a:tcPr/>
                </a:tc>
                <a:tc>
                  <a:txBody>
                    <a:bodyPr/>
                    <a:lstStyle/>
                    <a:p>
                      <a:r>
                        <a:rPr lang="en-US" dirty="0"/>
                        <a:t>5</a:t>
                      </a:r>
                    </a:p>
                  </a:txBody>
                  <a:tcPr/>
                </a:tc>
                <a:extLst>
                  <a:ext uri="{0D108BD9-81ED-4DB2-BD59-A6C34878D82A}">
                    <a16:rowId xmlns:a16="http://schemas.microsoft.com/office/drawing/2014/main" val="2170087012"/>
                  </a:ext>
                </a:extLst>
              </a:tr>
            </a:tbl>
          </a:graphicData>
        </a:graphic>
      </p:graphicFrame>
    </p:spTree>
    <p:extLst>
      <p:ext uri="{BB962C8B-B14F-4D97-AF65-F5344CB8AC3E}">
        <p14:creationId xmlns:p14="http://schemas.microsoft.com/office/powerpoint/2010/main" val="1646928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4F78-37FD-4547-A167-EE9052B8B1A5}"/>
              </a:ext>
            </a:extLst>
          </p:cNvPr>
          <p:cNvSpPr>
            <a:spLocks noGrp="1"/>
          </p:cNvSpPr>
          <p:nvPr>
            <p:ph type="title"/>
          </p:nvPr>
        </p:nvSpPr>
        <p:spPr/>
        <p:txBody>
          <a:bodyPr/>
          <a:lstStyle/>
          <a:p>
            <a:r>
              <a:rPr lang="en-US" dirty="0"/>
              <a:t>Configurations:</a:t>
            </a:r>
          </a:p>
        </p:txBody>
      </p:sp>
      <p:sp>
        <p:nvSpPr>
          <p:cNvPr id="3" name="Content Placeholder 2">
            <a:extLst>
              <a:ext uri="{FF2B5EF4-FFF2-40B4-BE49-F238E27FC236}">
                <a16:creationId xmlns:a16="http://schemas.microsoft.com/office/drawing/2014/main" id="{31189A48-A4CF-45DC-A398-AFF0A3AED2FC}"/>
              </a:ext>
            </a:extLst>
          </p:cNvPr>
          <p:cNvSpPr>
            <a:spLocks noGrp="1"/>
          </p:cNvSpPr>
          <p:nvPr>
            <p:ph idx="1"/>
          </p:nvPr>
        </p:nvSpPr>
        <p:spPr>
          <a:xfrm>
            <a:off x="677334" y="1590261"/>
            <a:ext cx="8596668" cy="4451101"/>
          </a:xfrm>
        </p:spPr>
        <p:txBody>
          <a:bodyPr>
            <a:normAutofit lnSpcReduction="10000"/>
          </a:bodyPr>
          <a:lstStyle/>
          <a:p>
            <a:pPr marL="0" indent="0">
              <a:buNone/>
            </a:pPr>
            <a:r>
              <a:rPr lang="en-US" dirty="0"/>
              <a:t>We are asked to Design Protection Scheme for TWO Configuration:</a:t>
            </a:r>
          </a:p>
          <a:p>
            <a:pPr marL="0" indent="0">
              <a:buNone/>
            </a:pPr>
            <a:endParaRPr lang="en-US" dirty="0"/>
          </a:p>
          <a:p>
            <a:r>
              <a:rPr lang="en-US" sz="2000" b="1" u="sng" dirty="0"/>
              <a:t>Closed Tie Configuration:</a:t>
            </a:r>
          </a:p>
          <a:p>
            <a:pPr marL="0" indent="0">
              <a:buNone/>
            </a:pPr>
            <a:r>
              <a:rPr lang="en-US" dirty="0"/>
              <a:t>                                                 In this Configuration, All Circuit Breakers are closed.</a:t>
            </a:r>
          </a:p>
          <a:p>
            <a:pPr marL="0" indent="0">
              <a:buNone/>
            </a:pPr>
            <a:endParaRPr lang="en-US" dirty="0"/>
          </a:p>
          <a:p>
            <a:pPr marL="0" indent="0">
              <a:buNone/>
            </a:pPr>
            <a:endParaRPr lang="en-US" dirty="0"/>
          </a:p>
          <a:p>
            <a:r>
              <a:rPr lang="en-US" sz="2000" b="1" u="sng" dirty="0"/>
              <a:t>Opened-tie CB-1 Configuration:</a:t>
            </a:r>
          </a:p>
          <a:p>
            <a:pPr marL="0" indent="0">
              <a:buNone/>
            </a:pPr>
            <a:r>
              <a:rPr lang="en-US" dirty="0"/>
              <a:t>                         In this Configuration, All Circuit Breakers are closed But CB-1 is Open(which connects BUS5 and BUS6).</a:t>
            </a:r>
          </a:p>
          <a:p>
            <a:pPr marL="0" indent="0">
              <a:buNone/>
            </a:pPr>
            <a:endParaRPr lang="en-US" dirty="0"/>
          </a:p>
          <a:p>
            <a:pPr marL="0" indent="0">
              <a:buNone/>
            </a:pPr>
            <a:r>
              <a:rPr lang="en-US" dirty="0"/>
              <a:t>Now, let’s discuss the Procedure…</a:t>
            </a:r>
          </a:p>
        </p:txBody>
      </p:sp>
    </p:spTree>
    <p:extLst>
      <p:ext uri="{BB962C8B-B14F-4D97-AF65-F5344CB8AC3E}">
        <p14:creationId xmlns:p14="http://schemas.microsoft.com/office/powerpoint/2010/main" val="21547607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BB95-4CB6-40FC-8742-CD3D842E96AE}"/>
              </a:ext>
            </a:extLst>
          </p:cNvPr>
          <p:cNvSpPr>
            <a:spLocks noGrp="1"/>
          </p:cNvSpPr>
          <p:nvPr>
            <p:ph type="title"/>
          </p:nvPr>
        </p:nvSpPr>
        <p:spPr>
          <a:xfrm>
            <a:off x="677334" y="172278"/>
            <a:ext cx="8596668" cy="543339"/>
          </a:xfrm>
        </p:spPr>
        <p:txBody>
          <a:bodyPr>
            <a:normAutofit fontScale="90000"/>
          </a:bodyPr>
          <a:lstStyle/>
          <a:p>
            <a:r>
              <a:rPr lang="en-US" dirty="0"/>
              <a:t>Procedure:</a:t>
            </a:r>
          </a:p>
        </p:txBody>
      </p:sp>
      <p:sp>
        <p:nvSpPr>
          <p:cNvPr id="3" name="Content Placeholder 2">
            <a:extLst>
              <a:ext uri="{FF2B5EF4-FFF2-40B4-BE49-F238E27FC236}">
                <a16:creationId xmlns:a16="http://schemas.microsoft.com/office/drawing/2014/main" id="{F5702E87-2B5A-4949-8C60-171265541C84}"/>
              </a:ext>
            </a:extLst>
          </p:cNvPr>
          <p:cNvSpPr>
            <a:spLocks noGrp="1"/>
          </p:cNvSpPr>
          <p:nvPr>
            <p:ph idx="1"/>
          </p:nvPr>
        </p:nvSpPr>
        <p:spPr>
          <a:xfrm>
            <a:off x="677333" y="1139687"/>
            <a:ext cx="8877483" cy="4996070"/>
          </a:xfrm>
        </p:spPr>
        <p:txBody>
          <a:bodyPr>
            <a:normAutofit/>
          </a:bodyPr>
          <a:lstStyle/>
          <a:p>
            <a:r>
              <a:rPr lang="en-US" dirty="0"/>
              <a:t>First we make the Complete Power System on ETAP.</a:t>
            </a:r>
          </a:p>
          <a:p>
            <a:r>
              <a:rPr lang="en-US" dirty="0"/>
              <a:t>After making the system we run Load Flow Analysis to see the I</a:t>
            </a:r>
            <a:r>
              <a:rPr lang="en-US" sz="1200" b="1" dirty="0">
                <a:latin typeface="Times New Roman" panose="02020603050405020304" pitchFamily="18" charset="0"/>
                <a:cs typeface="Times New Roman" panose="02020603050405020304" pitchFamily="18" charset="0"/>
              </a:rPr>
              <a:t>MAX-LOAD</a:t>
            </a:r>
            <a:r>
              <a:rPr lang="en-US" b="1" dirty="0">
                <a:cs typeface="Times New Roman" panose="02020603050405020304" pitchFamily="18" charset="0"/>
              </a:rPr>
              <a:t>.</a:t>
            </a:r>
          </a:p>
          <a:p>
            <a:r>
              <a:rPr lang="en-US" dirty="0">
                <a:cs typeface="Times New Roman" panose="02020603050405020304" pitchFamily="18" charset="0"/>
              </a:rPr>
              <a:t>Then we run Short Circuit Analysis to see </a:t>
            </a:r>
            <a:r>
              <a:rPr lang="en-US" dirty="0" err="1">
                <a:cs typeface="Times New Roman" panose="02020603050405020304" pitchFamily="18" charset="0"/>
              </a:rPr>
              <a:t>I</a:t>
            </a:r>
            <a:r>
              <a:rPr lang="en-US" sz="1200" b="1" dirty="0" err="1">
                <a:latin typeface="Times New Roman" panose="02020603050405020304" pitchFamily="18" charset="0"/>
                <a:cs typeface="Times New Roman" panose="02020603050405020304" pitchFamily="18" charset="0"/>
              </a:rPr>
              <a:t>fault</a:t>
            </a:r>
            <a:r>
              <a:rPr lang="en-US" sz="1200" b="1" dirty="0">
                <a:latin typeface="Times New Roman" panose="02020603050405020304" pitchFamily="18" charset="0"/>
                <a:cs typeface="Times New Roman" panose="02020603050405020304" pitchFamily="18" charset="0"/>
              </a:rPr>
              <a:t>.</a:t>
            </a:r>
          </a:p>
          <a:p>
            <a:r>
              <a:rPr lang="en-US" dirty="0">
                <a:cs typeface="Times New Roman" panose="02020603050405020304" pitchFamily="18" charset="0"/>
              </a:rPr>
              <a:t>Then we add Current Transformer in front of every component. The CT’s rating should be set on the </a:t>
            </a:r>
            <a:r>
              <a:rPr lang="en-US" dirty="0"/>
              <a:t>I</a:t>
            </a:r>
            <a:r>
              <a:rPr lang="en-US" sz="1200" b="1" dirty="0">
                <a:latin typeface="Times New Roman" panose="02020603050405020304" pitchFamily="18" charset="0"/>
                <a:cs typeface="Times New Roman" panose="02020603050405020304" pitchFamily="18" charset="0"/>
              </a:rPr>
              <a:t>MAX-LOAD</a:t>
            </a:r>
            <a:r>
              <a:rPr lang="en-US" sz="1800" b="1"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Flowing through each component.</a:t>
            </a:r>
          </a:p>
          <a:p>
            <a:r>
              <a:rPr lang="en-US" dirty="0">
                <a:cs typeface="Times New Roman" panose="02020603050405020304" pitchFamily="18" charset="0"/>
              </a:rPr>
              <a:t>Then we set relay’s. For Proper Relay Setting we need </a:t>
            </a:r>
            <a:r>
              <a:rPr lang="en-US" dirty="0"/>
              <a:t>I</a:t>
            </a:r>
            <a:r>
              <a:rPr lang="en-US" sz="1200" b="1" dirty="0">
                <a:latin typeface="Times New Roman" panose="02020603050405020304" pitchFamily="18" charset="0"/>
                <a:cs typeface="Times New Roman" panose="02020603050405020304" pitchFamily="18" charset="0"/>
              </a:rPr>
              <a:t>PICKUP</a:t>
            </a:r>
            <a:r>
              <a:rPr lang="en-US" sz="1800" b="1"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this can be find through</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ctr">
              <a:buNone/>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x </a:t>
            </a: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Max</a:t>
            </a:r>
            <a:r>
              <a:rPr lang="en-US" sz="2400" b="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-Load</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 </a:t>
            </a: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Pickup</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 1/3 x I</a:t>
            </a:r>
            <a:r>
              <a:rPr lang="en-US" sz="2400" b="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MIN-Fault</a:t>
            </a:r>
            <a:endParaRPr lang="en-US" sz="1800" dirty="0">
              <a:solidFill>
                <a:srgbClr val="000000"/>
              </a:solidFill>
              <a:effectLst/>
              <a:ea typeface="Calibri" panose="020F0502020204030204" pitchFamily="34" charset="0"/>
            </a:endParaRPr>
          </a:p>
          <a:p>
            <a:pPr algn="just"/>
            <a:r>
              <a:rPr lang="en-US" sz="1800" dirty="0">
                <a:solidFill>
                  <a:srgbClr val="000000"/>
                </a:solidFill>
                <a:effectLst/>
                <a:ea typeface="Calibri" panose="020F0502020204030204" pitchFamily="34" charset="0"/>
              </a:rPr>
              <a:t>In ETAP, if we enter Pickup value in relay settings then it automatically displays </a:t>
            </a:r>
            <a:r>
              <a:rPr lang="en-US" sz="1800" dirty="0" err="1">
                <a:solidFill>
                  <a:srgbClr val="000000"/>
                </a:solidFill>
                <a:effectLst/>
                <a:ea typeface="Calibri" panose="020F0502020204030204" pitchFamily="34" charset="0"/>
              </a:rPr>
              <a:t>I</a:t>
            </a:r>
            <a:r>
              <a:rPr lang="en-US" sz="1800" baseline="-25000" dirty="0" err="1">
                <a:solidFill>
                  <a:srgbClr val="000000"/>
                </a:solidFill>
                <a:effectLst/>
                <a:ea typeface="Calibri" panose="020F0502020204030204" pitchFamily="34" charset="0"/>
              </a:rPr>
              <a:t>Pickup</a:t>
            </a:r>
            <a:r>
              <a:rPr lang="en-US" sz="1800" dirty="0">
                <a:solidFill>
                  <a:srgbClr val="000000"/>
                </a:solidFill>
                <a:effectLst/>
                <a:ea typeface="Calibri" panose="020F0502020204030204" pitchFamily="34" charset="0"/>
              </a:rPr>
              <a:t>. So, we randomly entered some values for Pickup to get Desired </a:t>
            </a:r>
            <a:r>
              <a:rPr lang="en-US" sz="1800" dirty="0" err="1">
                <a:solidFill>
                  <a:srgbClr val="000000"/>
                </a:solidFill>
                <a:effectLst/>
                <a:ea typeface="Calibri" panose="020F0502020204030204" pitchFamily="34" charset="0"/>
              </a:rPr>
              <a:t>I</a:t>
            </a:r>
            <a:r>
              <a:rPr lang="en-US" sz="1800" baseline="-25000" dirty="0" err="1">
                <a:solidFill>
                  <a:srgbClr val="000000"/>
                </a:solidFill>
                <a:effectLst/>
                <a:ea typeface="Calibri" panose="020F0502020204030204" pitchFamily="34" charset="0"/>
              </a:rPr>
              <a:t>Pickup</a:t>
            </a:r>
            <a:r>
              <a:rPr lang="en-US" sz="1800" dirty="0">
                <a:solidFill>
                  <a:srgbClr val="000000"/>
                </a:solidFill>
                <a:effectLst/>
                <a:ea typeface="Calibri" panose="020F0502020204030204" pitchFamily="34" charset="0"/>
              </a:rPr>
              <a:t> for every component. By this Process we got Pickup value for Every Component. And by this Process we set All Relays.</a:t>
            </a:r>
          </a:p>
          <a:p>
            <a:pPr algn="just"/>
            <a:r>
              <a:rPr lang="en-US" dirty="0">
                <a:solidFill>
                  <a:srgbClr val="000000"/>
                </a:solidFill>
                <a:cs typeface="Times New Roman" panose="02020603050405020304" pitchFamily="18" charset="0"/>
              </a:rPr>
              <a:t>Then we insert Fault one by one on every BUS to test Our PROTECTION SCHEME and to see the Tripping Sequence of Circuit Breakers &amp; Relays. </a:t>
            </a:r>
            <a:endParaRPr lang="en-US" sz="1800" dirty="0">
              <a:cs typeface="Times New Roman" panose="02020603050405020304" pitchFamily="18" charset="0"/>
            </a:endParaRPr>
          </a:p>
          <a:p>
            <a:endParaRPr lang="en-US" sz="1800" dirty="0">
              <a:cs typeface="Times New Roman" panose="02020603050405020304" pitchFamily="18" charset="0"/>
            </a:endParaRPr>
          </a:p>
          <a:p>
            <a:endParaRPr lang="en-US" sz="1800" dirty="0">
              <a:cs typeface="Times New Roman" panose="02020603050405020304" pitchFamily="18" charset="0"/>
            </a:endParaRPr>
          </a:p>
          <a:p>
            <a:endParaRPr lang="en-US" sz="1800" dirty="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10824814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DD0-E17C-4426-B496-CF60B3FEA410}"/>
              </a:ext>
            </a:extLst>
          </p:cNvPr>
          <p:cNvSpPr>
            <a:spLocks noGrp="1"/>
          </p:cNvSpPr>
          <p:nvPr>
            <p:ph type="title"/>
          </p:nvPr>
        </p:nvSpPr>
        <p:spPr>
          <a:xfrm>
            <a:off x="344557" y="2385392"/>
            <a:ext cx="9939130" cy="2305877"/>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Then, we repeat All the Steps For 2</a:t>
            </a:r>
            <a:r>
              <a:rPr lang="en-US" sz="2400" b="1" baseline="30000" dirty="0">
                <a:solidFill>
                  <a:schemeClr val="tx1"/>
                </a:solidFill>
                <a:latin typeface="Times New Roman" panose="02020603050405020304" pitchFamily="18" charset="0"/>
                <a:cs typeface="Times New Roman" panose="02020603050405020304" pitchFamily="18" charset="0"/>
              </a:rPr>
              <a:t>nd</a:t>
            </a:r>
            <a:r>
              <a:rPr lang="en-US" sz="2400" b="1" dirty="0">
                <a:solidFill>
                  <a:schemeClr val="tx1"/>
                </a:solidFill>
                <a:latin typeface="Times New Roman" panose="02020603050405020304" pitchFamily="18" charset="0"/>
                <a:cs typeface="Times New Roman" panose="02020603050405020304" pitchFamily="18" charset="0"/>
              </a:rPr>
              <a:t> Configuration i.e., Opened-tie CB-1</a:t>
            </a:r>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All the Figures, Tables &amp; Relay Sequence of Operation is mentioned in Project Report</a:t>
            </a: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433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EC14-C41B-4B3B-9D6A-589A01D7E0A1}"/>
              </a:ext>
            </a:extLst>
          </p:cNvPr>
          <p:cNvSpPr>
            <a:spLocks noGrp="1"/>
          </p:cNvSpPr>
          <p:nvPr>
            <p:ph type="title"/>
          </p:nvPr>
        </p:nvSpPr>
        <p:spPr/>
        <p:txBody>
          <a:bodyPr/>
          <a:lstStyle/>
          <a:p>
            <a:r>
              <a:rPr lang="en-US" dirty="0"/>
              <a:t>Conclusion &amp; Results:</a:t>
            </a:r>
          </a:p>
        </p:txBody>
      </p:sp>
      <p:sp>
        <p:nvSpPr>
          <p:cNvPr id="3" name="Content Placeholder 2">
            <a:extLst>
              <a:ext uri="{FF2B5EF4-FFF2-40B4-BE49-F238E27FC236}">
                <a16:creationId xmlns:a16="http://schemas.microsoft.com/office/drawing/2014/main" id="{A97BCCF1-4BAA-4CA1-B1B4-7534F244DB55}"/>
              </a:ext>
            </a:extLst>
          </p:cNvPr>
          <p:cNvSpPr>
            <a:spLocks noGrp="1"/>
          </p:cNvSpPr>
          <p:nvPr>
            <p:ph idx="1"/>
          </p:nvPr>
        </p:nvSpPr>
        <p:spPr>
          <a:xfrm>
            <a:off x="677334" y="1789043"/>
            <a:ext cx="8596668" cy="4252319"/>
          </a:xfrm>
        </p:spPr>
        <p:txBody>
          <a:bodyPr/>
          <a:lstStyle/>
          <a:p>
            <a:r>
              <a:rPr lang="en-US" dirty="0"/>
              <a:t>The Project was about designing a Protective Scheme for a given Diagram.</a:t>
            </a:r>
          </a:p>
          <a:p>
            <a:endParaRPr lang="en-US" dirty="0"/>
          </a:p>
          <a:p>
            <a:r>
              <a:rPr lang="en-US" dirty="0"/>
              <a:t>Load Flow Analysis results help us to choose CT Ratios.</a:t>
            </a:r>
          </a:p>
          <a:p>
            <a:endParaRPr lang="en-US" dirty="0"/>
          </a:p>
          <a:p>
            <a:r>
              <a:rPr lang="en-US" dirty="0"/>
              <a:t>In Opened-tie Configuration, in some faults (like BUS 5 , BUS 6) are simpler to handle. This is due to the Isolation of elements between the two parts of Diagram.</a:t>
            </a:r>
          </a:p>
          <a:p>
            <a:endParaRPr lang="en-US" dirty="0"/>
          </a:p>
          <a:p>
            <a:r>
              <a:rPr lang="en-US" dirty="0"/>
              <a:t>It was a very interesting Project and it enhanced our understanding of the course especially in relay coordination.</a:t>
            </a:r>
          </a:p>
        </p:txBody>
      </p:sp>
    </p:spTree>
    <p:extLst>
      <p:ext uri="{BB962C8B-B14F-4D97-AF65-F5344CB8AC3E}">
        <p14:creationId xmlns:p14="http://schemas.microsoft.com/office/powerpoint/2010/main" val="16423970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3FE3-0E24-4749-B868-F79B13E6DF55}"/>
              </a:ext>
            </a:extLst>
          </p:cNvPr>
          <p:cNvSpPr>
            <a:spLocks noGrp="1"/>
          </p:cNvSpPr>
          <p:nvPr>
            <p:ph type="title"/>
          </p:nvPr>
        </p:nvSpPr>
        <p:spPr>
          <a:xfrm>
            <a:off x="1127907" y="2917134"/>
            <a:ext cx="8864231" cy="1023731"/>
          </a:xfrm>
        </p:spPr>
        <p:txBody>
          <a:bodyPr>
            <a:normAutofit fontScale="90000"/>
          </a:bodyPr>
          <a:lstStyle/>
          <a:p>
            <a:r>
              <a:rPr lang="en-US" b="1" i="1" dirty="0">
                <a:latin typeface="Algerian" panose="04020705040A02060702" pitchFamily="82" charset="0"/>
              </a:rPr>
              <a:t>Thank You So MUCH ! For Your Attention.</a:t>
            </a:r>
          </a:p>
        </p:txBody>
      </p:sp>
    </p:spTree>
    <p:extLst>
      <p:ext uri="{BB962C8B-B14F-4D97-AF65-F5344CB8AC3E}">
        <p14:creationId xmlns:p14="http://schemas.microsoft.com/office/powerpoint/2010/main" val="1728114984"/>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101</TotalTime>
  <Words>472</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Times New Roman</vt:lpstr>
      <vt:lpstr>Trebuchet MS</vt:lpstr>
      <vt:lpstr>Wingdings 3</vt:lpstr>
      <vt:lpstr>Facet</vt:lpstr>
      <vt:lpstr>EE-466:Power System Protection</vt:lpstr>
      <vt:lpstr>Basic Introduction:</vt:lpstr>
      <vt:lpstr>Power System Introduction:</vt:lpstr>
      <vt:lpstr>Configurations:</vt:lpstr>
      <vt:lpstr>Procedure:</vt:lpstr>
      <vt:lpstr>Then, we repeat All the Steps For 2nd Configuration i.e., Opened-tie CB-1   All the Figures, Tables &amp; Relay Sequence of Operation is mentioned in Project Report </vt:lpstr>
      <vt:lpstr>Conclusion &amp; Results:</vt:lpstr>
      <vt:lpstr>Thank You So MUCH !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Umer  2018-EE-290</dc:creator>
  <cp:lastModifiedBy>Muhammad Umer  2018-EE-290</cp:lastModifiedBy>
  <cp:revision>13</cp:revision>
  <dcterms:created xsi:type="dcterms:W3CDTF">2021-04-18T13:07:16Z</dcterms:created>
  <dcterms:modified xsi:type="dcterms:W3CDTF">2021-04-19T07:29:47Z</dcterms:modified>
</cp:coreProperties>
</file>