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obster"/>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54adb82d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54adb82d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0e169cf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e169cf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54adb82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54adb82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e169c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e169c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54adb82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54adb82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e169cf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e169cf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4adb82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4adb82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54adb82d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54adb82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4adb82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4adb82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4adb82d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4adb82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e169cf1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e169cf1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562800" y="1524000"/>
            <a:ext cx="8018400" cy="15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674EA7"/>
                </a:solidFill>
                <a:latin typeface="Lobster"/>
                <a:ea typeface="Lobster"/>
                <a:cs typeface="Lobster"/>
                <a:sym typeface="Lobster"/>
              </a:rPr>
              <a:t>Independent</a:t>
            </a:r>
            <a:r>
              <a:rPr lang="en" sz="3600">
                <a:solidFill>
                  <a:srgbClr val="674EA7"/>
                </a:solidFill>
                <a:latin typeface="Lobster"/>
                <a:ea typeface="Lobster"/>
                <a:cs typeface="Lobster"/>
                <a:sym typeface="Lobster"/>
              </a:rPr>
              <a:t> Component Analysis - ICA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p:txBody>
      </p:sp>
      <p:sp>
        <p:nvSpPr>
          <p:cNvPr id="55" name="Google Shape;55;p13"/>
          <p:cNvSpPr txBox="1"/>
          <p:nvPr/>
        </p:nvSpPr>
        <p:spPr>
          <a:xfrm>
            <a:off x="329050" y="4052450"/>
            <a:ext cx="7723800" cy="7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5B0F00"/>
                </a:solidFill>
              </a:rPr>
              <a:t>Prepared By:</a:t>
            </a:r>
            <a:r>
              <a:rPr lang="en" sz="1800">
                <a:solidFill>
                  <a:srgbClr val="5B0F00"/>
                </a:solidFill>
              </a:rPr>
              <a:t> Dr.Mydhili K Nair, Professor, ISE Dept, MSRIT </a:t>
            </a:r>
            <a:endParaRPr sz="1800">
              <a:solidFill>
                <a:srgbClr val="5B0F00"/>
              </a:solidFill>
            </a:endParaRPr>
          </a:p>
          <a:p>
            <a:pPr indent="0" lvl="0" marL="0" rtl="0" algn="l">
              <a:spcBef>
                <a:spcPts val="0"/>
              </a:spcBef>
              <a:spcAft>
                <a:spcPts val="0"/>
              </a:spcAft>
              <a:buNone/>
            </a:pPr>
            <a:r>
              <a:rPr lang="en" sz="1800">
                <a:solidFill>
                  <a:srgbClr val="5B0F00"/>
                </a:solidFill>
              </a:rPr>
              <a:t>For Sem 6 Machine Learning Elective Jan - June 2019</a:t>
            </a:r>
            <a:endParaRPr sz="1800">
              <a:solidFill>
                <a:srgbClr val="5B0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69275" y="111375"/>
            <a:ext cx="4937199" cy="2597175"/>
          </a:xfrm>
          <a:prstGeom prst="rect">
            <a:avLst/>
          </a:prstGeom>
          <a:noFill/>
          <a:ln>
            <a:noFill/>
          </a:ln>
        </p:spPr>
      </p:pic>
      <p:sp>
        <p:nvSpPr>
          <p:cNvPr id="117" name="Google Shape;117;p22"/>
          <p:cNvSpPr txBox="1"/>
          <p:nvPr/>
        </p:nvSpPr>
        <p:spPr>
          <a:xfrm>
            <a:off x="5280300" y="164150"/>
            <a:ext cx="259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  Feature</a:t>
            </a:r>
            <a:r>
              <a:rPr lang="en">
                <a:solidFill>
                  <a:srgbClr val="980000"/>
                </a:solidFill>
              </a:rPr>
              <a:t> </a:t>
            </a:r>
            <a:endParaRPr>
              <a:solidFill>
                <a:srgbClr val="980000"/>
              </a:solidFill>
            </a:endParaRPr>
          </a:p>
        </p:txBody>
      </p:sp>
      <p:sp>
        <p:nvSpPr>
          <p:cNvPr id="118" name="Google Shape;118;p22"/>
          <p:cNvSpPr txBox="1"/>
          <p:nvPr/>
        </p:nvSpPr>
        <p:spPr>
          <a:xfrm>
            <a:off x="5350625" y="2149600"/>
            <a:ext cx="259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  Feature</a:t>
            </a:r>
            <a:r>
              <a:rPr lang="en">
                <a:solidFill>
                  <a:srgbClr val="980000"/>
                </a:solidFill>
              </a:rPr>
              <a:t> </a:t>
            </a:r>
            <a:endParaRPr>
              <a:solidFill>
                <a:srgbClr val="980000"/>
              </a:solidFill>
            </a:endParaRPr>
          </a:p>
        </p:txBody>
      </p:sp>
      <p:sp>
        <p:nvSpPr>
          <p:cNvPr id="119" name="Google Shape;119;p22"/>
          <p:cNvSpPr txBox="1"/>
          <p:nvPr/>
        </p:nvSpPr>
        <p:spPr>
          <a:xfrm rot="5400000">
            <a:off x="706450" y="3483325"/>
            <a:ext cx="1878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  Sample</a:t>
            </a:r>
            <a:endParaRPr>
              <a:solidFill>
                <a:srgbClr val="980000"/>
              </a:solidFill>
            </a:endParaRPr>
          </a:p>
        </p:txBody>
      </p:sp>
      <p:sp>
        <p:nvSpPr>
          <p:cNvPr id="120" name="Google Shape;120;p22"/>
          <p:cNvSpPr txBox="1"/>
          <p:nvPr/>
        </p:nvSpPr>
        <p:spPr>
          <a:xfrm rot="5400000">
            <a:off x="3526350" y="3483325"/>
            <a:ext cx="1878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  Sample</a:t>
            </a:r>
            <a:endParaRPr>
              <a:solidFill>
                <a:srgbClr val="980000"/>
              </a:solidFill>
            </a:endParaRPr>
          </a:p>
        </p:txBody>
      </p:sp>
      <p:sp>
        <p:nvSpPr>
          <p:cNvPr id="121" name="Google Shape;121;p22"/>
          <p:cNvSpPr/>
          <p:nvPr/>
        </p:nvSpPr>
        <p:spPr>
          <a:xfrm>
            <a:off x="6183125" y="3132600"/>
            <a:ext cx="2708400" cy="1782300"/>
          </a:xfrm>
          <a:prstGeom prst="star10">
            <a:avLst>
              <a:gd fmla="val 42533" name="adj"/>
              <a:gd fmla="val 105146" name="h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Projects on to a feature space so that these features are mutually </a:t>
            </a:r>
            <a:r>
              <a:rPr lang="en"/>
              <a:t>independent</a:t>
            </a:r>
            <a:r>
              <a:rPr lang="en"/>
              <a:t> of one another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932125" y="152400"/>
            <a:ext cx="6982597"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nvSpPr>
        <p:spPr>
          <a:xfrm>
            <a:off x="12" y="-12"/>
            <a:ext cx="8942700" cy="51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674EA7"/>
                </a:solidFill>
                <a:latin typeface="Lobster"/>
                <a:ea typeface="Lobster"/>
                <a:cs typeface="Lobster"/>
                <a:sym typeface="Lobster"/>
              </a:rPr>
              <a:t>ICA &amp; PCA </a:t>
            </a:r>
            <a:endParaRPr sz="1200">
              <a:solidFill>
                <a:srgbClr val="674EA7"/>
              </a:solidFill>
              <a:latin typeface="Lobster"/>
              <a:ea typeface="Lobster"/>
              <a:cs typeface="Lobster"/>
              <a:sym typeface="Lobster"/>
            </a:endParaRPr>
          </a:p>
          <a:p>
            <a:pPr indent="-355600" lvl="0" marL="457200" rtl="0" algn="just">
              <a:lnSpc>
                <a:spcPct val="150000"/>
              </a:lnSpc>
              <a:spcBef>
                <a:spcPts val="0"/>
              </a:spcBef>
              <a:spcAft>
                <a:spcPts val="0"/>
              </a:spcAft>
              <a:buSzPts val="2000"/>
              <a:buFont typeface="Cambria"/>
              <a:buChar char="●"/>
            </a:pPr>
            <a:r>
              <a:rPr lang="en" sz="2000">
                <a:latin typeface="Cambria"/>
                <a:ea typeface="Cambria"/>
                <a:cs typeface="Cambria"/>
                <a:sym typeface="Cambria"/>
              </a:rPr>
              <a:t>Both PCA and ICA are un-supervised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 sz="2000">
                <a:latin typeface="Cambria"/>
                <a:ea typeface="Cambria"/>
                <a:cs typeface="Cambria"/>
                <a:sym typeface="Cambria"/>
              </a:rPr>
              <a:t>PCA “expects” Gaussian distribution while Gaussian Distribution “kills” ICA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 sz="2000">
                <a:latin typeface="Cambria"/>
                <a:ea typeface="Cambria"/>
                <a:cs typeface="Cambria"/>
                <a:sym typeface="Cambria"/>
              </a:rPr>
              <a:t>After Linear Transformation, PCA Projections are “orthogonal” to each other while ICA Projections are not, since the transformed feature space is statistically mutually independent of each other and therefore not orthogonal.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 sz="2000">
                <a:latin typeface="Cambria"/>
                <a:ea typeface="Cambria"/>
                <a:cs typeface="Cambria"/>
                <a:sym typeface="Cambria"/>
              </a:rPr>
              <a:t>PCA works on the principle of finding “maximum variance” while ICA works in finding features that are </a:t>
            </a:r>
            <a:r>
              <a:rPr lang="en" sz="2000">
                <a:solidFill>
                  <a:schemeClr val="dk1"/>
                </a:solidFill>
                <a:latin typeface="Cambria"/>
                <a:ea typeface="Cambria"/>
                <a:cs typeface="Cambria"/>
                <a:sym typeface="Cambria"/>
              </a:rPr>
              <a:t>statistically mutually independent of each other. </a:t>
            </a:r>
            <a:endParaRPr sz="2000">
              <a:solidFill>
                <a:schemeClr val="dk1"/>
              </a:solidFill>
              <a:latin typeface="Cambria"/>
              <a:ea typeface="Cambria"/>
              <a:cs typeface="Cambria"/>
              <a:sym typeface="Cambria"/>
            </a:endParaRPr>
          </a:p>
          <a:p>
            <a:pPr indent="-355600" lvl="0" marL="457200" rtl="0" algn="just">
              <a:lnSpc>
                <a:spcPct val="150000"/>
              </a:lnSpc>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PCA results in “ordered features” while ICA does not care about the importance or rank of the features. </a:t>
            </a:r>
            <a:endParaRPr sz="200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562800" y="1524000"/>
            <a:ext cx="8018400" cy="21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rPr lang="en" sz="3600">
                <a:solidFill>
                  <a:srgbClr val="674EA7"/>
                </a:solidFill>
                <a:latin typeface="Lobster"/>
                <a:ea typeface="Lobster"/>
                <a:cs typeface="Lobster"/>
                <a:sym typeface="Lobster"/>
              </a:rPr>
              <a:t>Practical Applications for </a:t>
            </a:r>
            <a:r>
              <a:rPr lang="en" sz="3600">
                <a:solidFill>
                  <a:srgbClr val="674EA7"/>
                </a:solidFill>
                <a:latin typeface="Lobster"/>
                <a:ea typeface="Lobster"/>
                <a:cs typeface="Lobster"/>
                <a:sym typeface="Lobster"/>
              </a:rPr>
              <a:t>Independent Component Analysis - ICA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56958" y="-3308"/>
            <a:ext cx="7454953" cy="5143501"/>
          </a:xfrm>
          <a:prstGeom prst="rect">
            <a:avLst/>
          </a:prstGeom>
          <a:noFill/>
          <a:ln>
            <a:noFill/>
          </a:ln>
        </p:spPr>
      </p:pic>
      <p:sp>
        <p:nvSpPr>
          <p:cNvPr id="66" name="Google Shape;66;p15"/>
          <p:cNvSpPr txBox="1"/>
          <p:nvPr/>
        </p:nvSpPr>
        <p:spPr>
          <a:xfrm>
            <a:off x="914400" y="2153096"/>
            <a:ext cx="7315200" cy="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385774"/>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68" name="Google Shape;68;p15"/>
          <p:cNvSpPr txBox="1"/>
          <p:nvPr/>
        </p:nvSpPr>
        <p:spPr>
          <a:xfrm>
            <a:off x="326825" y="385763"/>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Cocktail Party Problem / Blind Spot Separation </a:t>
            </a:r>
            <a:endParaRPr>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562800" y="1524000"/>
            <a:ext cx="8018400" cy="21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rPr lang="en" sz="3600">
                <a:solidFill>
                  <a:srgbClr val="674EA7"/>
                </a:solidFill>
                <a:latin typeface="Lobster"/>
                <a:ea typeface="Lobster"/>
                <a:cs typeface="Lobster"/>
                <a:sym typeface="Lobster"/>
              </a:rPr>
              <a:t>Independent Component Analysis - ICA Explained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nvSpPr>
        <p:spPr>
          <a:xfrm>
            <a:off x="191525" y="150475"/>
            <a:ext cx="8796000" cy="48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a:t>
            </a:r>
            <a:r>
              <a:rPr lang="en" sz="2400"/>
              <a:t>statistical</a:t>
            </a:r>
            <a:r>
              <a:rPr lang="en" sz="2400"/>
              <a:t> mutual </a:t>
            </a:r>
            <a:r>
              <a:rPr lang="en" sz="2400"/>
              <a:t>independence</a:t>
            </a:r>
            <a:r>
              <a:rPr lang="en" sz="2400"/>
              <a:t> </a:t>
            </a:r>
            <a:r>
              <a:rPr lang="en" sz="2400"/>
              <a:t>among</a:t>
            </a:r>
            <a:r>
              <a:rPr lang="en" sz="2400"/>
              <a:t> features? </a:t>
            </a:r>
            <a:endParaRPr sz="2400"/>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671575" y="754375"/>
            <a:ext cx="2277025" cy="3045500"/>
          </a:xfrm>
          <a:prstGeom prst="rect">
            <a:avLst/>
          </a:prstGeom>
          <a:noFill/>
          <a:ln>
            <a:noFill/>
          </a:ln>
        </p:spPr>
      </p:pic>
      <p:sp>
        <p:nvSpPr>
          <p:cNvPr id="80" name="Google Shape;80;p17"/>
          <p:cNvSpPr txBox="1"/>
          <p:nvPr/>
        </p:nvSpPr>
        <p:spPr>
          <a:xfrm>
            <a:off x="260600" y="3677275"/>
            <a:ext cx="4005000" cy="67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Rolling a dice - first time getting 6 and rolling it second time and still getting 6</a:t>
            </a:r>
            <a:endParaRPr/>
          </a:p>
          <a:p>
            <a:pPr indent="0" lvl="0" marL="457200" rtl="0" algn="l">
              <a:spcBef>
                <a:spcPts val="0"/>
              </a:spcBef>
              <a:spcAft>
                <a:spcPts val="0"/>
              </a:spcAft>
              <a:buNone/>
            </a:pPr>
            <a:r>
              <a:t/>
            </a:r>
            <a:endParaRPr/>
          </a:p>
        </p:txBody>
      </p:sp>
      <p:sp>
        <p:nvSpPr>
          <p:cNvPr id="81" name="Google Shape;81;p17"/>
          <p:cNvSpPr txBox="1"/>
          <p:nvPr/>
        </p:nvSpPr>
        <p:spPr>
          <a:xfrm>
            <a:off x="260600" y="4252675"/>
            <a:ext cx="4005000" cy="6714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Rolling a dice - first time getting 6 and rolling it second time and getting the sum of the two numbers rolled being 9</a:t>
            </a:r>
            <a:endParaRPr/>
          </a:p>
          <a:p>
            <a:pPr indent="0" lvl="0" marL="457200" rtl="0" algn="l">
              <a:spcBef>
                <a:spcPts val="0"/>
              </a:spcBef>
              <a:spcAft>
                <a:spcPts val="0"/>
              </a:spcAft>
              <a:buNone/>
            </a:pPr>
            <a:r>
              <a:t/>
            </a:r>
            <a:endParaRPr/>
          </a:p>
        </p:txBody>
      </p:sp>
      <p:sp>
        <p:nvSpPr>
          <p:cNvPr id="82" name="Google Shape;82;p17"/>
          <p:cNvSpPr txBox="1"/>
          <p:nvPr/>
        </p:nvSpPr>
        <p:spPr>
          <a:xfrm>
            <a:off x="4982525" y="3677275"/>
            <a:ext cx="4005000" cy="124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Drawing a card and it being a Queen of Spades  with and without card replacement in the deck </a:t>
            </a:r>
            <a:endParaRPr/>
          </a:p>
          <a:p>
            <a:pPr indent="0" lvl="0" marL="457200" rtl="0" algn="l">
              <a:spcBef>
                <a:spcPts val="0"/>
              </a:spcBef>
              <a:spcAft>
                <a:spcPts val="0"/>
              </a:spcAft>
              <a:buNone/>
            </a:pPr>
            <a:r>
              <a:t/>
            </a:r>
            <a:endParaRPr/>
          </a:p>
        </p:txBody>
      </p:sp>
      <p:pic>
        <p:nvPicPr>
          <p:cNvPr id="83" name="Google Shape;83;p17"/>
          <p:cNvPicPr preferRelativeResize="0"/>
          <p:nvPr/>
        </p:nvPicPr>
        <p:blipFill>
          <a:blip r:embed="rId4">
            <a:alphaModFix/>
          </a:blip>
          <a:stretch>
            <a:fillRect/>
          </a:stretch>
        </p:blipFill>
        <p:spPr>
          <a:xfrm>
            <a:off x="5536700" y="895913"/>
            <a:ext cx="2438400" cy="187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nvSpPr>
        <p:spPr>
          <a:xfrm>
            <a:off x="243150" y="2571750"/>
            <a:ext cx="5704500" cy="237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Random Variables - You know value about one , it does not give you any clue of the value of other</a:t>
            </a:r>
            <a:endParaRPr/>
          </a:p>
          <a:p>
            <a:pPr indent="0" lvl="0" marL="457200" rtl="0" algn="l">
              <a:spcBef>
                <a:spcPts val="0"/>
              </a:spcBef>
              <a:spcAft>
                <a:spcPts val="0"/>
              </a:spcAft>
              <a:buNone/>
            </a:pPr>
            <a:r>
              <a:rPr lang="en"/>
              <a:t>E.g: The sky appears ‘blue’. It gives no information about the other colours.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But, you “observe” the sky as blue.  </a:t>
            </a:r>
            <a:endParaRPr/>
          </a:p>
          <a:p>
            <a:pPr indent="0" lvl="0" marL="457200" rtl="0" algn="l">
              <a:spcBef>
                <a:spcPts val="0"/>
              </a:spcBef>
              <a:spcAft>
                <a:spcPts val="0"/>
              </a:spcAft>
              <a:buNone/>
            </a:pPr>
            <a:r>
              <a:rPr lang="en"/>
              <a:t>                              The sky as orange </a:t>
            </a:r>
            <a:endParaRPr/>
          </a:p>
          <a:p>
            <a:pPr indent="0" lvl="0" marL="457200" rtl="0" algn="l">
              <a:spcBef>
                <a:spcPts val="0"/>
              </a:spcBef>
              <a:spcAft>
                <a:spcPts val="0"/>
              </a:spcAft>
              <a:buNone/>
            </a:pPr>
            <a:r>
              <a:rPr lang="en"/>
              <a:t>And other different hues.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Technique</a:t>
            </a:r>
            <a:r>
              <a:rPr lang="en"/>
              <a:t>: Given these </a:t>
            </a:r>
            <a:r>
              <a:rPr lang="en"/>
              <a:t>observables</a:t>
            </a:r>
            <a:r>
              <a:rPr lang="en"/>
              <a:t> find the “hidden features” </a:t>
            </a:r>
            <a:endParaRPr/>
          </a:p>
        </p:txBody>
      </p:sp>
      <p:pic>
        <p:nvPicPr>
          <p:cNvPr id="89" name="Google Shape;89;p18"/>
          <p:cNvPicPr preferRelativeResize="0"/>
          <p:nvPr/>
        </p:nvPicPr>
        <p:blipFill>
          <a:blip r:embed="rId3">
            <a:alphaModFix/>
          </a:blip>
          <a:stretch>
            <a:fillRect/>
          </a:stretch>
        </p:blipFill>
        <p:spPr>
          <a:xfrm>
            <a:off x="6403425" y="152400"/>
            <a:ext cx="2143125" cy="2143125"/>
          </a:xfrm>
          <a:prstGeom prst="rect">
            <a:avLst/>
          </a:prstGeom>
          <a:noFill/>
          <a:ln>
            <a:noFill/>
          </a:ln>
        </p:spPr>
      </p:pic>
      <p:pic>
        <p:nvPicPr>
          <p:cNvPr id="90" name="Google Shape;90;p18"/>
          <p:cNvPicPr preferRelativeResize="0"/>
          <p:nvPr/>
        </p:nvPicPr>
        <p:blipFill>
          <a:blip r:embed="rId4">
            <a:alphaModFix/>
          </a:blip>
          <a:stretch>
            <a:fillRect/>
          </a:stretch>
        </p:blipFill>
        <p:spPr>
          <a:xfrm>
            <a:off x="396000" y="84000"/>
            <a:ext cx="2476500" cy="2378325"/>
          </a:xfrm>
          <a:prstGeom prst="rect">
            <a:avLst/>
          </a:prstGeom>
          <a:noFill/>
          <a:ln>
            <a:noFill/>
          </a:ln>
        </p:spPr>
      </p:pic>
      <p:pic>
        <p:nvPicPr>
          <p:cNvPr id="91" name="Google Shape;91;p18"/>
          <p:cNvPicPr preferRelativeResize="0"/>
          <p:nvPr/>
        </p:nvPicPr>
        <p:blipFill>
          <a:blip r:embed="rId5">
            <a:alphaModFix/>
          </a:blip>
          <a:stretch>
            <a:fillRect/>
          </a:stretch>
        </p:blipFill>
        <p:spPr>
          <a:xfrm>
            <a:off x="3328275" y="152400"/>
            <a:ext cx="261937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nvSpPr>
        <p:spPr>
          <a:xfrm>
            <a:off x="109725" y="123450"/>
            <a:ext cx="8888100" cy="47733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sz="1800"/>
              <a:t>Find a linear transformation of your original feature space into a new feature space such that each of the individual new features are statistically mutually independent of each other. </a:t>
            </a:r>
            <a:endParaRPr sz="1800"/>
          </a:p>
          <a:p>
            <a:pPr indent="0" lvl="0" marL="457200" rtl="0" algn="just">
              <a:lnSpc>
                <a:spcPct val="150000"/>
              </a:lnSpc>
              <a:spcBef>
                <a:spcPts val="0"/>
              </a:spcBef>
              <a:spcAft>
                <a:spcPts val="0"/>
              </a:spcAft>
              <a:buNone/>
            </a:pPr>
            <a:r>
              <a:t/>
            </a:r>
            <a:endParaRPr sz="1800"/>
          </a:p>
        </p:txBody>
      </p:sp>
      <p:sp>
        <p:nvSpPr>
          <p:cNvPr id="97" name="Google Shape;97;p19"/>
          <p:cNvSpPr/>
          <p:nvPr/>
        </p:nvSpPr>
        <p:spPr>
          <a:xfrm>
            <a:off x="1385325" y="1618500"/>
            <a:ext cx="795600" cy="2167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X</a:t>
            </a:r>
            <a:r>
              <a:rPr baseline="-25000" lang="en"/>
              <a:t>2</a:t>
            </a:r>
            <a:endParaRPr baseline="-25000"/>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X</a:t>
            </a:r>
            <a:r>
              <a:rPr baseline="-25000" lang="en"/>
              <a:t>i</a:t>
            </a:r>
            <a:endParaRPr baseline="-25000"/>
          </a:p>
        </p:txBody>
      </p:sp>
      <p:sp>
        <p:nvSpPr>
          <p:cNvPr id="98" name="Google Shape;98;p19"/>
          <p:cNvSpPr txBox="1"/>
          <p:nvPr/>
        </p:nvSpPr>
        <p:spPr>
          <a:xfrm>
            <a:off x="2331725" y="2270000"/>
            <a:ext cx="795600" cy="699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3000">
                <a:solidFill>
                  <a:schemeClr val="dk1"/>
                </a:solidFill>
              </a:rPr>
              <a:t>⇒</a:t>
            </a:r>
            <a:endParaRPr sz="3000"/>
          </a:p>
        </p:txBody>
      </p:sp>
      <p:sp>
        <p:nvSpPr>
          <p:cNvPr id="99" name="Google Shape;99;p19"/>
          <p:cNvSpPr/>
          <p:nvPr/>
        </p:nvSpPr>
        <p:spPr>
          <a:xfrm>
            <a:off x="3127325" y="1536200"/>
            <a:ext cx="795600" cy="2167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r>
              <a:rPr baseline="-25000" lang="en"/>
              <a:t>1</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Y</a:t>
            </a:r>
            <a:r>
              <a:rPr baseline="-25000" lang="en"/>
              <a:t>2</a:t>
            </a:r>
            <a:endParaRPr baseline="-25000"/>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Y</a:t>
            </a:r>
            <a:r>
              <a:rPr baseline="-25000" lang="en"/>
              <a:t>i</a:t>
            </a:r>
            <a:endParaRPr baseline="-25000"/>
          </a:p>
        </p:txBody>
      </p:sp>
      <p:sp>
        <p:nvSpPr>
          <p:cNvPr id="100" name="Google Shape;100;p19"/>
          <p:cNvSpPr txBox="1"/>
          <p:nvPr/>
        </p:nvSpPr>
        <p:spPr>
          <a:xfrm>
            <a:off x="4389125" y="1330450"/>
            <a:ext cx="3195900" cy="3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Such that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Y</a:t>
            </a:r>
            <a:r>
              <a:rPr baseline="-25000" lang="en" sz="2400">
                <a:solidFill>
                  <a:schemeClr val="dk1"/>
                </a:solidFill>
              </a:rPr>
              <a:t>i   </a:t>
            </a:r>
            <a:r>
              <a:rPr lang="en" sz="2400"/>
              <a:t> </a:t>
            </a:r>
            <a:r>
              <a:rPr lang="en" sz="3600"/>
              <a:t>↥</a:t>
            </a:r>
            <a:r>
              <a:rPr lang="en" sz="2400"/>
              <a:t> </a:t>
            </a:r>
            <a:r>
              <a:rPr lang="en" sz="2400">
                <a:solidFill>
                  <a:schemeClr val="dk1"/>
                </a:solidFill>
              </a:rPr>
              <a:t>Y</a:t>
            </a:r>
            <a:r>
              <a:rPr baseline="-25000" lang="en" sz="2400">
                <a:solidFill>
                  <a:schemeClr val="dk1"/>
                </a:solidFill>
              </a:rPr>
              <a:t>j</a:t>
            </a:r>
            <a:endParaRPr baseline="-25000" sz="2400">
              <a:solidFill>
                <a:schemeClr val="dk1"/>
              </a:solidFill>
            </a:endParaRPr>
          </a:p>
          <a:p>
            <a:pPr indent="0" lvl="0" marL="0" rtl="0" algn="l">
              <a:spcBef>
                <a:spcPts val="0"/>
              </a:spcBef>
              <a:spcAft>
                <a:spcPts val="0"/>
              </a:spcAft>
              <a:buClr>
                <a:schemeClr val="dk1"/>
              </a:buClr>
              <a:buSzPts val="1100"/>
              <a:buFont typeface="Arial"/>
              <a:buNone/>
            </a:pPr>
            <a:r>
              <a:t/>
            </a:r>
            <a:endParaRPr baseline="-25000" sz="2400">
              <a:solidFill>
                <a:schemeClr val="dk1"/>
              </a:solidFill>
            </a:endParaRPr>
          </a:p>
          <a:p>
            <a:pPr indent="0" lvl="0" marL="0" rtl="0" algn="l">
              <a:spcBef>
                <a:spcPts val="0"/>
              </a:spcBef>
              <a:spcAft>
                <a:spcPts val="0"/>
              </a:spcAft>
              <a:buNone/>
            </a:pPr>
            <a:r>
              <a:rPr lang="en" sz="2400"/>
              <a:t> I(</a:t>
            </a:r>
            <a:r>
              <a:rPr lang="en" sz="2400">
                <a:solidFill>
                  <a:schemeClr val="dk1"/>
                </a:solidFill>
              </a:rPr>
              <a:t>Y</a:t>
            </a:r>
            <a:r>
              <a:rPr baseline="-25000" lang="en" sz="2400">
                <a:solidFill>
                  <a:schemeClr val="dk1"/>
                </a:solidFill>
              </a:rPr>
              <a:t>i  ;</a:t>
            </a:r>
            <a:r>
              <a:rPr lang="en" sz="2400">
                <a:solidFill>
                  <a:schemeClr val="dk1"/>
                </a:solidFill>
              </a:rPr>
              <a:t> Y</a:t>
            </a:r>
            <a:r>
              <a:rPr baseline="-25000" lang="en" sz="2400">
                <a:solidFill>
                  <a:schemeClr val="dk1"/>
                </a:solidFill>
              </a:rPr>
              <a:t>j</a:t>
            </a:r>
            <a:r>
              <a:rPr lang="en" sz="2400"/>
              <a:t>) = 0</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solidFill>
                  <a:schemeClr val="dk1"/>
                </a:solidFill>
              </a:rPr>
              <a:t> I(Y</a:t>
            </a:r>
            <a:r>
              <a:rPr baseline="-25000" lang="en" sz="2400">
                <a:solidFill>
                  <a:schemeClr val="dk1"/>
                </a:solidFill>
              </a:rPr>
              <a:t>  ; </a:t>
            </a:r>
            <a:r>
              <a:rPr lang="en" sz="2400">
                <a:solidFill>
                  <a:schemeClr val="dk1"/>
                </a:solidFill>
              </a:rPr>
              <a:t> X ) = </a:t>
            </a:r>
            <a:r>
              <a:rPr b="1" lang="en" sz="3000">
                <a:solidFill>
                  <a:schemeClr val="dk1"/>
                </a:solidFill>
              </a:rPr>
              <a:t>↑</a:t>
            </a:r>
            <a:endParaRPr b="1" baseline="-25000" sz="30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164150" y="177825"/>
            <a:ext cx="8809500" cy="48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Assumptions </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The “hidden features” are </a:t>
            </a:r>
            <a:r>
              <a:rPr lang="en" sz="2400"/>
              <a:t>independent</a:t>
            </a:r>
            <a:r>
              <a:rPr lang="en" sz="2400"/>
              <a:t> of one another </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They do not follow a Gaussian Distribution </a:t>
            </a:r>
            <a:endParaRPr sz="2400"/>
          </a:p>
          <a:p>
            <a:pPr indent="0" lvl="0" marL="457200" rtl="0" algn="l">
              <a:spcBef>
                <a:spcPts val="0"/>
              </a:spcBef>
              <a:spcAft>
                <a:spcPts val="0"/>
              </a:spcAft>
              <a:buNone/>
            </a:pPr>
            <a:r>
              <a:t/>
            </a:r>
            <a:endParaRPr sz="2400"/>
          </a:p>
        </p:txBody>
      </p:sp>
      <p:sp>
        <p:nvSpPr>
          <p:cNvPr id="106" name="Google Shape;106;p20"/>
          <p:cNvSpPr txBox="1"/>
          <p:nvPr/>
        </p:nvSpPr>
        <p:spPr>
          <a:xfrm>
            <a:off x="164100" y="2406125"/>
            <a:ext cx="8809500" cy="2455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sz="2400" u="sng">
                <a:solidFill>
                  <a:srgbClr val="0000FF"/>
                </a:solidFill>
              </a:rPr>
              <a:t>Central Limit </a:t>
            </a:r>
            <a:r>
              <a:rPr lang="en" sz="2400" u="sng">
                <a:solidFill>
                  <a:srgbClr val="0000FF"/>
                </a:solidFill>
              </a:rPr>
              <a:t>Theorem</a:t>
            </a:r>
            <a:r>
              <a:rPr lang="en" sz="2400" u="sng">
                <a:solidFill>
                  <a:srgbClr val="0000FF"/>
                </a:solidFill>
              </a:rPr>
              <a:t>: </a:t>
            </a:r>
            <a:endParaRPr sz="2400" u="sng">
              <a:solidFill>
                <a:srgbClr val="0000FF"/>
              </a:solidFill>
            </a:endParaRPr>
          </a:p>
          <a:p>
            <a:pPr indent="0" lvl="0" marL="0" marR="0" rtl="0" algn="just">
              <a:lnSpc>
                <a:spcPct val="100000"/>
              </a:lnSpc>
              <a:spcBef>
                <a:spcPts val="0"/>
              </a:spcBef>
              <a:spcAft>
                <a:spcPts val="0"/>
              </a:spcAft>
              <a:buNone/>
            </a:pPr>
            <a:r>
              <a:t/>
            </a:r>
            <a:endParaRPr sz="2400"/>
          </a:p>
          <a:p>
            <a:pPr indent="0" lvl="0" marL="0" marR="0" rtl="0" algn="just">
              <a:lnSpc>
                <a:spcPct val="100000"/>
              </a:lnSpc>
              <a:spcBef>
                <a:spcPts val="0"/>
              </a:spcBef>
              <a:spcAft>
                <a:spcPts val="0"/>
              </a:spcAft>
              <a:buNone/>
            </a:pPr>
            <a:r>
              <a:rPr lang="en" sz="2400"/>
              <a:t>Take a bunch of statistically </a:t>
            </a:r>
            <a:r>
              <a:rPr lang="en" sz="2400"/>
              <a:t>independent</a:t>
            </a:r>
            <a:r>
              <a:rPr lang="en" sz="2400"/>
              <a:t> variables, that are mutually </a:t>
            </a:r>
            <a:r>
              <a:rPr lang="en" sz="2400"/>
              <a:t>uncorrelated</a:t>
            </a:r>
            <a:r>
              <a:rPr lang="en" sz="2400"/>
              <a:t> , sum them up together (create a linear transformation)and this sum tends towards a normal distribution according to the law of large numbers.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860377" y="0"/>
            <a:ext cx="7423244"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