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7" r:id="rId11"/>
    <p:sldId id="265" r:id="rId12"/>
    <p:sldId id="266"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2" r:id="rId42"/>
    <p:sldId id="296" r:id="rId43"/>
    <p:sldId id="297" r:id="rId44"/>
    <p:sldId id="298" r:id="rId45"/>
    <p:sldId id="304" r:id="rId46"/>
    <p:sldId id="305" r:id="rId47"/>
    <p:sldId id="306" r:id="rId48"/>
    <p:sldId id="308" r:id="rId49"/>
    <p:sldId id="307" r:id="rId50"/>
    <p:sldId id="299" r:id="rId51"/>
    <p:sldId id="300" r:id="rId52"/>
    <p:sldId id="303" r:id="rId53"/>
    <p:sldId id="301" r:id="rId54"/>
    <p:sldId id="309" r:id="rId55"/>
    <p:sldId id="310" r:id="rId56"/>
    <p:sldId id="311" r:id="rId57"/>
    <p:sldId id="312" r:id="rId58"/>
    <p:sldId id="315" r:id="rId59"/>
    <p:sldId id="313" r:id="rId60"/>
    <p:sldId id="314" r:id="rId61"/>
    <p:sldId id="316" r:id="rId62"/>
    <p:sldId id="317" r:id="rId63"/>
    <p:sldId id="318" r:id="rId64"/>
    <p:sldId id="319" r:id="rId65"/>
    <p:sldId id="320" r:id="rId66"/>
    <p:sldId id="321" r:id="rId67"/>
    <p:sldId id="322" r:id="rId68"/>
    <p:sldId id="323"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8" d="100"/>
          <a:sy n="58" d="100"/>
        </p:scale>
        <p:origin x="-163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2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3/5/2019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3/5/2019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3/5/2019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3/5/2019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3/5/2019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3/5/2019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3/5/2019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beginnersbook.com/2013/12/java-arraylist/" TargetMode="External"/><Relationship Id="rId2" Type="http://schemas.openxmlformats.org/officeDocument/2006/relationships/hyperlink" Target="https://beginnersbook.com/2013/12/hashmap-in-java-with-example/" TargetMode="External"/><Relationship Id="rId1" Type="http://schemas.openxmlformats.org/officeDocument/2006/relationships/slideLayout" Target="../slideLayouts/slideLayout2.xml"/><Relationship Id="rId4" Type="http://schemas.openxmlformats.org/officeDocument/2006/relationships/hyperlink" Target="https://beginnersbook.com/2013/12/linkedlist-in-java-with-exampl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java.util</a:t>
            </a:r>
            <a:r>
              <a:rPr lang="en-IN" dirty="0" smtClean="0"/>
              <a:t> : The Collections Framework</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qph.fs.quoracdn.net/main-qimg-4439558bbbaf43204e2a68b037e1b414"/>
          <p:cNvPicPr>
            <a:picLocks noChangeAspect="1" noChangeArrowheads="1"/>
          </p:cNvPicPr>
          <p:nvPr/>
        </p:nvPicPr>
        <p:blipFill>
          <a:blip r:embed="rId2"/>
          <a:srcRect/>
          <a:stretch>
            <a:fillRect/>
          </a:stretch>
        </p:blipFill>
        <p:spPr bwMode="auto">
          <a:xfrm>
            <a:off x="0" y="152400"/>
            <a:ext cx="9144000" cy="5943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04800"/>
            <a:ext cx="8839200" cy="6019800"/>
          </a:xfrm>
        </p:spPr>
        <p:txBody>
          <a:bodyPr/>
          <a:lstStyle/>
          <a:p>
            <a:pPr algn="just"/>
            <a:r>
              <a:rPr lang="en-IN" dirty="0" smtClean="0"/>
              <a:t> </a:t>
            </a:r>
            <a:r>
              <a:rPr lang="en-IN" dirty="0" smtClean="0">
                <a:solidFill>
                  <a:srgbClr val="002060"/>
                </a:solidFill>
              </a:rPr>
              <a:t>In addition to the collection interfaces, collections also use the </a:t>
            </a:r>
          </a:p>
          <a:p>
            <a:pPr marL="723900" indent="85725" algn="just">
              <a:buFont typeface="Wingdings" pitchFamily="2" charset="2"/>
              <a:buChar char="ü"/>
            </a:pPr>
            <a:r>
              <a:rPr lang="en-IN" b="1" dirty="0" smtClean="0">
                <a:solidFill>
                  <a:srgbClr val="002060"/>
                </a:solidFill>
              </a:rPr>
              <a:t> Comparator : </a:t>
            </a:r>
            <a:r>
              <a:rPr lang="en-IN" dirty="0" smtClean="0">
                <a:solidFill>
                  <a:srgbClr val="002060"/>
                </a:solidFill>
              </a:rPr>
              <a:t>that defines how two objects are compared</a:t>
            </a:r>
          </a:p>
          <a:p>
            <a:pPr marL="723900" indent="85725" algn="just">
              <a:buNone/>
            </a:pPr>
            <a:endParaRPr lang="en-IN" b="1" dirty="0" smtClean="0">
              <a:solidFill>
                <a:srgbClr val="002060"/>
              </a:solidFill>
            </a:endParaRPr>
          </a:p>
          <a:p>
            <a:pPr marL="723900" indent="85725" algn="just">
              <a:buFont typeface="Wingdings" pitchFamily="2" charset="2"/>
              <a:buChar char="ü"/>
            </a:pPr>
            <a:r>
              <a:rPr lang="en-IN" b="1" dirty="0" smtClean="0">
                <a:solidFill>
                  <a:srgbClr val="002060"/>
                </a:solidFill>
              </a:rPr>
              <a:t> </a:t>
            </a:r>
            <a:r>
              <a:rPr lang="en-IN" b="1" dirty="0" err="1" smtClean="0">
                <a:solidFill>
                  <a:srgbClr val="002060"/>
                </a:solidFill>
              </a:rPr>
              <a:t>RandomAccess</a:t>
            </a:r>
            <a:r>
              <a:rPr lang="en-IN" b="1" dirty="0" smtClean="0">
                <a:solidFill>
                  <a:srgbClr val="002060"/>
                </a:solidFill>
              </a:rPr>
              <a:t>: </a:t>
            </a:r>
            <a:r>
              <a:rPr lang="en-IN" dirty="0" smtClean="0">
                <a:solidFill>
                  <a:srgbClr val="002060"/>
                </a:solidFill>
              </a:rPr>
              <a:t>By implementing Random Access, a list indicates that it supports efficient, random access to its elements.</a:t>
            </a:r>
          </a:p>
          <a:p>
            <a:pPr marL="723900" indent="85725" algn="just">
              <a:buFont typeface="Wingdings" pitchFamily="2" charset="2"/>
              <a:buChar char="ü"/>
            </a:pPr>
            <a:endParaRPr lang="en-IN" b="1" dirty="0" smtClean="0">
              <a:solidFill>
                <a:srgbClr val="002060"/>
              </a:solidFill>
            </a:endParaRPr>
          </a:p>
          <a:p>
            <a:pPr marL="723900" indent="85725" algn="just">
              <a:buFont typeface="Wingdings" pitchFamily="2" charset="2"/>
              <a:buChar char="ü"/>
            </a:pPr>
            <a:r>
              <a:rPr lang="en-IN" b="1" dirty="0" smtClean="0">
                <a:solidFill>
                  <a:srgbClr val="002060"/>
                </a:solidFill>
              </a:rPr>
              <a:t>  Iterator, and </a:t>
            </a:r>
            <a:r>
              <a:rPr lang="en-IN" b="1" dirty="0" err="1" smtClean="0">
                <a:solidFill>
                  <a:srgbClr val="002060"/>
                </a:solidFill>
              </a:rPr>
              <a:t>ListIterator</a:t>
            </a:r>
            <a:r>
              <a:rPr lang="en-IN" b="1" dirty="0" smtClean="0">
                <a:solidFill>
                  <a:srgbClr val="002060"/>
                </a:solidFill>
              </a:rPr>
              <a:t> interfaces: </a:t>
            </a:r>
            <a:r>
              <a:rPr lang="en-IN" dirty="0" smtClean="0">
                <a:solidFill>
                  <a:srgbClr val="002060"/>
                </a:solidFill>
              </a:rPr>
              <a:t>enumerate the objects within a collection.</a:t>
            </a:r>
          </a:p>
          <a:p>
            <a:pPr marL="723900" indent="85725" algn="just">
              <a:buFont typeface="Wingdings" pitchFamily="2" charset="2"/>
              <a:buChar char="ü"/>
            </a:pPr>
            <a:endParaRPr lang="en-IN" dirty="0" smtClean="0">
              <a:solidFill>
                <a:srgbClr val="002060"/>
              </a:solidFill>
            </a:endParaRPr>
          </a:p>
          <a:p>
            <a:pPr marL="95250" indent="85725" algn="just">
              <a:buNone/>
            </a:pPr>
            <a:endParaRPr lang="en-IN" dirty="0" smtClean="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304800"/>
            <a:ext cx="8915400" cy="6248400"/>
          </a:xfrm>
        </p:spPr>
        <p:txBody>
          <a:bodyPr>
            <a:normAutofit/>
          </a:bodyPr>
          <a:lstStyle/>
          <a:p>
            <a:pPr algn="just"/>
            <a:r>
              <a:rPr lang="en-IN" dirty="0" smtClean="0"/>
              <a:t> </a:t>
            </a:r>
            <a:r>
              <a:rPr lang="en-IN" dirty="0" smtClean="0">
                <a:solidFill>
                  <a:srgbClr val="002060"/>
                </a:solidFill>
              </a:rPr>
              <a:t>To provide the greatest flexibility in their use, the collection interfaces allow some methods to be optional. </a:t>
            </a:r>
          </a:p>
          <a:p>
            <a:pPr algn="just"/>
            <a:r>
              <a:rPr lang="en-IN" dirty="0" smtClean="0">
                <a:solidFill>
                  <a:srgbClr val="002060"/>
                </a:solidFill>
              </a:rPr>
              <a:t>The optional methods enable you to modify the contents of a collection.</a:t>
            </a:r>
          </a:p>
          <a:p>
            <a:pPr algn="just"/>
            <a:r>
              <a:rPr lang="en-IN" dirty="0" smtClean="0">
                <a:solidFill>
                  <a:srgbClr val="002060"/>
                </a:solidFill>
              </a:rPr>
              <a:t>Collections that support these methods are called </a:t>
            </a:r>
            <a:r>
              <a:rPr lang="en-IN" i="1" dirty="0" smtClean="0">
                <a:solidFill>
                  <a:srgbClr val="002060"/>
                </a:solidFill>
              </a:rPr>
              <a:t>modifiable. </a:t>
            </a:r>
          </a:p>
          <a:p>
            <a:pPr algn="just"/>
            <a:r>
              <a:rPr lang="en-IN" i="1" dirty="0" smtClean="0">
                <a:solidFill>
                  <a:srgbClr val="002060"/>
                </a:solidFill>
              </a:rPr>
              <a:t>Collections that do not allow </a:t>
            </a:r>
            <a:r>
              <a:rPr lang="en-IN" dirty="0" smtClean="0">
                <a:solidFill>
                  <a:srgbClr val="002060"/>
                </a:solidFill>
              </a:rPr>
              <a:t>their contents to be changed are called </a:t>
            </a:r>
            <a:r>
              <a:rPr lang="en-IN" i="1" dirty="0" err="1" smtClean="0">
                <a:solidFill>
                  <a:srgbClr val="002060"/>
                </a:solidFill>
              </a:rPr>
              <a:t>unmodifiable</a:t>
            </a:r>
            <a:r>
              <a:rPr lang="en-IN" i="1" dirty="0" smtClean="0">
                <a:solidFill>
                  <a:srgbClr val="002060"/>
                </a:solidFill>
              </a:rPr>
              <a:t>. If an attempt is made to use one of these</a:t>
            </a:r>
          </a:p>
          <a:p>
            <a:pPr algn="just"/>
            <a:r>
              <a:rPr lang="en-IN" dirty="0" smtClean="0">
                <a:solidFill>
                  <a:srgbClr val="002060"/>
                </a:solidFill>
              </a:rPr>
              <a:t>methods on an </a:t>
            </a:r>
            <a:r>
              <a:rPr lang="en-IN" dirty="0" err="1" smtClean="0">
                <a:solidFill>
                  <a:srgbClr val="002060"/>
                </a:solidFill>
              </a:rPr>
              <a:t>unmodifiable</a:t>
            </a:r>
            <a:r>
              <a:rPr lang="en-IN" dirty="0" smtClean="0">
                <a:solidFill>
                  <a:srgbClr val="002060"/>
                </a:solidFill>
              </a:rPr>
              <a:t> collection, an </a:t>
            </a:r>
            <a:r>
              <a:rPr lang="en-IN" b="1" dirty="0" err="1" smtClean="0">
                <a:solidFill>
                  <a:srgbClr val="002060"/>
                </a:solidFill>
              </a:rPr>
              <a:t>UnsupportedOperationException</a:t>
            </a:r>
            <a:r>
              <a:rPr lang="en-IN" b="1" dirty="0" smtClean="0">
                <a:solidFill>
                  <a:srgbClr val="002060"/>
                </a:solidFill>
              </a:rPr>
              <a:t> is thrown. </a:t>
            </a:r>
          </a:p>
          <a:p>
            <a:pPr algn="just"/>
            <a:r>
              <a:rPr lang="en-IN" dirty="0" smtClean="0">
                <a:solidFill>
                  <a:srgbClr val="002060"/>
                </a:solidFill>
              </a:rPr>
              <a:t>All the built-in collections are modifiable.</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8600"/>
            <a:ext cx="8915400" cy="6629400"/>
          </a:xfrm>
        </p:spPr>
        <p:txBody>
          <a:bodyPr>
            <a:normAutofit/>
          </a:bodyPr>
          <a:lstStyle/>
          <a:p>
            <a:r>
              <a:rPr lang="en-IN" b="1" dirty="0" smtClean="0"/>
              <a:t> The collection Interface:</a:t>
            </a:r>
          </a:p>
          <a:p>
            <a:pPr algn="just">
              <a:buNone/>
            </a:pPr>
            <a:r>
              <a:rPr lang="en-IN" b="1" dirty="0" smtClean="0"/>
              <a:t>  </a:t>
            </a:r>
            <a:r>
              <a:rPr lang="en-IN" dirty="0" smtClean="0"/>
              <a:t>                      </a:t>
            </a:r>
            <a:r>
              <a:rPr lang="en-IN" dirty="0" smtClean="0">
                <a:solidFill>
                  <a:srgbClr val="002060"/>
                </a:solidFill>
              </a:rPr>
              <a:t>The Collection interface is the foundation upon which the Collections Framework is built because it must be implemented by any class that defines a collection.</a:t>
            </a:r>
          </a:p>
          <a:p>
            <a:pPr>
              <a:buNone/>
            </a:pPr>
            <a:r>
              <a:rPr lang="en-IN" b="1" dirty="0" smtClean="0"/>
              <a:t>   </a:t>
            </a:r>
            <a:r>
              <a:rPr lang="en-IN" dirty="0" smtClean="0">
                <a:solidFill>
                  <a:srgbClr val="002060"/>
                </a:solidFill>
              </a:rPr>
              <a:t>Collection is a generic interface that has this declaration: </a:t>
            </a:r>
          </a:p>
          <a:p>
            <a:pPr>
              <a:buNone/>
            </a:pPr>
            <a:r>
              <a:rPr lang="en-IN" dirty="0" smtClean="0">
                <a:solidFill>
                  <a:srgbClr val="002060"/>
                </a:solidFill>
              </a:rPr>
              <a:t>        </a:t>
            </a:r>
            <a:r>
              <a:rPr lang="en-IN" dirty="0" smtClean="0"/>
              <a:t>interface Collection&lt;E&gt; </a:t>
            </a:r>
          </a:p>
          <a:p>
            <a:pPr marL="1624013" indent="-255588">
              <a:buFont typeface="Wingdings" pitchFamily="2" charset="2"/>
              <a:buChar char="§"/>
            </a:pPr>
            <a:r>
              <a:rPr lang="en-IN" sz="2400" dirty="0" smtClean="0">
                <a:solidFill>
                  <a:srgbClr val="002060"/>
                </a:solidFill>
              </a:rPr>
              <a:t>Here, E specifies the type of objects that the collection will hold.</a:t>
            </a:r>
          </a:p>
          <a:p>
            <a:pPr marL="1624013" indent="-255588">
              <a:buFont typeface="Wingdings" pitchFamily="2" charset="2"/>
              <a:buChar char="§"/>
            </a:pPr>
            <a:r>
              <a:rPr lang="en-IN" sz="2400" dirty="0" smtClean="0">
                <a:solidFill>
                  <a:srgbClr val="002060"/>
                </a:solidFill>
              </a:rPr>
              <a:t>Collection extends the </a:t>
            </a:r>
            <a:r>
              <a:rPr lang="en-IN" sz="2400" dirty="0" err="1" smtClean="0">
                <a:solidFill>
                  <a:srgbClr val="002060"/>
                </a:solidFill>
              </a:rPr>
              <a:t>Iterable</a:t>
            </a:r>
            <a:r>
              <a:rPr lang="en-IN" sz="2400" dirty="0" smtClean="0">
                <a:solidFill>
                  <a:srgbClr val="002060"/>
                </a:solidFill>
              </a:rPr>
              <a:t> interface.</a:t>
            </a:r>
          </a:p>
          <a:p>
            <a:pPr marL="1624013" indent="-255588">
              <a:buFont typeface="Wingdings" pitchFamily="2" charset="2"/>
              <a:buChar char="§"/>
            </a:pPr>
            <a:r>
              <a:rPr lang="en-IN" sz="2400" dirty="0" smtClean="0">
                <a:solidFill>
                  <a:srgbClr val="002060"/>
                </a:solidFill>
              </a:rPr>
              <a:t>This means that all collections can be cycled through by use of the for-each style for loop.</a:t>
            </a:r>
          </a:p>
          <a:p>
            <a:pPr marL="1624013" indent="-255588">
              <a:buFont typeface="Wingdings" pitchFamily="2" charset="2"/>
              <a:buChar char="§"/>
            </a:pPr>
            <a:r>
              <a:rPr lang="en-IN" sz="2400" dirty="0" smtClean="0">
                <a:solidFill>
                  <a:srgbClr val="002060"/>
                </a:solidFill>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381000"/>
            <a:ext cx="8915400" cy="6705600"/>
          </a:xfrm>
        </p:spPr>
        <p:txBody>
          <a:bodyPr/>
          <a:lstStyle/>
          <a:p>
            <a:r>
              <a:rPr lang="en-IN" dirty="0" smtClean="0"/>
              <a:t> </a:t>
            </a:r>
            <a:r>
              <a:rPr lang="en-IN" sz="2800" dirty="0" smtClean="0">
                <a:solidFill>
                  <a:srgbClr val="002060"/>
                </a:solidFill>
                <a:latin typeface="Times New Roman" pitchFamily="18" charset="0"/>
                <a:cs typeface="Times New Roman" pitchFamily="18" charset="0"/>
              </a:rPr>
              <a:t>Collection declares the core methods that all collections will have.</a:t>
            </a:r>
          </a:p>
          <a:p>
            <a:r>
              <a:rPr lang="en-IN" sz="2800" dirty="0" smtClean="0">
                <a:solidFill>
                  <a:srgbClr val="002060"/>
                </a:solidFill>
                <a:latin typeface="Times New Roman" pitchFamily="18" charset="0"/>
                <a:cs typeface="Times New Roman" pitchFamily="18" charset="0"/>
              </a:rPr>
              <a:t>Since, all collections implement Collection, familiarity with its methods is necessary for a clear understanding of the framework. </a:t>
            </a:r>
          </a:p>
          <a:p>
            <a:r>
              <a:rPr lang="en-IN" sz="2800" dirty="0" smtClean="0">
                <a:solidFill>
                  <a:srgbClr val="002060"/>
                </a:solidFill>
                <a:latin typeface="Times New Roman" pitchFamily="18" charset="0"/>
                <a:cs typeface="Times New Roman" pitchFamily="18" charset="0"/>
              </a:rPr>
              <a:t> Several of these methods can throw an </a:t>
            </a:r>
            <a:r>
              <a:rPr lang="en-IN" sz="2800" b="1" dirty="0" err="1" smtClean="0">
                <a:solidFill>
                  <a:srgbClr val="002060"/>
                </a:solidFill>
                <a:latin typeface="Times New Roman" pitchFamily="18" charset="0"/>
                <a:cs typeface="Times New Roman" pitchFamily="18" charset="0"/>
              </a:rPr>
              <a:t>UnsupportedOperationException</a:t>
            </a:r>
            <a:r>
              <a:rPr lang="en-IN" sz="2800" b="1" dirty="0" smtClean="0">
                <a:solidFill>
                  <a:srgbClr val="002060"/>
                </a:solidFill>
                <a:latin typeface="Times New Roman" pitchFamily="18" charset="0"/>
                <a:cs typeface="Times New Roman" pitchFamily="18" charset="0"/>
              </a:rPr>
              <a:t>.</a:t>
            </a:r>
          </a:p>
          <a:p>
            <a:r>
              <a:rPr lang="en-IN" sz="2800" dirty="0" smtClean="0">
                <a:solidFill>
                  <a:srgbClr val="002060"/>
                </a:solidFill>
                <a:latin typeface="Times New Roman" pitchFamily="18" charset="0"/>
                <a:cs typeface="Times New Roman" pitchFamily="18" charset="0"/>
              </a:rPr>
              <a:t> this occurs if a collection cannot be modified.</a:t>
            </a:r>
          </a:p>
          <a:p>
            <a:r>
              <a:rPr lang="en-IN" sz="2800" dirty="0" smtClean="0">
                <a:solidFill>
                  <a:srgbClr val="002060"/>
                </a:solidFill>
                <a:latin typeface="Times New Roman" pitchFamily="18" charset="0"/>
                <a:cs typeface="Times New Roman" pitchFamily="18" charset="0"/>
              </a:rPr>
              <a:t> </a:t>
            </a:r>
            <a:r>
              <a:rPr lang="en-IN" sz="2800" b="1" dirty="0" err="1" smtClean="0">
                <a:solidFill>
                  <a:srgbClr val="002060"/>
                </a:solidFill>
                <a:latin typeface="Times New Roman" pitchFamily="18" charset="0"/>
                <a:cs typeface="Times New Roman" pitchFamily="18" charset="0"/>
              </a:rPr>
              <a:t>AClassCastException</a:t>
            </a:r>
            <a:r>
              <a:rPr lang="en-IN" sz="2800" dirty="0" smtClean="0">
                <a:solidFill>
                  <a:srgbClr val="002060"/>
                </a:solidFill>
                <a:latin typeface="Times New Roman" pitchFamily="18" charset="0"/>
                <a:cs typeface="Times New Roman" pitchFamily="18" charset="0"/>
              </a:rPr>
              <a:t> is generated when one </a:t>
            </a:r>
            <a:r>
              <a:rPr lang="en-IN" sz="2800" b="1" dirty="0" smtClean="0">
                <a:solidFill>
                  <a:srgbClr val="002060"/>
                </a:solidFill>
                <a:latin typeface="Times New Roman" pitchFamily="18" charset="0"/>
                <a:cs typeface="Times New Roman" pitchFamily="18" charset="0"/>
              </a:rPr>
              <a:t>object is incompatible with another</a:t>
            </a:r>
            <a:r>
              <a:rPr lang="en-IN" sz="2800" dirty="0" smtClean="0">
                <a:solidFill>
                  <a:srgbClr val="002060"/>
                </a:solidFill>
                <a:latin typeface="Times New Roman" pitchFamily="18" charset="0"/>
                <a:cs typeface="Times New Roman" pitchFamily="18" charset="0"/>
              </a:rPr>
              <a:t>, such as when an attempt is made to add an incompatible object to a collection.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534400" cy="5257800"/>
          </a:xfrm>
        </p:spPr>
        <p:txBody>
          <a:bodyPr/>
          <a:lstStyle/>
          <a:p>
            <a:r>
              <a:rPr lang="en-IN" dirty="0" smtClean="0"/>
              <a:t> </a:t>
            </a:r>
            <a:r>
              <a:rPr lang="en-IN" b="1" dirty="0" smtClean="0">
                <a:solidFill>
                  <a:srgbClr val="002060"/>
                </a:solidFill>
                <a:latin typeface="Times New Roman" pitchFamily="18" charset="0"/>
                <a:cs typeface="Times New Roman" pitchFamily="18" charset="0"/>
              </a:rPr>
              <a:t>A </a:t>
            </a:r>
            <a:r>
              <a:rPr lang="en-IN" b="1" dirty="0" err="1" smtClean="0">
                <a:solidFill>
                  <a:srgbClr val="002060"/>
                </a:solidFill>
                <a:latin typeface="Times New Roman" pitchFamily="18" charset="0"/>
                <a:cs typeface="Times New Roman" pitchFamily="18" charset="0"/>
              </a:rPr>
              <a:t>NullPointerException</a:t>
            </a:r>
            <a:r>
              <a:rPr lang="en-IN" b="1" dirty="0" smtClean="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is thrown if an attempt is made to store a </a:t>
            </a:r>
            <a:r>
              <a:rPr lang="en-IN" b="1" dirty="0" smtClean="0">
                <a:solidFill>
                  <a:srgbClr val="002060"/>
                </a:solidFill>
                <a:latin typeface="Times New Roman" pitchFamily="18" charset="0"/>
                <a:cs typeface="Times New Roman" pitchFamily="18" charset="0"/>
              </a:rPr>
              <a:t>null object and null elements </a:t>
            </a:r>
            <a:r>
              <a:rPr lang="en-IN" dirty="0" smtClean="0">
                <a:solidFill>
                  <a:srgbClr val="002060"/>
                </a:solidFill>
                <a:latin typeface="Times New Roman" pitchFamily="18" charset="0"/>
                <a:cs typeface="Times New Roman" pitchFamily="18" charset="0"/>
              </a:rPr>
              <a:t>are not allowed in the collection.</a:t>
            </a:r>
          </a:p>
          <a:p>
            <a:r>
              <a:rPr lang="en-IN" dirty="0" smtClean="0">
                <a:solidFill>
                  <a:srgbClr val="002060"/>
                </a:solidFill>
                <a:latin typeface="Times New Roman" pitchFamily="18" charset="0"/>
                <a:cs typeface="Times New Roman" pitchFamily="18" charset="0"/>
              </a:rPr>
              <a:t> </a:t>
            </a:r>
            <a:r>
              <a:rPr lang="en-IN" b="1" dirty="0" smtClean="0">
                <a:solidFill>
                  <a:srgbClr val="002060"/>
                </a:solidFill>
                <a:latin typeface="Times New Roman" pitchFamily="18" charset="0"/>
                <a:cs typeface="Times New Roman" pitchFamily="18" charset="0"/>
              </a:rPr>
              <a:t>An </a:t>
            </a:r>
            <a:r>
              <a:rPr lang="en-IN" b="1" dirty="0" err="1" smtClean="0">
                <a:solidFill>
                  <a:srgbClr val="002060"/>
                </a:solidFill>
                <a:latin typeface="Times New Roman" pitchFamily="18" charset="0"/>
                <a:cs typeface="Times New Roman" pitchFamily="18" charset="0"/>
              </a:rPr>
              <a:t>IllegalArgumentException</a:t>
            </a:r>
            <a:r>
              <a:rPr lang="en-IN" b="1" dirty="0" smtClean="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is thrown if an invalid argument is used.</a:t>
            </a:r>
          </a:p>
          <a:p>
            <a:r>
              <a:rPr lang="en-IN" dirty="0" smtClean="0">
                <a:solidFill>
                  <a:srgbClr val="002060"/>
                </a:solidFill>
                <a:latin typeface="Times New Roman" pitchFamily="18" charset="0"/>
                <a:cs typeface="Times New Roman" pitchFamily="18" charset="0"/>
              </a:rPr>
              <a:t> </a:t>
            </a:r>
            <a:r>
              <a:rPr lang="en-IN" b="1" dirty="0" smtClean="0">
                <a:solidFill>
                  <a:srgbClr val="002060"/>
                </a:solidFill>
                <a:latin typeface="Times New Roman" pitchFamily="18" charset="0"/>
                <a:cs typeface="Times New Roman" pitchFamily="18" charset="0"/>
              </a:rPr>
              <a:t>An </a:t>
            </a:r>
            <a:r>
              <a:rPr lang="en-IN" b="1" dirty="0" err="1" smtClean="0">
                <a:solidFill>
                  <a:srgbClr val="002060"/>
                </a:solidFill>
                <a:latin typeface="Times New Roman" pitchFamily="18" charset="0"/>
                <a:cs typeface="Times New Roman" pitchFamily="18" charset="0"/>
              </a:rPr>
              <a:t>IllegalStateException</a:t>
            </a:r>
            <a:r>
              <a:rPr lang="en-IN" b="1" dirty="0" smtClean="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is thrown if an attempt is made to </a:t>
            </a:r>
            <a:r>
              <a:rPr lang="en-IN" b="1" dirty="0" smtClean="0">
                <a:solidFill>
                  <a:srgbClr val="002060"/>
                </a:solidFill>
                <a:latin typeface="Times New Roman" pitchFamily="18" charset="0"/>
                <a:cs typeface="Times New Roman" pitchFamily="18" charset="0"/>
              </a:rPr>
              <a:t>add an element to a fixed-length </a:t>
            </a:r>
            <a:r>
              <a:rPr lang="en-IN" dirty="0" smtClean="0">
                <a:solidFill>
                  <a:srgbClr val="002060"/>
                </a:solidFill>
                <a:latin typeface="Times New Roman" pitchFamily="18" charset="0"/>
                <a:cs typeface="Times New Roman" pitchFamily="18" charset="0"/>
              </a:rPr>
              <a:t>collection that is full.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457200"/>
            <a:ext cx="8839200" cy="5638800"/>
          </a:xfrm>
        </p:spPr>
        <p:txBody>
          <a:bodyPr/>
          <a:lstStyle/>
          <a:p>
            <a:pPr algn="just"/>
            <a:r>
              <a:rPr lang="en-IN" dirty="0" smtClean="0"/>
              <a:t> </a:t>
            </a:r>
            <a:r>
              <a:rPr lang="en-IN" dirty="0" smtClean="0">
                <a:solidFill>
                  <a:srgbClr val="002060"/>
                </a:solidFill>
                <a:latin typeface="Times New Roman" pitchFamily="18" charset="0"/>
                <a:cs typeface="Times New Roman" pitchFamily="18" charset="0"/>
              </a:rPr>
              <a:t>Objects are added to a collection by calling </a:t>
            </a:r>
            <a:r>
              <a:rPr lang="en-IN" b="1" dirty="0" smtClean="0">
                <a:solidFill>
                  <a:srgbClr val="002060"/>
                </a:solidFill>
                <a:latin typeface="Times New Roman" pitchFamily="18" charset="0"/>
                <a:cs typeface="Times New Roman" pitchFamily="18" charset="0"/>
              </a:rPr>
              <a:t>add( ). </a:t>
            </a:r>
          </a:p>
          <a:p>
            <a:pPr algn="just"/>
            <a:r>
              <a:rPr lang="en-IN" dirty="0" smtClean="0">
                <a:solidFill>
                  <a:srgbClr val="002060"/>
                </a:solidFill>
                <a:latin typeface="Times New Roman" pitchFamily="18" charset="0"/>
                <a:cs typeface="Times New Roman" pitchFamily="18" charset="0"/>
              </a:rPr>
              <a:t>Notice that </a:t>
            </a:r>
            <a:r>
              <a:rPr lang="en-IN" b="1" dirty="0" smtClean="0">
                <a:solidFill>
                  <a:srgbClr val="002060"/>
                </a:solidFill>
                <a:latin typeface="Times New Roman" pitchFamily="18" charset="0"/>
                <a:cs typeface="Times New Roman" pitchFamily="18" charset="0"/>
              </a:rPr>
              <a:t>add( ) </a:t>
            </a:r>
            <a:r>
              <a:rPr lang="en-IN" dirty="0" smtClean="0">
                <a:solidFill>
                  <a:srgbClr val="002060"/>
                </a:solidFill>
                <a:latin typeface="Times New Roman" pitchFamily="18" charset="0"/>
                <a:cs typeface="Times New Roman" pitchFamily="18" charset="0"/>
              </a:rPr>
              <a:t>takes an argument of </a:t>
            </a:r>
            <a:r>
              <a:rPr lang="en-IN" b="1" dirty="0" smtClean="0">
                <a:solidFill>
                  <a:srgbClr val="002060"/>
                </a:solidFill>
                <a:latin typeface="Times New Roman" pitchFamily="18" charset="0"/>
                <a:cs typeface="Times New Roman" pitchFamily="18" charset="0"/>
              </a:rPr>
              <a:t>type E</a:t>
            </a:r>
            <a:r>
              <a:rPr lang="en-IN" dirty="0" smtClean="0">
                <a:solidFill>
                  <a:srgbClr val="002060"/>
                </a:solidFill>
                <a:latin typeface="Times New Roman" pitchFamily="18" charset="0"/>
                <a:cs typeface="Times New Roman" pitchFamily="18" charset="0"/>
              </a:rPr>
              <a:t>, which means that </a:t>
            </a:r>
            <a:r>
              <a:rPr lang="en-IN" b="1" dirty="0" smtClean="0">
                <a:solidFill>
                  <a:srgbClr val="002060"/>
                </a:solidFill>
                <a:latin typeface="Times New Roman" pitchFamily="18" charset="0"/>
                <a:cs typeface="Times New Roman" pitchFamily="18" charset="0"/>
              </a:rPr>
              <a:t>objects added to a collection </a:t>
            </a:r>
          </a:p>
          <a:p>
            <a:pPr algn="just"/>
            <a:r>
              <a:rPr lang="en-IN" dirty="0" smtClean="0">
                <a:solidFill>
                  <a:srgbClr val="002060"/>
                </a:solidFill>
                <a:latin typeface="Times New Roman" pitchFamily="18" charset="0"/>
                <a:cs typeface="Times New Roman" pitchFamily="18" charset="0"/>
              </a:rPr>
              <a:t>It must be compatible with the </a:t>
            </a:r>
            <a:r>
              <a:rPr lang="en-IN" b="1" dirty="0" smtClean="0">
                <a:solidFill>
                  <a:srgbClr val="002060"/>
                </a:solidFill>
                <a:latin typeface="Times New Roman" pitchFamily="18" charset="0"/>
                <a:cs typeface="Times New Roman" pitchFamily="18" charset="0"/>
              </a:rPr>
              <a:t>type of data </a:t>
            </a:r>
            <a:r>
              <a:rPr lang="en-IN" dirty="0" smtClean="0">
                <a:solidFill>
                  <a:srgbClr val="002060"/>
                </a:solidFill>
                <a:latin typeface="Times New Roman" pitchFamily="18" charset="0"/>
                <a:cs typeface="Times New Roman" pitchFamily="18" charset="0"/>
              </a:rPr>
              <a:t>expected by the collection.</a:t>
            </a:r>
          </a:p>
          <a:p>
            <a:pPr algn="just"/>
            <a:r>
              <a:rPr lang="en-IN" dirty="0" smtClean="0">
                <a:solidFill>
                  <a:srgbClr val="002060"/>
                </a:solidFill>
                <a:latin typeface="Times New Roman" pitchFamily="18" charset="0"/>
                <a:cs typeface="Times New Roman" pitchFamily="18" charset="0"/>
              </a:rPr>
              <a:t> You can add the entire contents of one collection to another by calling </a:t>
            </a:r>
            <a:r>
              <a:rPr lang="en-IN" b="1" dirty="0" err="1" smtClean="0">
                <a:solidFill>
                  <a:srgbClr val="002060"/>
                </a:solidFill>
                <a:latin typeface="Times New Roman" pitchFamily="18" charset="0"/>
                <a:cs typeface="Times New Roman" pitchFamily="18" charset="0"/>
              </a:rPr>
              <a:t>addAll</a:t>
            </a:r>
            <a:r>
              <a:rPr lang="en-IN" b="1" dirty="0" smtClean="0">
                <a:solidFill>
                  <a:srgbClr val="002060"/>
                </a:solidFill>
                <a:latin typeface="Times New Roman" pitchFamily="18" charset="0"/>
                <a:cs typeface="Times New Roman" pitchFamily="18" charset="0"/>
              </a:rPr>
              <a:t>( ).</a:t>
            </a:r>
          </a:p>
          <a:p>
            <a:pPr algn="just"/>
            <a:r>
              <a:rPr lang="en-IN" dirty="0" smtClean="0">
                <a:solidFill>
                  <a:srgbClr val="002060"/>
                </a:solidFill>
                <a:latin typeface="Times New Roman" pitchFamily="18" charset="0"/>
                <a:cs typeface="Times New Roman" pitchFamily="18" charset="0"/>
              </a:rPr>
              <a:t>You can remove an object by using </a:t>
            </a:r>
            <a:r>
              <a:rPr lang="en-IN" b="1" dirty="0" smtClean="0">
                <a:solidFill>
                  <a:srgbClr val="002060"/>
                </a:solidFill>
                <a:latin typeface="Times New Roman" pitchFamily="18" charset="0"/>
                <a:cs typeface="Times New Roman" pitchFamily="18" charset="0"/>
              </a:rPr>
              <a:t>remove( ). </a:t>
            </a:r>
          </a:p>
          <a:p>
            <a:pPr algn="just"/>
            <a:r>
              <a:rPr lang="en-IN" dirty="0" smtClean="0">
                <a:solidFill>
                  <a:srgbClr val="002060"/>
                </a:solidFill>
                <a:latin typeface="Times New Roman" pitchFamily="18" charset="0"/>
                <a:cs typeface="Times New Roman" pitchFamily="18" charset="0"/>
              </a:rPr>
              <a:t>To remove a group of objects, </a:t>
            </a:r>
            <a:r>
              <a:rPr lang="en-IN" b="1" dirty="0" smtClean="0">
                <a:solidFill>
                  <a:srgbClr val="002060"/>
                </a:solidFill>
                <a:latin typeface="Times New Roman" pitchFamily="18" charset="0"/>
                <a:cs typeface="Times New Roman" pitchFamily="18" charset="0"/>
              </a:rPr>
              <a:t>call </a:t>
            </a:r>
            <a:r>
              <a:rPr lang="en-IN" b="1" dirty="0" err="1" smtClean="0">
                <a:solidFill>
                  <a:srgbClr val="002060"/>
                </a:solidFill>
                <a:latin typeface="Times New Roman" pitchFamily="18" charset="0"/>
                <a:cs typeface="Times New Roman" pitchFamily="18" charset="0"/>
              </a:rPr>
              <a:t>removeAll</a:t>
            </a:r>
            <a:r>
              <a:rPr lang="en-IN" b="1" dirty="0" smtClean="0">
                <a:solidFill>
                  <a:srgbClr val="002060"/>
                </a:solidFill>
                <a:latin typeface="Times New Roman" pitchFamily="18" charset="0"/>
                <a:cs typeface="Times New Roman" pitchFamily="18" charset="0"/>
              </a:rPr>
              <a:t>( ). </a:t>
            </a:r>
          </a:p>
          <a:p>
            <a:pPr algn="just"/>
            <a:r>
              <a:rPr lang="en-IN" dirty="0" smtClean="0">
                <a:solidFill>
                  <a:srgbClr val="002060"/>
                </a:solidFill>
                <a:latin typeface="Times New Roman" pitchFamily="18" charset="0"/>
                <a:cs typeface="Times New Roman" pitchFamily="18" charset="0"/>
              </a:rPr>
              <a:t>You can remove all elements except those of a specified group by </a:t>
            </a:r>
            <a:r>
              <a:rPr lang="en-IN" b="1" dirty="0" smtClean="0">
                <a:solidFill>
                  <a:srgbClr val="002060"/>
                </a:solidFill>
                <a:latin typeface="Times New Roman" pitchFamily="18" charset="0"/>
                <a:cs typeface="Times New Roman" pitchFamily="18" charset="0"/>
              </a:rPr>
              <a:t>calling </a:t>
            </a:r>
            <a:r>
              <a:rPr lang="en-IN" b="1" dirty="0" err="1" smtClean="0">
                <a:solidFill>
                  <a:srgbClr val="002060"/>
                </a:solidFill>
                <a:latin typeface="Times New Roman" pitchFamily="18" charset="0"/>
                <a:cs typeface="Times New Roman" pitchFamily="18" charset="0"/>
              </a:rPr>
              <a:t>retainAll</a:t>
            </a:r>
            <a:r>
              <a:rPr lang="en-IN" b="1" dirty="0" smtClean="0">
                <a:solidFill>
                  <a:srgbClr val="002060"/>
                </a:solidFill>
                <a:latin typeface="Times New Roman" pitchFamily="18" charset="0"/>
                <a:cs typeface="Times New Roman" pitchFamily="18" charset="0"/>
              </a:rPr>
              <a:t>( ). </a:t>
            </a:r>
          </a:p>
          <a:p>
            <a:pPr algn="just"/>
            <a:r>
              <a:rPr lang="en-IN" dirty="0" smtClean="0">
                <a:solidFill>
                  <a:srgbClr val="002060"/>
                </a:solidFill>
                <a:latin typeface="Times New Roman" pitchFamily="18" charset="0"/>
                <a:cs typeface="Times New Roman" pitchFamily="18" charset="0"/>
              </a:rPr>
              <a:t>To empty a collection, </a:t>
            </a:r>
            <a:r>
              <a:rPr lang="en-IN" b="1" dirty="0" smtClean="0">
                <a:solidFill>
                  <a:srgbClr val="002060"/>
                </a:solidFill>
                <a:latin typeface="Times New Roman" pitchFamily="18" charset="0"/>
                <a:cs typeface="Times New Roman" pitchFamily="18" charset="0"/>
              </a:rPr>
              <a:t>call clear(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04800"/>
            <a:ext cx="8839200" cy="6781800"/>
          </a:xfrm>
        </p:spPr>
        <p:txBody>
          <a:bodyPr>
            <a:normAutofit lnSpcReduction="10000"/>
          </a:bodyPr>
          <a:lstStyle/>
          <a:p>
            <a:pPr algn="just"/>
            <a:r>
              <a:rPr lang="en-IN" dirty="0" smtClean="0"/>
              <a:t> </a:t>
            </a:r>
            <a:r>
              <a:rPr lang="en-IN" dirty="0" smtClean="0">
                <a:solidFill>
                  <a:srgbClr val="002060"/>
                </a:solidFill>
                <a:latin typeface="Times New Roman" pitchFamily="18" charset="0"/>
                <a:cs typeface="Times New Roman" pitchFamily="18" charset="0"/>
              </a:rPr>
              <a:t>You can determine whether a collection contains a specific object by calling </a:t>
            </a:r>
            <a:r>
              <a:rPr lang="en-IN" b="1" dirty="0" smtClean="0">
                <a:solidFill>
                  <a:srgbClr val="002060"/>
                </a:solidFill>
                <a:latin typeface="Times New Roman" pitchFamily="18" charset="0"/>
                <a:cs typeface="Times New Roman" pitchFamily="18" charset="0"/>
              </a:rPr>
              <a:t>contains( ).</a:t>
            </a:r>
          </a:p>
          <a:p>
            <a:pPr algn="just"/>
            <a:r>
              <a:rPr lang="en-IN" b="1" dirty="0" smtClean="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To determine whether one collection contains all the members of another, call </a:t>
            </a:r>
            <a:r>
              <a:rPr lang="en-IN" b="1" dirty="0" err="1" smtClean="0">
                <a:solidFill>
                  <a:srgbClr val="002060"/>
                </a:solidFill>
                <a:latin typeface="Times New Roman" pitchFamily="18" charset="0"/>
                <a:cs typeface="Times New Roman" pitchFamily="18" charset="0"/>
              </a:rPr>
              <a:t>containsAll</a:t>
            </a:r>
            <a:r>
              <a:rPr lang="en-IN" b="1" dirty="0" smtClean="0">
                <a:solidFill>
                  <a:srgbClr val="002060"/>
                </a:solidFill>
                <a:latin typeface="Times New Roman" pitchFamily="18" charset="0"/>
                <a:cs typeface="Times New Roman" pitchFamily="18" charset="0"/>
              </a:rPr>
              <a:t>( ).</a:t>
            </a:r>
            <a:endParaRPr lang="en-IN" dirty="0" smtClean="0">
              <a:solidFill>
                <a:srgbClr val="002060"/>
              </a:solidFill>
              <a:latin typeface="Times New Roman" pitchFamily="18" charset="0"/>
              <a:cs typeface="Times New Roman" pitchFamily="18" charset="0"/>
            </a:endParaRPr>
          </a:p>
          <a:p>
            <a:pPr algn="just"/>
            <a:r>
              <a:rPr lang="en-IN" b="1" dirty="0" smtClean="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You can determine when a collection is empty by calling </a:t>
            </a:r>
            <a:r>
              <a:rPr lang="en-IN" b="1" dirty="0" err="1" smtClean="0">
                <a:solidFill>
                  <a:srgbClr val="002060"/>
                </a:solidFill>
                <a:latin typeface="Times New Roman" pitchFamily="18" charset="0"/>
                <a:cs typeface="Times New Roman" pitchFamily="18" charset="0"/>
              </a:rPr>
              <a:t>isEmpty</a:t>
            </a:r>
            <a:r>
              <a:rPr lang="en-IN" b="1" dirty="0" smtClean="0">
                <a:solidFill>
                  <a:srgbClr val="002060"/>
                </a:solidFill>
                <a:latin typeface="Times New Roman" pitchFamily="18" charset="0"/>
                <a:cs typeface="Times New Roman" pitchFamily="18" charset="0"/>
              </a:rPr>
              <a:t>( ). </a:t>
            </a:r>
          </a:p>
          <a:p>
            <a:pPr algn="just"/>
            <a:r>
              <a:rPr lang="en-IN" dirty="0" smtClean="0">
                <a:solidFill>
                  <a:srgbClr val="002060"/>
                </a:solidFill>
                <a:latin typeface="Times New Roman" pitchFamily="18" charset="0"/>
                <a:cs typeface="Times New Roman" pitchFamily="18" charset="0"/>
              </a:rPr>
              <a:t> The number of elements currently held in a collection can be determined by calling </a:t>
            </a:r>
            <a:r>
              <a:rPr lang="en-IN" b="1" dirty="0" smtClean="0">
                <a:solidFill>
                  <a:srgbClr val="002060"/>
                </a:solidFill>
                <a:latin typeface="Times New Roman" pitchFamily="18" charset="0"/>
                <a:cs typeface="Times New Roman" pitchFamily="18" charset="0"/>
              </a:rPr>
              <a:t>size( ).</a:t>
            </a:r>
          </a:p>
          <a:p>
            <a:pPr algn="just"/>
            <a:r>
              <a:rPr lang="en-IN" b="1" dirty="0" smtClean="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The </a:t>
            </a:r>
            <a:r>
              <a:rPr lang="en-IN" b="1" dirty="0" err="1" smtClean="0">
                <a:solidFill>
                  <a:srgbClr val="002060"/>
                </a:solidFill>
                <a:latin typeface="Times New Roman" pitchFamily="18" charset="0"/>
                <a:cs typeface="Times New Roman" pitchFamily="18" charset="0"/>
              </a:rPr>
              <a:t>toArray</a:t>
            </a:r>
            <a:r>
              <a:rPr lang="en-IN" b="1" dirty="0" smtClean="0">
                <a:solidFill>
                  <a:srgbClr val="002060"/>
                </a:solidFill>
                <a:latin typeface="Times New Roman" pitchFamily="18" charset="0"/>
                <a:cs typeface="Times New Roman" pitchFamily="18" charset="0"/>
              </a:rPr>
              <a:t>( ) </a:t>
            </a:r>
            <a:r>
              <a:rPr lang="en-IN" dirty="0" smtClean="0">
                <a:solidFill>
                  <a:srgbClr val="002060"/>
                </a:solidFill>
                <a:latin typeface="Times New Roman" pitchFamily="18" charset="0"/>
                <a:cs typeface="Times New Roman" pitchFamily="18" charset="0"/>
              </a:rPr>
              <a:t>methods return an array that contains the elements stored in the invoking collection. </a:t>
            </a:r>
          </a:p>
          <a:p>
            <a:pPr algn="just"/>
            <a:r>
              <a:rPr lang="en-IN" dirty="0" smtClean="0">
                <a:solidFill>
                  <a:srgbClr val="002060"/>
                </a:solidFill>
                <a:latin typeface="Times New Roman" pitchFamily="18" charset="0"/>
                <a:cs typeface="Times New Roman" pitchFamily="18" charset="0"/>
              </a:rPr>
              <a:t>The first returns an array of </a:t>
            </a:r>
            <a:r>
              <a:rPr lang="en-IN" b="1" dirty="0" smtClean="0">
                <a:solidFill>
                  <a:srgbClr val="002060"/>
                </a:solidFill>
                <a:latin typeface="Times New Roman" pitchFamily="18" charset="0"/>
                <a:cs typeface="Times New Roman" pitchFamily="18" charset="0"/>
              </a:rPr>
              <a:t>Object</a:t>
            </a:r>
            <a:r>
              <a:rPr lang="en-IN" dirty="0" smtClean="0">
                <a:solidFill>
                  <a:srgbClr val="002060"/>
                </a:solidFill>
                <a:latin typeface="Times New Roman" pitchFamily="18" charset="0"/>
                <a:cs typeface="Times New Roman" pitchFamily="18" charset="0"/>
              </a:rPr>
              <a:t>. </a:t>
            </a:r>
          </a:p>
          <a:p>
            <a:pPr algn="just"/>
            <a:r>
              <a:rPr lang="en-IN" dirty="0" smtClean="0">
                <a:solidFill>
                  <a:srgbClr val="002060"/>
                </a:solidFill>
                <a:latin typeface="Times New Roman" pitchFamily="18" charset="0"/>
                <a:cs typeface="Times New Roman" pitchFamily="18" charset="0"/>
              </a:rPr>
              <a:t>The second returns an array of elements that have the same type as the array specified as a parameter. </a:t>
            </a:r>
          </a:p>
          <a:p>
            <a:pPr algn="just"/>
            <a:r>
              <a:rPr lang="en-IN" sz="1800" dirty="0" smtClean="0">
                <a:latin typeface="Times New Roman" pitchFamily="18" charset="0"/>
                <a:cs typeface="Times New Roman" pitchFamily="18" charset="0"/>
              </a:rPr>
              <a:t>Normally, the second form is more convenient because it returns the desired array type. These methods are more important than it might at first seem. Often, processing the contents of a collection by using array-like syntax is advantageous. By providing a pathway between collections and arrays, you can have the best of both worlds.</a:t>
            </a:r>
            <a:endParaRPr lang="en-IN" sz="1800" dirty="0" smtClean="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81000"/>
            <a:ext cx="8610600" cy="5638800"/>
          </a:xfrm>
        </p:spPr>
        <p:txBody>
          <a:bodyPr>
            <a:noAutofit/>
          </a:bodyPr>
          <a:lstStyle/>
          <a:p>
            <a:pPr algn="just"/>
            <a:r>
              <a:rPr lang="en-IN" dirty="0" smtClean="0">
                <a:solidFill>
                  <a:srgbClr val="002060"/>
                </a:solidFill>
                <a:latin typeface="Times New Roman" pitchFamily="18" charset="0"/>
                <a:cs typeface="Times New Roman" pitchFamily="18" charset="0"/>
              </a:rPr>
              <a:t>Two collections can be compared for equality by calling </a:t>
            </a:r>
            <a:r>
              <a:rPr lang="en-IN" b="1" dirty="0" smtClean="0">
                <a:solidFill>
                  <a:srgbClr val="002060"/>
                </a:solidFill>
                <a:latin typeface="Times New Roman" pitchFamily="18" charset="0"/>
                <a:cs typeface="Times New Roman" pitchFamily="18" charset="0"/>
              </a:rPr>
              <a:t>equals( ). </a:t>
            </a:r>
          </a:p>
          <a:p>
            <a:pPr algn="just"/>
            <a:r>
              <a:rPr lang="en-IN" dirty="0" smtClean="0">
                <a:solidFill>
                  <a:srgbClr val="002060"/>
                </a:solidFill>
                <a:latin typeface="Times New Roman" pitchFamily="18" charset="0"/>
                <a:cs typeface="Times New Roman" pitchFamily="18" charset="0"/>
              </a:rPr>
              <a:t>The precise meaning of  “equality” may differ from collection to collection. For example, you can implement </a:t>
            </a:r>
            <a:r>
              <a:rPr lang="en-IN" b="1" dirty="0" smtClean="0">
                <a:solidFill>
                  <a:srgbClr val="002060"/>
                </a:solidFill>
                <a:latin typeface="Times New Roman" pitchFamily="18" charset="0"/>
                <a:cs typeface="Times New Roman" pitchFamily="18" charset="0"/>
              </a:rPr>
              <a:t>equals( )</a:t>
            </a:r>
            <a:r>
              <a:rPr lang="en-IN" dirty="0" smtClean="0">
                <a:solidFill>
                  <a:srgbClr val="002060"/>
                </a:solidFill>
                <a:latin typeface="Times New Roman" pitchFamily="18" charset="0"/>
                <a:cs typeface="Times New Roman" pitchFamily="18" charset="0"/>
              </a:rPr>
              <a:t> so that it compares the values of elements stored in the collection. </a:t>
            </a:r>
          </a:p>
          <a:p>
            <a:pPr algn="just"/>
            <a:r>
              <a:rPr lang="en-IN" dirty="0" smtClean="0">
                <a:solidFill>
                  <a:srgbClr val="002060"/>
                </a:solidFill>
                <a:latin typeface="Times New Roman" pitchFamily="18" charset="0"/>
                <a:cs typeface="Times New Roman" pitchFamily="18" charset="0"/>
              </a:rPr>
              <a:t>Alternatively, </a:t>
            </a:r>
            <a:r>
              <a:rPr lang="en-IN" b="1" dirty="0" smtClean="0">
                <a:solidFill>
                  <a:srgbClr val="002060"/>
                </a:solidFill>
                <a:latin typeface="Times New Roman" pitchFamily="18" charset="0"/>
                <a:cs typeface="Times New Roman" pitchFamily="18" charset="0"/>
              </a:rPr>
              <a:t>equals( ) </a:t>
            </a:r>
            <a:r>
              <a:rPr lang="en-IN" dirty="0" smtClean="0">
                <a:solidFill>
                  <a:srgbClr val="002060"/>
                </a:solidFill>
                <a:latin typeface="Times New Roman" pitchFamily="18" charset="0"/>
                <a:cs typeface="Times New Roman" pitchFamily="18" charset="0"/>
              </a:rPr>
              <a:t>can compare references to those elements.</a:t>
            </a:r>
          </a:p>
          <a:p>
            <a:pPr algn="just"/>
            <a:r>
              <a:rPr lang="en-IN" dirty="0" smtClean="0">
                <a:solidFill>
                  <a:srgbClr val="002060"/>
                </a:solidFill>
                <a:latin typeface="Times New Roman" pitchFamily="18" charset="0"/>
                <a:cs typeface="Times New Roman" pitchFamily="18" charset="0"/>
              </a:rPr>
              <a:t>One more very important method is </a:t>
            </a:r>
            <a:r>
              <a:rPr lang="en-IN" b="1" dirty="0" smtClean="0">
                <a:solidFill>
                  <a:srgbClr val="002060"/>
                </a:solidFill>
                <a:latin typeface="Times New Roman" pitchFamily="18" charset="0"/>
                <a:cs typeface="Times New Roman" pitchFamily="18" charset="0"/>
              </a:rPr>
              <a:t>iterator( ), </a:t>
            </a:r>
            <a:r>
              <a:rPr lang="en-IN" dirty="0" smtClean="0">
                <a:solidFill>
                  <a:srgbClr val="002060"/>
                </a:solidFill>
                <a:latin typeface="Times New Roman" pitchFamily="18" charset="0"/>
                <a:cs typeface="Times New Roman" pitchFamily="18" charset="0"/>
              </a:rPr>
              <a:t>which returns an iterator to a collection.</a:t>
            </a:r>
          </a:p>
          <a:p>
            <a:pPr algn="just"/>
            <a:r>
              <a:rPr lang="en-IN" dirty="0" err="1" smtClean="0">
                <a:solidFill>
                  <a:srgbClr val="002060"/>
                </a:solidFill>
                <a:latin typeface="Times New Roman" pitchFamily="18" charset="0"/>
                <a:cs typeface="Times New Roman" pitchFamily="18" charset="0"/>
              </a:rPr>
              <a:t>Iterator’s</a:t>
            </a:r>
            <a:r>
              <a:rPr lang="en-IN" dirty="0" smtClean="0">
                <a:solidFill>
                  <a:srgbClr val="002060"/>
                </a:solidFill>
                <a:latin typeface="Times New Roman" pitchFamily="18" charset="0"/>
                <a:cs typeface="Times New Roman" pitchFamily="18" charset="0"/>
              </a:rPr>
              <a:t> are frequently used when working with collections.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 y="152400"/>
            <a:ext cx="89154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IN" dirty="0" smtClean="0"/>
              <a:t> </a:t>
            </a:r>
            <a:r>
              <a:rPr lang="en-IN" sz="3200" b="1" dirty="0" err="1" smtClean="0">
                <a:latin typeface="Times New Roman" pitchFamily="18" charset="0"/>
                <a:cs typeface="Times New Roman" pitchFamily="18" charset="0"/>
              </a:rPr>
              <a:t>Java</a:t>
            </a:r>
            <a:r>
              <a:rPr lang="en-IN" sz="3200" dirty="0" err="1" smtClean="0">
                <a:latin typeface="Times New Roman" pitchFamily="18" charset="0"/>
                <a:cs typeface="Times New Roman" pitchFamily="18" charset="0"/>
              </a:rPr>
              <a:t>.</a:t>
            </a:r>
            <a:r>
              <a:rPr lang="en-IN" sz="3200" b="1" dirty="0" err="1" smtClean="0">
                <a:latin typeface="Times New Roman" pitchFamily="18" charset="0"/>
                <a:cs typeface="Times New Roman" pitchFamily="18" charset="0"/>
              </a:rPr>
              <a:t>util</a:t>
            </a:r>
            <a:r>
              <a:rPr lang="en-IN" sz="3200" dirty="0" smtClean="0">
                <a:latin typeface="Times New Roman" pitchFamily="18" charset="0"/>
                <a:cs typeface="Times New Roman" pitchFamily="18" charset="0"/>
              </a:rPr>
              <a:t> Package. It contains the collections framework, legacy collection classes, event model, date and time facilities, internationalization, and miscellaneous utility classes (a string </a:t>
            </a:r>
            <a:r>
              <a:rPr lang="en-IN" sz="3200" dirty="0" err="1" smtClean="0">
                <a:latin typeface="Times New Roman" pitchFamily="18" charset="0"/>
                <a:cs typeface="Times New Roman" pitchFamily="18" charset="0"/>
              </a:rPr>
              <a:t>tokenizer</a:t>
            </a:r>
            <a:r>
              <a:rPr lang="en-IN" sz="3200" dirty="0" smtClean="0">
                <a:latin typeface="Times New Roman" pitchFamily="18" charset="0"/>
                <a:cs typeface="Times New Roman" pitchFamily="18" charset="0"/>
              </a:rPr>
              <a:t>, a random-number generator, and a bit array).</a:t>
            </a:r>
            <a:endParaRPr lang="en-I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295400"/>
            <a:ext cx="8915400" cy="5376672"/>
          </a:xfrm>
        </p:spPr>
        <p:txBody>
          <a:bodyPr>
            <a:normAutofit/>
          </a:bodyPr>
          <a:lstStyle/>
          <a:p>
            <a:pPr algn="just"/>
            <a:r>
              <a:rPr lang="en-IN" dirty="0" smtClean="0">
                <a:solidFill>
                  <a:srgbClr val="002060"/>
                </a:solidFill>
                <a:latin typeface="Times New Roman" pitchFamily="18" charset="0"/>
                <a:cs typeface="Times New Roman" pitchFamily="18" charset="0"/>
              </a:rPr>
              <a:t>The List interface extends Collection and declares the </a:t>
            </a:r>
            <a:r>
              <a:rPr lang="en-IN" dirty="0" err="1" smtClean="0">
                <a:solidFill>
                  <a:srgbClr val="002060"/>
                </a:solidFill>
                <a:latin typeface="Times New Roman" pitchFamily="18" charset="0"/>
                <a:cs typeface="Times New Roman" pitchFamily="18" charset="0"/>
              </a:rPr>
              <a:t>behavior</a:t>
            </a:r>
            <a:r>
              <a:rPr lang="en-IN" dirty="0" smtClean="0">
                <a:solidFill>
                  <a:srgbClr val="002060"/>
                </a:solidFill>
                <a:latin typeface="Times New Roman" pitchFamily="18" charset="0"/>
                <a:cs typeface="Times New Roman" pitchFamily="18" charset="0"/>
              </a:rPr>
              <a:t> of a collection that stores a sequence of elements.</a:t>
            </a:r>
          </a:p>
          <a:p>
            <a:r>
              <a:rPr lang="en-IN" dirty="0" smtClean="0">
                <a:solidFill>
                  <a:srgbClr val="002060"/>
                </a:solidFill>
                <a:latin typeface="Times New Roman" pitchFamily="18" charset="0"/>
                <a:cs typeface="Times New Roman" pitchFamily="18" charset="0"/>
              </a:rPr>
              <a:t>List is a generic interface that has this declaration:</a:t>
            </a:r>
          </a:p>
          <a:p>
            <a:pPr>
              <a:buNone/>
            </a:pPr>
            <a:r>
              <a:rPr lang="en-IN" dirty="0" smtClean="0"/>
              <a:t>              interface List&lt;E&gt;</a:t>
            </a:r>
          </a:p>
          <a:p>
            <a:r>
              <a:rPr lang="en-IN" dirty="0" smtClean="0">
                <a:solidFill>
                  <a:srgbClr val="002060"/>
                </a:solidFill>
                <a:latin typeface="Times New Roman" pitchFamily="18" charset="0"/>
                <a:cs typeface="Times New Roman" pitchFamily="18" charset="0"/>
              </a:rPr>
              <a:t> Here, E specifies the type of objects that the list will hold.</a:t>
            </a:r>
          </a:p>
          <a:p>
            <a:r>
              <a:rPr lang="en-IN" dirty="0" smtClean="0">
                <a:solidFill>
                  <a:srgbClr val="002060"/>
                </a:solidFill>
                <a:latin typeface="Times New Roman" pitchFamily="18" charset="0"/>
                <a:cs typeface="Times New Roman" pitchFamily="18" charset="0"/>
              </a:rPr>
              <a:t> List defines some of its own methods.</a:t>
            </a:r>
          </a:p>
          <a:p>
            <a:r>
              <a:rPr lang="en-IN" dirty="0" smtClean="0">
                <a:solidFill>
                  <a:srgbClr val="002060"/>
                </a:solidFill>
                <a:latin typeface="Times New Roman" pitchFamily="18" charset="0"/>
                <a:cs typeface="Times New Roman" pitchFamily="18" charset="0"/>
              </a:rPr>
              <a:t>These methods will throw an </a:t>
            </a:r>
            <a:r>
              <a:rPr lang="en-IN" b="1" dirty="0" err="1" smtClean="0">
                <a:solidFill>
                  <a:srgbClr val="002060"/>
                </a:solidFill>
                <a:latin typeface="Times New Roman" pitchFamily="18" charset="0"/>
                <a:cs typeface="Times New Roman" pitchFamily="18" charset="0"/>
              </a:rPr>
              <a:t>UnsupportedOperationException</a:t>
            </a:r>
            <a:r>
              <a:rPr lang="en-IN" b="1" dirty="0" smtClean="0">
                <a:solidFill>
                  <a:srgbClr val="002060"/>
                </a:solidFill>
                <a:latin typeface="Times New Roman" pitchFamily="18" charset="0"/>
                <a:cs typeface="Times New Roman" pitchFamily="18" charset="0"/>
              </a:rPr>
              <a:t> </a:t>
            </a:r>
          </a:p>
          <a:p>
            <a:r>
              <a:rPr lang="en-IN" dirty="0" smtClean="0">
                <a:solidFill>
                  <a:srgbClr val="002060"/>
                </a:solidFill>
                <a:latin typeface="Times New Roman" pitchFamily="18" charset="0"/>
                <a:cs typeface="Times New Roman" pitchFamily="18" charset="0"/>
              </a:rPr>
              <a:t>if the list cannot be modified, and a </a:t>
            </a:r>
            <a:r>
              <a:rPr lang="en-IN" b="1" dirty="0" err="1" smtClean="0">
                <a:solidFill>
                  <a:srgbClr val="002060"/>
                </a:solidFill>
                <a:latin typeface="Times New Roman" pitchFamily="18" charset="0"/>
                <a:cs typeface="Times New Roman" pitchFamily="18" charset="0"/>
              </a:rPr>
              <a:t>ClassCastException</a:t>
            </a:r>
            <a:r>
              <a:rPr lang="en-IN" dirty="0" smtClean="0">
                <a:solidFill>
                  <a:srgbClr val="002060"/>
                </a:solidFill>
                <a:latin typeface="Times New Roman" pitchFamily="18" charset="0"/>
                <a:cs typeface="Times New Roman" pitchFamily="18" charset="0"/>
              </a:rPr>
              <a:t> is</a:t>
            </a:r>
            <a:r>
              <a:rPr lang="en-IN" dirty="0" smtClean="0"/>
              <a:t> </a:t>
            </a:r>
            <a:r>
              <a:rPr lang="en-IN" dirty="0" smtClean="0">
                <a:solidFill>
                  <a:srgbClr val="002060"/>
                </a:solidFill>
                <a:latin typeface="Times New Roman" pitchFamily="18" charset="0"/>
                <a:cs typeface="Times New Roman" pitchFamily="18" charset="0"/>
              </a:rPr>
              <a:t>generated when one object is incompatible with another. </a:t>
            </a:r>
          </a:p>
        </p:txBody>
      </p:sp>
      <p:sp>
        <p:nvSpPr>
          <p:cNvPr id="3" name="Title 2"/>
          <p:cNvSpPr>
            <a:spLocks noGrp="1"/>
          </p:cNvSpPr>
          <p:nvPr>
            <p:ph type="title"/>
          </p:nvPr>
        </p:nvSpPr>
        <p:spPr/>
        <p:txBody>
          <a:bodyPr>
            <a:normAutofit/>
          </a:bodyPr>
          <a:lstStyle/>
          <a:p>
            <a:r>
              <a:rPr lang="en-IN" sz="4000" dirty="0" smtClean="0">
                <a:solidFill>
                  <a:schemeClr val="tx1"/>
                </a:solidFill>
                <a:latin typeface="+mn-lt"/>
                <a:ea typeface="+mn-ea"/>
                <a:cs typeface="+mn-cs"/>
              </a:rPr>
              <a:t>The List Interface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
            <a:ext cx="8763000" cy="6705600"/>
          </a:xfrm>
        </p:spPr>
        <p:txBody>
          <a:bodyPr/>
          <a:lstStyle/>
          <a:p>
            <a:pPr algn="just"/>
            <a:r>
              <a:rPr lang="en-IN" dirty="0" smtClean="0"/>
              <a:t> </a:t>
            </a:r>
            <a:r>
              <a:rPr lang="en-IN" dirty="0" smtClean="0">
                <a:solidFill>
                  <a:srgbClr val="002060"/>
                </a:solidFill>
                <a:latin typeface="Times New Roman" pitchFamily="18" charset="0"/>
                <a:cs typeface="Times New Roman" pitchFamily="18" charset="0"/>
              </a:rPr>
              <a:t>several methods will throw an </a:t>
            </a:r>
            <a:r>
              <a:rPr lang="en-IN" b="1" dirty="0" err="1" smtClean="0">
                <a:solidFill>
                  <a:srgbClr val="002060"/>
                </a:solidFill>
                <a:latin typeface="Times New Roman" pitchFamily="18" charset="0"/>
                <a:cs typeface="Times New Roman" pitchFamily="18" charset="0"/>
              </a:rPr>
              <a:t>IndexOutOfBoundsException</a:t>
            </a:r>
            <a:r>
              <a:rPr lang="en-IN" b="1" dirty="0" smtClean="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if an invalid index is used. </a:t>
            </a:r>
          </a:p>
          <a:p>
            <a:pPr algn="just"/>
            <a:r>
              <a:rPr lang="en-IN" dirty="0" smtClean="0">
                <a:solidFill>
                  <a:srgbClr val="002060"/>
                </a:solidFill>
                <a:latin typeface="Times New Roman" pitchFamily="18" charset="0"/>
                <a:cs typeface="Times New Roman" pitchFamily="18" charset="0"/>
              </a:rPr>
              <a:t>A </a:t>
            </a:r>
            <a:r>
              <a:rPr lang="en-IN" b="1" dirty="0" err="1" smtClean="0">
                <a:solidFill>
                  <a:srgbClr val="002060"/>
                </a:solidFill>
                <a:latin typeface="Times New Roman" pitchFamily="18" charset="0"/>
                <a:cs typeface="Times New Roman" pitchFamily="18" charset="0"/>
              </a:rPr>
              <a:t>NullPointerException</a:t>
            </a:r>
            <a:r>
              <a:rPr lang="en-IN" dirty="0" smtClean="0">
                <a:solidFill>
                  <a:srgbClr val="002060"/>
                </a:solidFill>
                <a:latin typeface="Times New Roman" pitchFamily="18" charset="0"/>
                <a:cs typeface="Times New Roman" pitchFamily="18" charset="0"/>
              </a:rPr>
              <a:t> is thrown if an attempt is made to store a null object and null elements are not allowed in the list. </a:t>
            </a:r>
          </a:p>
          <a:p>
            <a:pPr algn="just"/>
            <a:r>
              <a:rPr lang="en-IN" dirty="0" smtClean="0">
                <a:solidFill>
                  <a:srgbClr val="002060"/>
                </a:solidFill>
                <a:latin typeface="Times New Roman" pitchFamily="18" charset="0"/>
                <a:cs typeface="Times New Roman" pitchFamily="18" charset="0"/>
              </a:rPr>
              <a:t>An </a:t>
            </a:r>
            <a:r>
              <a:rPr lang="en-IN" b="1" dirty="0" err="1" smtClean="0">
                <a:solidFill>
                  <a:srgbClr val="002060"/>
                </a:solidFill>
                <a:latin typeface="Times New Roman" pitchFamily="18" charset="0"/>
                <a:cs typeface="Times New Roman" pitchFamily="18" charset="0"/>
              </a:rPr>
              <a:t>IllegalArgumentException</a:t>
            </a:r>
            <a:r>
              <a:rPr lang="en-IN" dirty="0" smtClean="0">
                <a:solidFill>
                  <a:srgbClr val="002060"/>
                </a:solidFill>
                <a:latin typeface="Times New Roman" pitchFamily="18" charset="0"/>
                <a:cs typeface="Times New Roman" pitchFamily="18" charset="0"/>
              </a:rPr>
              <a:t> is thrown if an invalid argument is used.</a:t>
            </a:r>
          </a:p>
          <a:p>
            <a:pPr algn="just"/>
            <a:r>
              <a:rPr lang="en-IN" dirty="0" smtClean="0">
                <a:solidFill>
                  <a:srgbClr val="002060"/>
                </a:solidFill>
                <a:latin typeface="Times New Roman" pitchFamily="18" charset="0"/>
                <a:cs typeface="Times New Roman" pitchFamily="18" charset="0"/>
              </a:rPr>
              <a:t> To the versions of </a:t>
            </a:r>
            <a:r>
              <a:rPr lang="en-IN" b="1" dirty="0" smtClean="0">
                <a:solidFill>
                  <a:srgbClr val="002060"/>
                </a:solidFill>
                <a:latin typeface="Times New Roman" pitchFamily="18" charset="0"/>
                <a:cs typeface="Times New Roman" pitchFamily="18" charset="0"/>
              </a:rPr>
              <a:t>add( ) and </a:t>
            </a:r>
            <a:r>
              <a:rPr lang="en-IN" b="1" dirty="0" err="1" smtClean="0">
                <a:solidFill>
                  <a:srgbClr val="002060"/>
                </a:solidFill>
                <a:latin typeface="Times New Roman" pitchFamily="18" charset="0"/>
                <a:cs typeface="Times New Roman" pitchFamily="18" charset="0"/>
              </a:rPr>
              <a:t>addAll</a:t>
            </a:r>
            <a:r>
              <a:rPr lang="en-IN" b="1" dirty="0" smtClean="0">
                <a:solidFill>
                  <a:srgbClr val="002060"/>
                </a:solidFill>
                <a:latin typeface="Times New Roman" pitchFamily="18" charset="0"/>
                <a:cs typeface="Times New Roman" pitchFamily="18" charset="0"/>
              </a:rPr>
              <a:t>( ) </a:t>
            </a:r>
            <a:r>
              <a:rPr lang="en-IN" dirty="0" smtClean="0">
                <a:solidFill>
                  <a:srgbClr val="002060"/>
                </a:solidFill>
                <a:latin typeface="Times New Roman" pitchFamily="18" charset="0"/>
                <a:cs typeface="Times New Roman" pitchFamily="18" charset="0"/>
              </a:rPr>
              <a:t>defined by Collection, List adds the methods </a:t>
            </a:r>
            <a:r>
              <a:rPr lang="en-IN" b="1" dirty="0" smtClean="0">
                <a:solidFill>
                  <a:srgbClr val="002060"/>
                </a:solidFill>
                <a:latin typeface="Times New Roman" pitchFamily="18" charset="0"/>
                <a:cs typeface="Times New Roman" pitchFamily="18" charset="0"/>
              </a:rPr>
              <a:t>add(</a:t>
            </a:r>
            <a:r>
              <a:rPr lang="en-IN" b="1" dirty="0" err="1" smtClean="0">
                <a:solidFill>
                  <a:srgbClr val="002060"/>
                </a:solidFill>
                <a:latin typeface="Times New Roman" pitchFamily="18" charset="0"/>
                <a:cs typeface="Times New Roman" pitchFamily="18" charset="0"/>
              </a:rPr>
              <a:t>int</a:t>
            </a:r>
            <a:r>
              <a:rPr lang="en-IN" b="1" dirty="0" smtClean="0">
                <a:solidFill>
                  <a:srgbClr val="002060"/>
                </a:solidFill>
                <a:latin typeface="Times New Roman" pitchFamily="18" charset="0"/>
                <a:cs typeface="Times New Roman" pitchFamily="18" charset="0"/>
              </a:rPr>
              <a:t>, E) and </a:t>
            </a:r>
            <a:r>
              <a:rPr lang="en-IN" b="1" dirty="0" err="1" smtClean="0">
                <a:solidFill>
                  <a:srgbClr val="002060"/>
                </a:solidFill>
                <a:latin typeface="Times New Roman" pitchFamily="18" charset="0"/>
                <a:cs typeface="Times New Roman" pitchFamily="18" charset="0"/>
              </a:rPr>
              <a:t>addAll</a:t>
            </a:r>
            <a:r>
              <a:rPr lang="en-IN" b="1" dirty="0" smtClean="0">
                <a:solidFill>
                  <a:srgbClr val="002060"/>
                </a:solidFill>
                <a:latin typeface="Times New Roman" pitchFamily="18" charset="0"/>
                <a:cs typeface="Times New Roman" pitchFamily="18" charset="0"/>
              </a:rPr>
              <a:t>(</a:t>
            </a:r>
            <a:r>
              <a:rPr lang="en-IN" b="1" dirty="0" err="1" smtClean="0">
                <a:solidFill>
                  <a:srgbClr val="002060"/>
                </a:solidFill>
                <a:latin typeface="Times New Roman" pitchFamily="18" charset="0"/>
                <a:cs typeface="Times New Roman" pitchFamily="18" charset="0"/>
              </a:rPr>
              <a:t>int</a:t>
            </a:r>
            <a:r>
              <a:rPr lang="en-IN" b="1" dirty="0" smtClean="0">
                <a:solidFill>
                  <a:srgbClr val="002060"/>
                </a:solidFill>
                <a:latin typeface="Times New Roman" pitchFamily="18" charset="0"/>
                <a:cs typeface="Times New Roman" pitchFamily="18" charset="0"/>
              </a:rPr>
              <a:t>, Collection). </a:t>
            </a:r>
          </a:p>
          <a:p>
            <a:r>
              <a:rPr lang="en-IN" b="1" dirty="0" smtClean="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the semantics of </a:t>
            </a:r>
            <a:r>
              <a:rPr lang="en-IN" b="1" dirty="0" smtClean="0">
                <a:solidFill>
                  <a:srgbClr val="002060"/>
                </a:solidFill>
                <a:latin typeface="Times New Roman" pitchFamily="18" charset="0"/>
                <a:cs typeface="Times New Roman" pitchFamily="18" charset="0"/>
              </a:rPr>
              <a:t>add(E) and </a:t>
            </a:r>
            <a:r>
              <a:rPr lang="en-IN" b="1" dirty="0" err="1" smtClean="0">
                <a:solidFill>
                  <a:srgbClr val="002060"/>
                </a:solidFill>
                <a:latin typeface="Times New Roman" pitchFamily="18" charset="0"/>
                <a:cs typeface="Times New Roman" pitchFamily="18" charset="0"/>
              </a:rPr>
              <a:t>addAll</a:t>
            </a:r>
            <a:r>
              <a:rPr lang="en-IN" b="1" dirty="0" smtClean="0">
                <a:solidFill>
                  <a:srgbClr val="002060"/>
                </a:solidFill>
                <a:latin typeface="Times New Roman" pitchFamily="18" charset="0"/>
                <a:cs typeface="Times New Roman" pitchFamily="18" charset="0"/>
              </a:rPr>
              <a:t>(Collection) </a:t>
            </a:r>
            <a:r>
              <a:rPr lang="en-IN" dirty="0" smtClean="0">
                <a:solidFill>
                  <a:srgbClr val="002060"/>
                </a:solidFill>
                <a:latin typeface="Times New Roman" pitchFamily="18" charset="0"/>
                <a:cs typeface="Times New Roman" pitchFamily="18" charset="0"/>
              </a:rPr>
              <a:t>defined by Collection are changed by </a:t>
            </a:r>
            <a:r>
              <a:rPr lang="en-IN" b="1" dirty="0" smtClean="0">
                <a:solidFill>
                  <a:srgbClr val="002060"/>
                </a:solidFill>
                <a:latin typeface="Times New Roman" pitchFamily="18" charset="0"/>
                <a:cs typeface="Times New Roman" pitchFamily="18" charset="0"/>
              </a:rPr>
              <a:t>List</a:t>
            </a:r>
          </a:p>
          <a:p>
            <a:r>
              <a:rPr lang="en-IN" dirty="0" smtClean="0">
                <a:solidFill>
                  <a:srgbClr val="002060"/>
                </a:solidFill>
                <a:latin typeface="Times New Roman" pitchFamily="18" charset="0"/>
                <a:cs typeface="Times New Roman" pitchFamily="18" charset="0"/>
              </a:rPr>
              <a:t>so that they add elements to the end of the list.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85800"/>
            <a:ext cx="8382000" cy="6400800"/>
          </a:xfrm>
        </p:spPr>
        <p:txBody>
          <a:bodyPr>
            <a:normAutofit/>
          </a:bodyPr>
          <a:lstStyle/>
          <a:p>
            <a:pPr algn="just"/>
            <a:r>
              <a:rPr lang="en-IN" dirty="0" smtClean="0"/>
              <a:t> </a:t>
            </a:r>
            <a:r>
              <a:rPr lang="en-IN" dirty="0" smtClean="0">
                <a:solidFill>
                  <a:srgbClr val="002060"/>
                </a:solidFill>
                <a:latin typeface="Times New Roman" pitchFamily="18" charset="0"/>
                <a:cs typeface="Times New Roman" pitchFamily="18" charset="0"/>
              </a:rPr>
              <a:t>To obtain the object stored at a specific location, call </a:t>
            </a:r>
            <a:r>
              <a:rPr lang="en-IN" b="1" dirty="0" smtClean="0">
                <a:solidFill>
                  <a:srgbClr val="002060"/>
                </a:solidFill>
                <a:latin typeface="Times New Roman" pitchFamily="18" charset="0"/>
                <a:cs typeface="Times New Roman" pitchFamily="18" charset="0"/>
              </a:rPr>
              <a:t>get( ) </a:t>
            </a:r>
            <a:r>
              <a:rPr lang="en-IN" dirty="0" smtClean="0">
                <a:solidFill>
                  <a:srgbClr val="002060"/>
                </a:solidFill>
                <a:latin typeface="Times New Roman" pitchFamily="18" charset="0"/>
                <a:cs typeface="Times New Roman" pitchFamily="18" charset="0"/>
              </a:rPr>
              <a:t>with the index of the object.</a:t>
            </a:r>
          </a:p>
          <a:p>
            <a:pPr algn="just"/>
            <a:r>
              <a:rPr lang="en-IN" dirty="0" smtClean="0">
                <a:solidFill>
                  <a:srgbClr val="002060"/>
                </a:solidFill>
                <a:latin typeface="Times New Roman" pitchFamily="18" charset="0"/>
                <a:cs typeface="Times New Roman" pitchFamily="18" charset="0"/>
              </a:rPr>
              <a:t>To assign a value to an element in the list, call </a:t>
            </a:r>
            <a:r>
              <a:rPr lang="en-IN" b="1" dirty="0" smtClean="0">
                <a:solidFill>
                  <a:srgbClr val="002060"/>
                </a:solidFill>
                <a:latin typeface="Times New Roman" pitchFamily="18" charset="0"/>
                <a:cs typeface="Times New Roman" pitchFamily="18" charset="0"/>
              </a:rPr>
              <a:t>set( )</a:t>
            </a:r>
            <a:r>
              <a:rPr lang="en-IN" dirty="0" smtClean="0">
                <a:solidFill>
                  <a:srgbClr val="002060"/>
                </a:solidFill>
                <a:latin typeface="Times New Roman" pitchFamily="18" charset="0"/>
                <a:cs typeface="Times New Roman" pitchFamily="18" charset="0"/>
              </a:rPr>
              <a:t>, specifying the index of the object to be changed. </a:t>
            </a:r>
          </a:p>
          <a:p>
            <a:pPr algn="just"/>
            <a:r>
              <a:rPr lang="en-IN" dirty="0" smtClean="0">
                <a:solidFill>
                  <a:srgbClr val="002060"/>
                </a:solidFill>
                <a:latin typeface="Times New Roman" pitchFamily="18" charset="0"/>
                <a:cs typeface="Times New Roman" pitchFamily="18" charset="0"/>
              </a:rPr>
              <a:t>To find the index of an object, use </a:t>
            </a:r>
            <a:r>
              <a:rPr lang="en-IN" b="1" dirty="0" err="1" smtClean="0">
                <a:solidFill>
                  <a:srgbClr val="002060"/>
                </a:solidFill>
                <a:latin typeface="Times New Roman" pitchFamily="18" charset="0"/>
                <a:cs typeface="Times New Roman" pitchFamily="18" charset="0"/>
              </a:rPr>
              <a:t>indexOf</a:t>
            </a:r>
            <a:r>
              <a:rPr lang="en-IN" b="1" dirty="0" smtClean="0">
                <a:solidFill>
                  <a:srgbClr val="002060"/>
                </a:solidFill>
                <a:latin typeface="Times New Roman" pitchFamily="18" charset="0"/>
                <a:cs typeface="Times New Roman" pitchFamily="18" charset="0"/>
              </a:rPr>
              <a:t>( ) or </a:t>
            </a:r>
            <a:r>
              <a:rPr lang="en-IN" b="1" dirty="0" err="1" smtClean="0">
                <a:solidFill>
                  <a:srgbClr val="002060"/>
                </a:solidFill>
                <a:latin typeface="Times New Roman" pitchFamily="18" charset="0"/>
                <a:cs typeface="Times New Roman" pitchFamily="18" charset="0"/>
              </a:rPr>
              <a:t>lastIndexOf</a:t>
            </a:r>
            <a:r>
              <a:rPr lang="en-IN" b="1" dirty="0" smtClean="0">
                <a:solidFill>
                  <a:srgbClr val="002060"/>
                </a:solidFill>
                <a:latin typeface="Times New Roman" pitchFamily="18" charset="0"/>
                <a:cs typeface="Times New Roman" pitchFamily="18" charset="0"/>
              </a:rPr>
              <a:t>( ).</a:t>
            </a:r>
          </a:p>
          <a:p>
            <a:pPr algn="just"/>
            <a:r>
              <a:rPr lang="en-IN" dirty="0" smtClean="0">
                <a:solidFill>
                  <a:srgbClr val="002060"/>
                </a:solidFill>
                <a:latin typeface="Times New Roman" pitchFamily="18" charset="0"/>
                <a:cs typeface="Times New Roman" pitchFamily="18" charset="0"/>
              </a:rPr>
              <a:t>You can obtain a </a:t>
            </a:r>
            <a:r>
              <a:rPr lang="en-IN" dirty="0" err="1" smtClean="0">
                <a:solidFill>
                  <a:srgbClr val="002060"/>
                </a:solidFill>
                <a:latin typeface="Times New Roman" pitchFamily="18" charset="0"/>
                <a:cs typeface="Times New Roman" pitchFamily="18" charset="0"/>
              </a:rPr>
              <a:t>sublist</a:t>
            </a:r>
            <a:r>
              <a:rPr lang="en-IN" dirty="0" smtClean="0">
                <a:solidFill>
                  <a:srgbClr val="002060"/>
                </a:solidFill>
                <a:latin typeface="Times New Roman" pitchFamily="18" charset="0"/>
                <a:cs typeface="Times New Roman" pitchFamily="18" charset="0"/>
              </a:rPr>
              <a:t> of a list by calling </a:t>
            </a:r>
            <a:r>
              <a:rPr lang="en-IN" b="1" dirty="0" err="1" smtClean="0">
                <a:solidFill>
                  <a:srgbClr val="002060"/>
                </a:solidFill>
                <a:latin typeface="Times New Roman" pitchFamily="18" charset="0"/>
                <a:cs typeface="Times New Roman" pitchFamily="18" charset="0"/>
              </a:rPr>
              <a:t>subList</a:t>
            </a:r>
            <a:r>
              <a:rPr lang="en-IN" b="1" dirty="0" smtClean="0">
                <a:solidFill>
                  <a:srgbClr val="002060"/>
                </a:solidFill>
                <a:latin typeface="Times New Roman" pitchFamily="18" charset="0"/>
                <a:cs typeface="Times New Roman" pitchFamily="18" charset="0"/>
              </a:rPr>
              <a:t>( ), </a:t>
            </a:r>
            <a:r>
              <a:rPr lang="en-IN" dirty="0" smtClean="0">
                <a:solidFill>
                  <a:srgbClr val="002060"/>
                </a:solidFill>
                <a:latin typeface="Times New Roman" pitchFamily="18" charset="0"/>
                <a:cs typeface="Times New Roman" pitchFamily="18" charset="0"/>
              </a:rPr>
              <a:t>specifying the beginning and ending indexes of the </a:t>
            </a:r>
            <a:r>
              <a:rPr lang="en-IN" dirty="0" err="1" smtClean="0">
                <a:solidFill>
                  <a:srgbClr val="002060"/>
                </a:solidFill>
                <a:latin typeface="Times New Roman" pitchFamily="18" charset="0"/>
                <a:cs typeface="Times New Roman" pitchFamily="18" charset="0"/>
              </a:rPr>
              <a:t>sublist</a:t>
            </a:r>
            <a:r>
              <a:rPr lang="en-IN" dirty="0" smtClean="0">
                <a:solidFill>
                  <a:srgbClr val="002060"/>
                </a:solidFill>
                <a:latin typeface="Times New Roman" pitchFamily="18" charset="0"/>
                <a:cs typeface="Times New Roman" pitchFamily="18" charset="0"/>
              </a:rPr>
              <a:t>. </a:t>
            </a:r>
          </a:p>
          <a:p>
            <a:pPr algn="just"/>
            <a:r>
              <a:rPr lang="en-IN" dirty="0" smtClean="0">
                <a:solidFill>
                  <a:srgbClr val="002060"/>
                </a:solidFill>
                <a:latin typeface="Times New Roman" pitchFamily="18" charset="0"/>
                <a:cs typeface="Times New Roman" pitchFamily="18" charset="0"/>
              </a:rPr>
              <a:t>As you can imagine, </a:t>
            </a:r>
            <a:r>
              <a:rPr lang="en-IN" dirty="0" err="1" smtClean="0">
                <a:solidFill>
                  <a:srgbClr val="002060"/>
                </a:solidFill>
                <a:latin typeface="Times New Roman" pitchFamily="18" charset="0"/>
                <a:cs typeface="Times New Roman" pitchFamily="18" charset="0"/>
              </a:rPr>
              <a:t>subList</a:t>
            </a:r>
            <a:r>
              <a:rPr lang="en-IN" dirty="0" smtClean="0">
                <a:solidFill>
                  <a:srgbClr val="002060"/>
                </a:solidFill>
                <a:latin typeface="Times New Roman" pitchFamily="18" charset="0"/>
                <a:cs typeface="Times New Roman" pitchFamily="18" charset="0"/>
              </a:rPr>
              <a:t>( ) makes list processing quite convenient.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0"/>
            <a:ext cx="8686800" cy="5638800"/>
          </a:xfrm>
        </p:spPr>
        <p:txBody>
          <a:bodyPr>
            <a:normAutofit/>
          </a:bodyPr>
          <a:lstStyle/>
          <a:p>
            <a:pPr algn="just"/>
            <a:r>
              <a:rPr lang="en-IN" dirty="0" smtClean="0"/>
              <a:t> </a:t>
            </a:r>
            <a:r>
              <a:rPr lang="en-IN" dirty="0" smtClean="0">
                <a:solidFill>
                  <a:srgbClr val="002060"/>
                </a:solidFill>
                <a:latin typeface="Times New Roman" pitchFamily="18" charset="0"/>
                <a:cs typeface="Times New Roman" pitchFamily="18" charset="0"/>
              </a:rPr>
              <a:t>The Set interface defines a set. </a:t>
            </a:r>
          </a:p>
          <a:p>
            <a:pPr algn="just"/>
            <a:r>
              <a:rPr lang="en-IN" dirty="0" smtClean="0">
                <a:solidFill>
                  <a:srgbClr val="002060"/>
                </a:solidFill>
                <a:latin typeface="Times New Roman" pitchFamily="18" charset="0"/>
                <a:cs typeface="Times New Roman" pitchFamily="18" charset="0"/>
              </a:rPr>
              <a:t> It extends Collection and declares the behaviour of a collection that does not allow duplicate elements.</a:t>
            </a:r>
          </a:p>
          <a:p>
            <a:pPr algn="just"/>
            <a:r>
              <a:rPr lang="en-IN" dirty="0" smtClean="0">
                <a:solidFill>
                  <a:srgbClr val="002060"/>
                </a:solidFill>
                <a:latin typeface="Times New Roman" pitchFamily="18" charset="0"/>
                <a:cs typeface="Times New Roman" pitchFamily="18" charset="0"/>
              </a:rPr>
              <a:t> Therefore, the add( ) method returns false if an attempt is made to add duplicate elements to a set. It does not define any additional methods of its own.</a:t>
            </a:r>
          </a:p>
          <a:p>
            <a:pPr algn="just"/>
            <a:r>
              <a:rPr lang="en-IN" dirty="0" smtClean="0">
                <a:solidFill>
                  <a:srgbClr val="002060"/>
                </a:solidFill>
                <a:latin typeface="Times New Roman" pitchFamily="18" charset="0"/>
                <a:cs typeface="Times New Roman" pitchFamily="18" charset="0"/>
              </a:rPr>
              <a:t> Set is a generic interface that has this declaration:</a:t>
            </a:r>
          </a:p>
          <a:p>
            <a:pPr algn="just">
              <a:buNone/>
            </a:pPr>
            <a:r>
              <a:rPr lang="en-IN" dirty="0" smtClean="0">
                <a:solidFill>
                  <a:srgbClr val="002060"/>
                </a:solidFill>
                <a:latin typeface="Times New Roman" pitchFamily="18" charset="0"/>
                <a:cs typeface="Times New Roman" pitchFamily="18" charset="0"/>
              </a:rPr>
              <a:t>                    </a:t>
            </a:r>
            <a:r>
              <a:rPr lang="en-IN" dirty="0" smtClean="0"/>
              <a:t>interface Set&lt;E&gt;</a:t>
            </a:r>
          </a:p>
          <a:p>
            <a:pPr algn="just"/>
            <a:r>
              <a:rPr lang="en-IN" dirty="0" smtClean="0">
                <a:solidFill>
                  <a:srgbClr val="002060"/>
                </a:solidFill>
                <a:latin typeface="Times New Roman" pitchFamily="18" charset="0"/>
                <a:cs typeface="Times New Roman" pitchFamily="18" charset="0"/>
              </a:rPr>
              <a:t>Here, E specifies the type of objects that the set will hold.</a:t>
            </a:r>
          </a:p>
        </p:txBody>
      </p:sp>
      <p:sp>
        <p:nvSpPr>
          <p:cNvPr id="3" name="Title 2"/>
          <p:cNvSpPr>
            <a:spLocks noGrp="1"/>
          </p:cNvSpPr>
          <p:nvPr>
            <p:ph type="title"/>
          </p:nvPr>
        </p:nvSpPr>
        <p:spPr>
          <a:xfrm>
            <a:off x="457200" y="304800"/>
            <a:ext cx="8229600" cy="1143000"/>
          </a:xfrm>
        </p:spPr>
        <p:txBody>
          <a:bodyPr>
            <a:normAutofit/>
          </a:bodyPr>
          <a:lstStyle/>
          <a:p>
            <a:r>
              <a:rPr lang="en-IN" sz="4000" dirty="0" smtClean="0">
                <a:solidFill>
                  <a:schemeClr val="tx1"/>
                </a:solidFill>
                <a:latin typeface="+mn-lt"/>
                <a:ea typeface="+mn-ea"/>
                <a:cs typeface="+mn-cs"/>
              </a:rPr>
              <a:t>The Set Interface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05000"/>
            <a:ext cx="9144000" cy="4953000"/>
          </a:xfrm>
        </p:spPr>
        <p:txBody>
          <a:bodyPr>
            <a:normAutofit/>
          </a:bodyPr>
          <a:lstStyle/>
          <a:p>
            <a:pPr algn="just"/>
            <a:r>
              <a:rPr lang="en-IN" dirty="0" smtClean="0">
                <a:solidFill>
                  <a:srgbClr val="002060"/>
                </a:solidFill>
                <a:latin typeface="Times New Roman" pitchFamily="18" charset="0"/>
                <a:cs typeface="Times New Roman" pitchFamily="18" charset="0"/>
              </a:rPr>
              <a:t> The </a:t>
            </a:r>
            <a:r>
              <a:rPr lang="en-IN" dirty="0" err="1" smtClean="0">
                <a:solidFill>
                  <a:srgbClr val="002060"/>
                </a:solidFill>
                <a:latin typeface="Times New Roman" pitchFamily="18" charset="0"/>
                <a:cs typeface="Times New Roman" pitchFamily="18" charset="0"/>
              </a:rPr>
              <a:t>SortedSet</a:t>
            </a:r>
            <a:r>
              <a:rPr lang="en-IN" dirty="0" smtClean="0">
                <a:solidFill>
                  <a:srgbClr val="002060"/>
                </a:solidFill>
                <a:latin typeface="Times New Roman" pitchFamily="18" charset="0"/>
                <a:cs typeface="Times New Roman" pitchFamily="18" charset="0"/>
              </a:rPr>
              <a:t> interface extends Set and declares the </a:t>
            </a:r>
            <a:r>
              <a:rPr lang="en-IN" dirty="0" err="1" smtClean="0">
                <a:solidFill>
                  <a:srgbClr val="002060"/>
                </a:solidFill>
                <a:latin typeface="Times New Roman" pitchFamily="18" charset="0"/>
                <a:cs typeface="Times New Roman" pitchFamily="18" charset="0"/>
              </a:rPr>
              <a:t>behavior</a:t>
            </a:r>
            <a:r>
              <a:rPr lang="en-IN" dirty="0" smtClean="0">
                <a:solidFill>
                  <a:srgbClr val="002060"/>
                </a:solidFill>
                <a:latin typeface="Times New Roman" pitchFamily="18" charset="0"/>
                <a:cs typeface="Times New Roman" pitchFamily="18" charset="0"/>
              </a:rPr>
              <a:t> of a set sorted in ascending order.</a:t>
            </a:r>
          </a:p>
          <a:p>
            <a:pPr algn="just"/>
            <a:r>
              <a:rPr lang="en-IN" dirty="0" smtClean="0">
                <a:solidFill>
                  <a:srgbClr val="002060"/>
                </a:solidFill>
                <a:latin typeface="Times New Roman" pitchFamily="18" charset="0"/>
                <a:cs typeface="Times New Roman" pitchFamily="18" charset="0"/>
              </a:rPr>
              <a:t> </a:t>
            </a:r>
            <a:r>
              <a:rPr lang="en-IN" dirty="0" err="1" smtClean="0">
                <a:solidFill>
                  <a:srgbClr val="002060"/>
                </a:solidFill>
                <a:latin typeface="Times New Roman" pitchFamily="18" charset="0"/>
                <a:cs typeface="Times New Roman" pitchFamily="18" charset="0"/>
              </a:rPr>
              <a:t>SortedSet</a:t>
            </a:r>
            <a:r>
              <a:rPr lang="en-IN" dirty="0" smtClean="0">
                <a:solidFill>
                  <a:srgbClr val="002060"/>
                </a:solidFill>
                <a:latin typeface="Times New Roman" pitchFamily="18" charset="0"/>
                <a:cs typeface="Times New Roman" pitchFamily="18" charset="0"/>
              </a:rPr>
              <a:t> is a generic interface that has this declaration:</a:t>
            </a:r>
          </a:p>
          <a:p>
            <a:pPr algn="just">
              <a:buNone/>
            </a:pPr>
            <a:r>
              <a:rPr lang="en-IN" dirty="0" smtClean="0">
                <a:solidFill>
                  <a:srgbClr val="002060"/>
                </a:solidFill>
                <a:latin typeface="Times New Roman" pitchFamily="18" charset="0"/>
                <a:cs typeface="Times New Roman" pitchFamily="18" charset="0"/>
              </a:rPr>
              <a:t>             </a:t>
            </a:r>
            <a:r>
              <a:rPr lang="en-IN" dirty="0" smtClean="0">
                <a:latin typeface="Times New Roman" pitchFamily="18" charset="0"/>
                <a:cs typeface="Times New Roman" pitchFamily="18" charset="0"/>
              </a:rPr>
              <a:t>interface </a:t>
            </a:r>
            <a:r>
              <a:rPr lang="en-IN" dirty="0" err="1" smtClean="0">
                <a:latin typeface="Times New Roman" pitchFamily="18" charset="0"/>
                <a:cs typeface="Times New Roman" pitchFamily="18" charset="0"/>
              </a:rPr>
              <a:t>SortedSet</a:t>
            </a:r>
            <a:r>
              <a:rPr lang="en-IN" dirty="0" smtClean="0">
                <a:latin typeface="Times New Roman" pitchFamily="18" charset="0"/>
                <a:cs typeface="Times New Roman" pitchFamily="18" charset="0"/>
              </a:rPr>
              <a:t>&lt;E&gt;</a:t>
            </a:r>
          </a:p>
          <a:p>
            <a:pPr algn="just"/>
            <a:r>
              <a:rPr lang="en-IN" dirty="0" smtClean="0">
                <a:solidFill>
                  <a:srgbClr val="002060"/>
                </a:solidFill>
                <a:latin typeface="Times New Roman" pitchFamily="18" charset="0"/>
                <a:cs typeface="Times New Roman" pitchFamily="18" charset="0"/>
              </a:rPr>
              <a:t>Here, E specifies the type of objects that the set will hold.</a:t>
            </a:r>
          </a:p>
          <a:p>
            <a:pPr algn="just"/>
            <a:r>
              <a:rPr lang="en-IN" dirty="0" smtClean="0">
                <a:solidFill>
                  <a:srgbClr val="002060"/>
                </a:solidFill>
                <a:latin typeface="Times New Roman" pitchFamily="18" charset="0"/>
                <a:cs typeface="Times New Roman" pitchFamily="18" charset="0"/>
              </a:rPr>
              <a:t> In addition to those methods defined by Set, the </a:t>
            </a:r>
            <a:r>
              <a:rPr lang="en-IN" dirty="0" err="1" smtClean="0">
                <a:solidFill>
                  <a:srgbClr val="002060"/>
                </a:solidFill>
                <a:latin typeface="Times New Roman" pitchFamily="18" charset="0"/>
                <a:cs typeface="Times New Roman" pitchFamily="18" charset="0"/>
              </a:rPr>
              <a:t>SortedSet</a:t>
            </a:r>
            <a:r>
              <a:rPr lang="en-IN" dirty="0" smtClean="0">
                <a:solidFill>
                  <a:srgbClr val="002060"/>
                </a:solidFill>
                <a:latin typeface="Times New Roman" pitchFamily="18" charset="0"/>
                <a:cs typeface="Times New Roman" pitchFamily="18" charset="0"/>
              </a:rPr>
              <a:t> interface declares the methods</a:t>
            </a:r>
          </a:p>
          <a:p>
            <a:pPr algn="just"/>
            <a:endParaRPr lang="en-IN" dirty="0" smtClean="0">
              <a:solidFill>
                <a:srgbClr val="002060"/>
              </a:solidFill>
              <a:latin typeface="Times New Roman" pitchFamily="18" charset="0"/>
              <a:cs typeface="Times New Roman" pitchFamily="18" charset="0"/>
            </a:endParaRPr>
          </a:p>
        </p:txBody>
      </p:sp>
      <p:sp>
        <p:nvSpPr>
          <p:cNvPr id="3" name="Title 2"/>
          <p:cNvSpPr>
            <a:spLocks noGrp="1"/>
          </p:cNvSpPr>
          <p:nvPr>
            <p:ph type="title"/>
          </p:nvPr>
        </p:nvSpPr>
        <p:spPr>
          <a:xfrm>
            <a:off x="457200" y="762000"/>
            <a:ext cx="8229600" cy="1143000"/>
          </a:xfrm>
        </p:spPr>
        <p:txBody>
          <a:bodyPr>
            <a:normAutofit/>
          </a:bodyPr>
          <a:lstStyle/>
          <a:p>
            <a:r>
              <a:rPr lang="en-IN" sz="4000" dirty="0" smtClean="0">
                <a:solidFill>
                  <a:schemeClr val="tx1"/>
                </a:solidFill>
                <a:latin typeface="+mn-lt"/>
                <a:ea typeface="+mn-ea"/>
                <a:cs typeface="+mn-cs"/>
              </a:rPr>
              <a:t>The </a:t>
            </a:r>
            <a:r>
              <a:rPr lang="en-IN" sz="4000" dirty="0" err="1" smtClean="0">
                <a:solidFill>
                  <a:schemeClr val="tx1"/>
                </a:solidFill>
                <a:latin typeface="+mn-lt"/>
                <a:ea typeface="+mn-ea"/>
                <a:cs typeface="+mn-cs"/>
              </a:rPr>
              <a:t>SortedSet</a:t>
            </a:r>
            <a:r>
              <a:rPr lang="en-IN" sz="4000" dirty="0" smtClean="0">
                <a:solidFill>
                  <a:schemeClr val="tx1"/>
                </a:solidFill>
                <a:latin typeface="+mn-lt"/>
                <a:ea typeface="+mn-ea"/>
                <a:cs typeface="+mn-cs"/>
              </a:rPr>
              <a:t> Interface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199" y="533400"/>
            <a:ext cx="7467601"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10600" cy="5410200"/>
          </a:xfrm>
        </p:spPr>
        <p:txBody>
          <a:bodyPr>
            <a:normAutofit/>
          </a:bodyPr>
          <a:lstStyle/>
          <a:p>
            <a:pPr algn="just"/>
            <a:r>
              <a:rPr lang="en-IN" dirty="0" smtClean="0">
                <a:solidFill>
                  <a:srgbClr val="002060"/>
                </a:solidFill>
                <a:latin typeface="Times New Roman" pitchFamily="18" charset="0"/>
                <a:cs typeface="Times New Roman" pitchFamily="18" charset="0"/>
              </a:rPr>
              <a:t>Several methods throw a </a:t>
            </a:r>
            <a:r>
              <a:rPr lang="en-IN" b="1" dirty="0" err="1" smtClean="0">
                <a:solidFill>
                  <a:srgbClr val="002060"/>
                </a:solidFill>
                <a:latin typeface="Times New Roman" pitchFamily="18" charset="0"/>
                <a:cs typeface="Times New Roman" pitchFamily="18" charset="0"/>
              </a:rPr>
              <a:t>NoSuchElementException</a:t>
            </a:r>
            <a:r>
              <a:rPr lang="en-IN" b="1" dirty="0" smtClean="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when no items are contained in the invoking set.</a:t>
            </a:r>
          </a:p>
          <a:p>
            <a:pPr algn="just"/>
            <a:r>
              <a:rPr lang="en-IN" dirty="0" smtClean="0">
                <a:solidFill>
                  <a:srgbClr val="002060"/>
                </a:solidFill>
                <a:latin typeface="Times New Roman" pitchFamily="18" charset="0"/>
                <a:cs typeface="Times New Roman" pitchFamily="18" charset="0"/>
              </a:rPr>
              <a:t> A </a:t>
            </a:r>
            <a:r>
              <a:rPr lang="en-IN" b="1" dirty="0" err="1" smtClean="0">
                <a:solidFill>
                  <a:srgbClr val="002060"/>
                </a:solidFill>
                <a:latin typeface="Times New Roman" pitchFamily="18" charset="0"/>
                <a:cs typeface="Times New Roman" pitchFamily="18" charset="0"/>
              </a:rPr>
              <a:t>ClassCastException</a:t>
            </a:r>
            <a:r>
              <a:rPr lang="en-IN" dirty="0" smtClean="0">
                <a:solidFill>
                  <a:srgbClr val="002060"/>
                </a:solidFill>
                <a:latin typeface="Times New Roman" pitchFamily="18" charset="0"/>
                <a:cs typeface="Times New Roman" pitchFamily="18" charset="0"/>
              </a:rPr>
              <a:t> is thrown when an object is incompatible with the elements in a set.</a:t>
            </a:r>
          </a:p>
          <a:p>
            <a:pPr algn="just"/>
            <a:r>
              <a:rPr lang="en-IN" dirty="0" err="1" smtClean="0">
                <a:solidFill>
                  <a:srgbClr val="002060"/>
                </a:solidFill>
                <a:latin typeface="Times New Roman" pitchFamily="18" charset="0"/>
                <a:cs typeface="Times New Roman" pitchFamily="18" charset="0"/>
              </a:rPr>
              <a:t>A</a:t>
            </a:r>
            <a:r>
              <a:rPr lang="en-IN" b="1" dirty="0" err="1" smtClean="0">
                <a:solidFill>
                  <a:srgbClr val="002060"/>
                </a:solidFill>
                <a:latin typeface="Times New Roman" pitchFamily="18" charset="0"/>
                <a:cs typeface="Times New Roman" pitchFamily="18" charset="0"/>
              </a:rPr>
              <a:t>NullPointerException</a:t>
            </a:r>
            <a:r>
              <a:rPr lang="en-IN" b="1" dirty="0" smtClean="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is thrown if an attempt is</a:t>
            </a:r>
          </a:p>
          <a:p>
            <a:pPr algn="just">
              <a:buNone/>
            </a:pPr>
            <a:r>
              <a:rPr lang="en-IN" dirty="0" smtClean="0">
                <a:solidFill>
                  <a:srgbClr val="002060"/>
                </a:solidFill>
                <a:latin typeface="Times New Roman" pitchFamily="18" charset="0"/>
                <a:cs typeface="Times New Roman" pitchFamily="18" charset="0"/>
              </a:rPr>
              <a:t> made to use a null object and null is not allowed in the set. </a:t>
            </a:r>
          </a:p>
          <a:p>
            <a:pPr algn="just"/>
            <a:r>
              <a:rPr lang="en-IN" dirty="0" smtClean="0">
                <a:solidFill>
                  <a:srgbClr val="002060"/>
                </a:solidFill>
                <a:latin typeface="Times New Roman" pitchFamily="18" charset="0"/>
                <a:cs typeface="Times New Roman" pitchFamily="18" charset="0"/>
              </a:rPr>
              <a:t>An </a:t>
            </a:r>
            <a:r>
              <a:rPr lang="en-IN" b="1" dirty="0" err="1" smtClean="0">
                <a:solidFill>
                  <a:srgbClr val="002060"/>
                </a:solidFill>
                <a:latin typeface="Times New Roman" pitchFamily="18" charset="0"/>
                <a:cs typeface="Times New Roman" pitchFamily="18" charset="0"/>
              </a:rPr>
              <a:t>IllegalArgumentException</a:t>
            </a:r>
            <a:r>
              <a:rPr lang="en-IN" dirty="0" smtClean="0">
                <a:solidFill>
                  <a:srgbClr val="002060"/>
                </a:solidFill>
                <a:latin typeface="Times New Roman" pitchFamily="18" charset="0"/>
                <a:cs typeface="Times New Roman" pitchFamily="18" charset="0"/>
              </a:rPr>
              <a:t> is thrown if an invalid argument is used.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458200" cy="5257800"/>
          </a:xfrm>
        </p:spPr>
        <p:txBody>
          <a:bodyPr>
            <a:normAutofit/>
          </a:bodyPr>
          <a:lstStyle/>
          <a:p>
            <a:pPr algn="just"/>
            <a:r>
              <a:rPr lang="en-IN" b="1" dirty="0" err="1" smtClean="0">
                <a:solidFill>
                  <a:srgbClr val="002060"/>
                </a:solidFill>
                <a:latin typeface="Times New Roman" pitchFamily="18" charset="0"/>
                <a:cs typeface="Times New Roman" pitchFamily="18" charset="0"/>
              </a:rPr>
              <a:t>SortedSet</a:t>
            </a:r>
            <a:r>
              <a:rPr lang="en-IN" dirty="0" smtClean="0">
                <a:solidFill>
                  <a:srgbClr val="002060"/>
                </a:solidFill>
                <a:latin typeface="Times New Roman" pitchFamily="18" charset="0"/>
                <a:cs typeface="Times New Roman" pitchFamily="18" charset="0"/>
              </a:rPr>
              <a:t> defines several methods that make set processing more convenient. </a:t>
            </a:r>
          </a:p>
          <a:p>
            <a:pPr algn="just"/>
            <a:r>
              <a:rPr lang="en-IN" dirty="0" smtClean="0">
                <a:solidFill>
                  <a:srgbClr val="002060"/>
                </a:solidFill>
                <a:latin typeface="Times New Roman" pitchFamily="18" charset="0"/>
                <a:cs typeface="Times New Roman" pitchFamily="18" charset="0"/>
              </a:rPr>
              <a:t>To obtain the first object in the set, call </a:t>
            </a:r>
            <a:r>
              <a:rPr lang="en-IN" b="1" dirty="0" smtClean="0">
                <a:solidFill>
                  <a:srgbClr val="002060"/>
                </a:solidFill>
                <a:latin typeface="Times New Roman" pitchFamily="18" charset="0"/>
                <a:cs typeface="Times New Roman" pitchFamily="18" charset="0"/>
              </a:rPr>
              <a:t>first( ). </a:t>
            </a:r>
          </a:p>
          <a:p>
            <a:pPr algn="just"/>
            <a:r>
              <a:rPr lang="en-IN" dirty="0" smtClean="0">
                <a:solidFill>
                  <a:srgbClr val="002060"/>
                </a:solidFill>
                <a:latin typeface="Times New Roman" pitchFamily="18" charset="0"/>
                <a:cs typeface="Times New Roman" pitchFamily="18" charset="0"/>
              </a:rPr>
              <a:t>To get the last element, use </a:t>
            </a:r>
            <a:r>
              <a:rPr lang="en-IN" b="1" dirty="0" smtClean="0">
                <a:solidFill>
                  <a:srgbClr val="002060"/>
                </a:solidFill>
                <a:latin typeface="Times New Roman" pitchFamily="18" charset="0"/>
                <a:cs typeface="Times New Roman" pitchFamily="18" charset="0"/>
              </a:rPr>
              <a:t>last( ). </a:t>
            </a:r>
          </a:p>
          <a:p>
            <a:pPr algn="just"/>
            <a:r>
              <a:rPr lang="en-IN" dirty="0" smtClean="0">
                <a:solidFill>
                  <a:srgbClr val="002060"/>
                </a:solidFill>
                <a:latin typeface="Times New Roman" pitchFamily="18" charset="0"/>
                <a:cs typeface="Times New Roman" pitchFamily="18" charset="0"/>
              </a:rPr>
              <a:t>You can obtain a subset of a sorted set by calling   </a:t>
            </a:r>
            <a:r>
              <a:rPr lang="en-IN" b="1" dirty="0" err="1" smtClean="0">
                <a:solidFill>
                  <a:srgbClr val="002060"/>
                </a:solidFill>
                <a:latin typeface="Times New Roman" pitchFamily="18" charset="0"/>
                <a:cs typeface="Times New Roman" pitchFamily="18" charset="0"/>
              </a:rPr>
              <a:t>subSet</a:t>
            </a:r>
            <a:r>
              <a:rPr lang="en-IN" b="1" dirty="0" smtClean="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 specifying the first and last object in the set.</a:t>
            </a:r>
          </a:p>
          <a:p>
            <a:pPr algn="just"/>
            <a:r>
              <a:rPr lang="en-IN" dirty="0" smtClean="0">
                <a:solidFill>
                  <a:srgbClr val="002060"/>
                </a:solidFill>
                <a:latin typeface="Times New Roman" pitchFamily="18" charset="0"/>
                <a:cs typeface="Times New Roman" pitchFamily="18" charset="0"/>
              </a:rPr>
              <a:t> If you need the subset that starts with the first element in the set, use </a:t>
            </a:r>
            <a:r>
              <a:rPr lang="en-IN" b="1" dirty="0" err="1" smtClean="0">
                <a:solidFill>
                  <a:srgbClr val="002060"/>
                </a:solidFill>
                <a:latin typeface="Times New Roman" pitchFamily="18" charset="0"/>
                <a:cs typeface="Times New Roman" pitchFamily="18" charset="0"/>
              </a:rPr>
              <a:t>headSet</a:t>
            </a:r>
            <a:r>
              <a:rPr lang="en-IN" b="1" dirty="0" smtClean="0">
                <a:solidFill>
                  <a:srgbClr val="002060"/>
                </a:solidFill>
                <a:latin typeface="Times New Roman" pitchFamily="18" charset="0"/>
                <a:cs typeface="Times New Roman" pitchFamily="18" charset="0"/>
              </a:rPr>
              <a:t>( ).</a:t>
            </a:r>
          </a:p>
          <a:p>
            <a:pPr algn="just"/>
            <a:r>
              <a:rPr lang="en-IN" b="1" dirty="0" smtClean="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If you want the subset that ends the set, use </a:t>
            </a:r>
            <a:r>
              <a:rPr lang="en-IN" b="1" dirty="0" err="1" smtClean="0">
                <a:solidFill>
                  <a:srgbClr val="002060"/>
                </a:solidFill>
                <a:latin typeface="Times New Roman" pitchFamily="18" charset="0"/>
                <a:cs typeface="Times New Roman" pitchFamily="18" charset="0"/>
              </a:rPr>
              <a:t>tailSet</a:t>
            </a:r>
            <a:r>
              <a:rPr lang="en-IN" b="1" dirty="0" smtClean="0">
                <a:solidFill>
                  <a:srgbClr val="00206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1437"/>
            <a:ext cx="8229600" cy="4525963"/>
          </a:xfrm>
        </p:spPr>
        <p:txBody>
          <a:bodyPr>
            <a:normAutofit lnSpcReduction="10000"/>
          </a:bodyPr>
          <a:lstStyle/>
          <a:p>
            <a:pPr algn="just"/>
            <a:r>
              <a:rPr lang="en-IN" dirty="0" smtClean="0">
                <a:solidFill>
                  <a:srgbClr val="002060"/>
                </a:solidFill>
                <a:latin typeface="Times New Roman" pitchFamily="18" charset="0"/>
                <a:cs typeface="Times New Roman" pitchFamily="18" charset="0"/>
              </a:rPr>
              <a:t>The </a:t>
            </a:r>
            <a:r>
              <a:rPr lang="en-IN" dirty="0" err="1" smtClean="0">
                <a:solidFill>
                  <a:srgbClr val="002060"/>
                </a:solidFill>
                <a:latin typeface="Times New Roman" pitchFamily="18" charset="0"/>
                <a:cs typeface="Times New Roman" pitchFamily="18" charset="0"/>
              </a:rPr>
              <a:t>NavigableSet</a:t>
            </a:r>
            <a:r>
              <a:rPr lang="en-IN" dirty="0" smtClean="0">
                <a:solidFill>
                  <a:srgbClr val="002060"/>
                </a:solidFill>
                <a:latin typeface="Times New Roman" pitchFamily="18" charset="0"/>
                <a:cs typeface="Times New Roman" pitchFamily="18" charset="0"/>
              </a:rPr>
              <a:t> interface was added by Java SE 6.</a:t>
            </a:r>
          </a:p>
          <a:p>
            <a:pPr algn="just"/>
            <a:r>
              <a:rPr lang="en-IN" dirty="0" smtClean="0">
                <a:solidFill>
                  <a:srgbClr val="002060"/>
                </a:solidFill>
                <a:latin typeface="Times New Roman" pitchFamily="18" charset="0"/>
                <a:cs typeface="Times New Roman" pitchFamily="18" charset="0"/>
              </a:rPr>
              <a:t> It extends </a:t>
            </a:r>
            <a:r>
              <a:rPr lang="en-IN" dirty="0" err="1" smtClean="0">
                <a:solidFill>
                  <a:srgbClr val="002060"/>
                </a:solidFill>
                <a:latin typeface="Times New Roman" pitchFamily="18" charset="0"/>
                <a:cs typeface="Times New Roman" pitchFamily="18" charset="0"/>
              </a:rPr>
              <a:t>SortedSet</a:t>
            </a:r>
            <a:r>
              <a:rPr lang="en-IN" dirty="0" smtClean="0">
                <a:solidFill>
                  <a:srgbClr val="002060"/>
                </a:solidFill>
                <a:latin typeface="Times New Roman" pitchFamily="18" charset="0"/>
                <a:cs typeface="Times New Roman" pitchFamily="18" charset="0"/>
              </a:rPr>
              <a:t> and declares the behaviour of a collection that supports the retrieval of elements based on the closest match to a given value or values.</a:t>
            </a:r>
          </a:p>
          <a:p>
            <a:pPr algn="just"/>
            <a:r>
              <a:rPr lang="en-IN" dirty="0" smtClean="0">
                <a:solidFill>
                  <a:srgbClr val="002060"/>
                </a:solidFill>
                <a:latin typeface="Times New Roman" pitchFamily="18" charset="0"/>
                <a:cs typeface="Times New Roman" pitchFamily="18" charset="0"/>
              </a:rPr>
              <a:t> </a:t>
            </a:r>
            <a:r>
              <a:rPr lang="en-IN" dirty="0" err="1" smtClean="0">
                <a:solidFill>
                  <a:srgbClr val="002060"/>
                </a:solidFill>
                <a:latin typeface="Times New Roman" pitchFamily="18" charset="0"/>
                <a:cs typeface="Times New Roman" pitchFamily="18" charset="0"/>
              </a:rPr>
              <a:t>NavigableSet</a:t>
            </a:r>
            <a:r>
              <a:rPr lang="en-IN" dirty="0" smtClean="0">
                <a:solidFill>
                  <a:srgbClr val="002060"/>
                </a:solidFill>
                <a:latin typeface="Times New Roman" pitchFamily="18" charset="0"/>
                <a:cs typeface="Times New Roman" pitchFamily="18" charset="0"/>
              </a:rPr>
              <a:t> is a generic interface that has this declaration:</a:t>
            </a:r>
          </a:p>
          <a:p>
            <a:pPr>
              <a:buNone/>
            </a:pPr>
            <a:r>
              <a:rPr lang="en-IN" dirty="0" smtClean="0">
                <a:solidFill>
                  <a:srgbClr val="002060"/>
                </a:solidFill>
                <a:latin typeface="Times New Roman" pitchFamily="18" charset="0"/>
                <a:cs typeface="Times New Roman" pitchFamily="18" charset="0"/>
              </a:rPr>
              <a:t>                           </a:t>
            </a:r>
            <a:r>
              <a:rPr lang="en-IN" dirty="0" smtClean="0">
                <a:latin typeface="Times New Roman" pitchFamily="18" charset="0"/>
                <a:cs typeface="Times New Roman" pitchFamily="18" charset="0"/>
              </a:rPr>
              <a:t>interface </a:t>
            </a:r>
            <a:r>
              <a:rPr lang="en-IN" dirty="0" err="1" smtClean="0">
                <a:latin typeface="Times New Roman" pitchFamily="18" charset="0"/>
                <a:cs typeface="Times New Roman" pitchFamily="18" charset="0"/>
              </a:rPr>
              <a:t>NavigableSet</a:t>
            </a:r>
            <a:r>
              <a:rPr lang="en-IN" dirty="0" smtClean="0">
                <a:latin typeface="Times New Roman" pitchFamily="18" charset="0"/>
                <a:cs typeface="Times New Roman" pitchFamily="18" charset="0"/>
              </a:rPr>
              <a:t>&lt;E&gt;</a:t>
            </a:r>
          </a:p>
          <a:p>
            <a:r>
              <a:rPr lang="en-IN" dirty="0" smtClean="0">
                <a:solidFill>
                  <a:srgbClr val="002060"/>
                </a:solidFill>
                <a:latin typeface="Times New Roman" pitchFamily="18" charset="0"/>
                <a:cs typeface="Times New Roman" pitchFamily="18" charset="0"/>
              </a:rPr>
              <a:t>Here, E specifies the type of objects that the set will hold.</a:t>
            </a:r>
          </a:p>
          <a:p>
            <a:r>
              <a:rPr lang="en-IN" dirty="0" smtClean="0">
                <a:solidFill>
                  <a:srgbClr val="002060"/>
                </a:solidFill>
                <a:latin typeface="Times New Roman" pitchFamily="18" charset="0"/>
                <a:cs typeface="Times New Roman" pitchFamily="18" charset="0"/>
              </a:rPr>
              <a:t> In addition to the methods that it inherits from </a:t>
            </a:r>
            <a:r>
              <a:rPr lang="en-IN" dirty="0" err="1" smtClean="0">
                <a:solidFill>
                  <a:srgbClr val="002060"/>
                </a:solidFill>
                <a:latin typeface="Times New Roman" pitchFamily="18" charset="0"/>
                <a:cs typeface="Times New Roman" pitchFamily="18" charset="0"/>
              </a:rPr>
              <a:t>SortedSet</a:t>
            </a:r>
            <a:endParaRPr lang="en-IN" dirty="0" smtClean="0">
              <a:solidFill>
                <a:srgbClr val="002060"/>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000" dirty="0" smtClean="0">
                <a:solidFill>
                  <a:schemeClr val="tx1"/>
                </a:solidFill>
                <a:latin typeface="+mn-lt"/>
                <a:ea typeface="+mn-ea"/>
                <a:cs typeface="+mn-cs"/>
              </a:rPr>
              <a:t>The </a:t>
            </a:r>
            <a:r>
              <a:rPr lang="en-IN" sz="4000" dirty="0" err="1" smtClean="0">
                <a:solidFill>
                  <a:schemeClr val="tx1"/>
                </a:solidFill>
                <a:latin typeface="+mn-lt"/>
                <a:ea typeface="+mn-ea"/>
                <a:cs typeface="+mn-cs"/>
              </a:rPr>
              <a:t>NavigableSet</a:t>
            </a:r>
            <a:r>
              <a:rPr lang="en-IN" sz="4000" dirty="0" smtClean="0">
                <a:solidFill>
                  <a:schemeClr val="tx1"/>
                </a:solidFill>
                <a:latin typeface="+mn-lt"/>
                <a:ea typeface="+mn-ea"/>
                <a:cs typeface="+mn-cs"/>
              </a:rPr>
              <a:t> Interface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
            <a:ext cx="8229600" cy="4525963"/>
          </a:xfrm>
        </p:spPr>
        <p:txBody>
          <a:bodyPr/>
          <a:lstStyle/>
          <a:p>
            <a:r>
              <a:rPr lang="en-IN" dirty="0" smtClean="0"/>
              <a:t> </a:t>
            </a:r>
            <a:r>
              <a:rPr lang="en-IN" dirty="0" err="1" smtClean="0">
                <a:solidFill>
                  <a:srgbClr val="002060"/>
                </a:solidFill>
                <a:latin typeface="Times New Roman" pitchFamily="18" charset="0"/>
                <a:cs typeface="Times New Roman" pitchFamily="18" charset="0"/>
              </a:rPr>
              <a:t>NavigableSet</a:t>
            </a:r>
            <a:r>
              <a:rPr lang="en-IN" dirty="0" smtClean="0">
                <a:solidFill>
                  <a:srgbClr val="002060"/>
                </a:solidFill>
                <a:latin typeface="Times New Roman" pitchFamily="18" charset="0"/>
                <a:cs typeface="Times New Roman" pitchFamily="18" charset="0"/>
              </a:rPr>
              <a:t> adds those summarized</a:t>
            </a:r>
          </a:p>
        </p:txBody>
      </p:sp>
      <p:pic>
        <p:nvPicPr>
          <p:cNvPr id="4099" name="Picture 3"/>
          <p:cNvPicPr>
            <a:picLocks noChangeAspect="1" noChangeArrowheads="1"/>
          </p:cNvPicPr>
          <p:nvPr/>
        </p:nvPicPr>
        <p:blipFill>
          <a:blip r:embed="rId2"/>
          <a:srcRect/>
          <a:stretch>
            <a:fillRect/>
          </a:stretch>
        </p:blipFill>
        <p:spPr bwMode="auto">
          <a:xfrm>
            <a:off x="838200" y="679149"/>
            <a:ext cx="7467600" cy="61026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066800"/>
            <a:ext cx="8763000" cy="5486400"/>
          </a:xfrm>
        </p:spPr>
        <p:txBody>
          <a:bodyPr/>
          <a:lstStyle/>
          <a:p>
            <a:r>
              <a:rPr lang="en-IN" dirty="0" smtClean="0"/>
              <a:t> </a:t>
            </a:r>
            <a:r>
              <a:rPr lang="en-IN" sz="3200" dirty="0" smtClean="0">
                <a:solidFill>
                  <a:srgbClr val="002060"/>
                </a:solidFill>
                <a:latin typeface="Times New Roman" pitchFamily="18" charset="0"/>
                <a:cs typeface="Times New Roman" pitchFamily="18" charset="0"/>
              </a:rPr>
              <a:t>The </a:t>
            </a:r>
            <a:r>
              <a:rPr lang="en-IN" sz="3200" dirty="0" err="1" smtClean="0">
                <a:solidFill>
                  <a:srgbClr val="002060"/>
                </a:solidFill>
                <a:latin typeface="Times New Roman" pitchFamily="18" charset="0"/>
                <a:cs typeface="Times New Roman" pitchFamily="18" charset="0"/>
              </a:rPr>
              <a:t>java.util</a:t>
            </a:r>
            <a:r>
              <a:rPr lang="en-IN" sz="3200" dirty="0" smtClean="0">
                <a:solidFill>
                  <a:srgbClr val="002060"/>
                </a:solidFill>
                <a:latin typeface="Times New Roman" pitchFamily="18" charset="0"/>
                <a:cs typeface="Times New Roman" pitchFamily="18" charset="0"/>
              </a:rPr>
              <a:t> package also contains one of Java’s most powerful subsystems:                                                           				</a:t>
            </a:r>
            <a:r>
              <a:rPr lang="en-IN" sz="3200" i="1" dirty="0" smtClean="0">
                <a:solidFill>
                  <a:srgbClr val="002060"/>
                </a:solidFill>
                <a:latin typeface="Times New Roman" pitchFamily="18" charset="0"/>
                <a:cs typeface="Times New Roman" pitchFamily="18" charset="0"/>
              </a:rPr>
              <a:t>The Collections Framework.</a:t>
            </a:r>
          </a:p>
          <a:p>
            <a:pPr algn="just"/>
            <a:r>
              <a:rPr lang="en-IN" sz="3200" i="1" dirty="0" smtClean="0">
                <a:solidFill>
                  <a:srgbClr val="002060"/>
                </a:solidFill>
                <a:latin typeface="Times New Roman" pitchFamily="18" charset="0"/>
                <a:cs typeface="Times New Roman" pitchFamily="18" charset="0"/>
              </a:rPr>
              <a:t> </a:t>
            </a:r>
            <a:r>
              <a:rPr lang="en-IN" sz="3200" dirty="0" smtClean="0">
                <a:solidFill>
                  <a:srgbClr val="002060"/>
                </a:solidFill>
                <a:latin typeface="Times New Roman" pitchFamily="18" charset="0"/>
                <a:cs typeface="Times New Roman" pitchFamily="18" charset="0"/>
              </a:rPr>
              <a:t>The Collections Framework is a sophisticated hierarchy of interfaces and classes that provide state-of-the-art technology for managing groups of objects.</a:t>
            </a:r>
          </a:p>
          <a:p>
            <a:r>
              <a:rPr lang="en-IN" sz="3200" dirty="0" smtClean="0">
                <a:solidFill>
                  <a:srgbClr val="002060"/>
                </a:solidFill>
                <a:latin typeface="Times New Roman" pitchFamily="18" charset="0"/>
                <a:cs typeface="Times New Roman" pitchFamily="18" charset="0"/>
              </a:rPr>
              <a:t> It merits close attention by all programmers.</a:t>
            </a:r>
          </a:p>
        </p:txBody>
      </p:sp>
      <p:sp>
        <p:nvSpPr>
          <p:cNvPr id="3" name="Title 2"/>
          <p:cNvSpPr>
            <a:spLocks noGrp="1"/>
          </p:cNvSpPr>
          <p:nvPr>
            <p:ph type="title"/>
          </p:nvPr>
        </p:nvSpPr>
        <p:spPr>
          <a:xfrm>
            <a:off x="457200" y="274638"/>
            <a:ext cx="8229600" cy="944562"/>
          </a:xfrm>
        </p:spPr>
        <p:txBody>
          <a:bodyPr/>
          <a:lstStyle/>
          <a:p>
            <a:r>
              <a:rPr lang="en-IN" dirty="0" smtClean="0">
                <a:solidFill>
                  <a:srgbClr val="7030A0"/>
                </a:solidFill>
              </a:rPr>
              <a:t>Collections Framework</a:t>
            </a:r>
            <a:endParaRPr lang="en-IN" dirty="0">
              <a:solidFill>
                <a:srgbClr val="7030A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8915400" cy="4525963"/>
          </a:xfrm>
        </p:spPr>
        <p:txBody>
          <a:bodyPr/>
          <a:lstStyle/>
          <a:p>
            <a:r>
              <a:rPr lang="en-IN" dirty="0" smtClean="0"/>
              <a:t> </a:t>
            </a:r>
            <a:r>
              <a:rPr lang="en-IN" dirty="0" smtClean="0">
                <a:solidFill>
                  <a:srgbClr val="002060"/>
                </a:solidFill>
                <a:latin typeface="Times New Roman" pitchFamily="18" charset="0"/>
                <a:cs typeface="Times New Roman" pitchFamily="18" charset="0"/>
              </a:rPr>
              <a:t>The Queue interface extends Collection and declares the behaviour of a queue, which is often a first-in, first-out list. </a:t>
            </a:r>
          </a:p>
          <a:p>
            <a:r>
              <a:rPr lang="en-IN" dirty="0" smtClean="0">
                <a:solidFill>
                  <a:srgbClr val="002060"/>
                </a:solidFill>
                <a:latin typeface="Times New Roman" pitchFamily="18" charset="0"/>
                <a:cs typeface="Times New Roman" pitchFamily="18" charset="0"/>
              </a:rPr>
              <a:t> Queue is a generic interface that has this declaration:</a:t>
            </a:r>
          </a:p>
          <a:p>
            <a:pPr>
              <a:buNone/>
            </a:pPr>
            <a:r>
              <a:rPr lang="en-IN" dirty="0" smtClean="0"/>
              <a:t>           interface Queue&lt;E&gt;</a:t>
            </a:r>
          </a:p>
          <a:p>
            <a:pPr>
              <a:buNone/>
            </a:pPr>
            <a:endParaRPr lang="en-IN" dirty="0" smtClean="0">
              <a:solidFill>
                <a:srgbClr val="002060"/>
              </a:solidFill>
              <a:latin typeface="Times New Roman" pitchFamily="18" charset="0"/>
              <a:cs typeface="Times New Roman" pitchFamily="18" charset="0"/>
            </a:endParaRPr>
          </a:p>
        </p:txBody>
      </p:sp>
      <p:sp>
        <p:nvSpPr>
          <p:cNvPr id="3" name="Title 2"/>
          <p:cNvSpPr>
            <a:spLocks noGrp="1"/>
          </p:cNvSpPr>
          <p:nvPr>
            <p:ph type="title"/>
          </p:nvPr>
        </p:nvSpPr>
        <p:spPr>
          <a:xfrm>
            <a:off x="457200" y="-76200"/>
            <a:ext cx="8229600" cy="1143000"/>
          </a:xfrm>
        </p:spPr>
        <p:txBody>
          <a:bodyPr>
            <a:normAutofit/>
          </a:bodyPr>
          <a:lstStyle/>
          <a:p>
            <a:r>
              <a:rPr lang="en-IN" sz="4000" dirty="0" smtClean="0">
                <a:solidFill>
                  <a:schemeClr val="tx1"/>
                </a:solidFill>
                <a:latin typeface="+mn-lt"/>
                <a:ea typeface="+mn-ea"/>
                <a:cs typeface="+mn-cs"/>
              </a:rPr>
              <a:t>The Queue Interface</a:t>
            </a:r>
          </a:p>
        </p:txBody>
      </p:sp>
      <p:pic>
        <p:nvPicPr>
          <p:cNvPr id="5122" name="Picture 2"/>
          <p:cNvPicPr>
            <a:picLocks noChangeAspect="1" noChangeArrowheads="1"/>
          </p:cNvPicPr>
          <p:nvPr/>
        </p:nvPicPr>
        <p:blipFill>
          <a:blip r:embed="rId2"/>
          <a:srcRect/>
          <a:stretch>
            <a:fillRect/>
          </a:stretch>
        </p:blipFill>
        <p:spPr bwMode="auto">
          <a:xfrm>
            <a:off x="304800" y="2743200"/>
            <a:ext cx="8496005"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457200"/>
            <a:ext cx="8686800" cy="6248400"/>
          </a:xfrm>
        </p:spPr>
        <p:txBody>
          <a:bodyPr>
            <a:normAutofit/>
          </a:bodyPr>
          <a:lstStyle/>
          <a:p>
            <a:pPr algn="just"/>
            <a:r>
              <a:rPr lang="en-IN" dirty="0" smtClean="0"/>
              <a:t> </a:t>
            </a:r>
            <a:r>
              <a:rPr lang="en-IN" dirty="0" smtClean="0">
                <a:solidFill>
                  <a:srgbClr val="002060"/>
                </a:solidFill>
                <a:latin typeface="Times New Roman" pitchFamily="18" charset="0"/>
                <a:cs typeface="Times New Roman" pitchFamily="18" charset="0"/>
              </a:rPr>
              <a:t>Several methods throw a </a:t>
            </a:r>
            <a:r>
              <a:rPr lang="en-IN" b="1" dirty="0" err="1" smtClean="0">
                <a:solidFill>
                  <a:srgbClr val="002060"/>
                </a:solidFill>
                <a:latin typeface="Times New Roman" pitchFamily="18" charset="0"/>
                <a:cs typeface="Times New Roman" pitchFamily="18" charset="0"/>
              </a:rPr>
              <a:t>ClassCastException</a:t>
            </a:r>
            <a:r>
              <a:rPr lang="en-IN" dirty="0" smtClean="0">
                <a:solidFill>
                  <a:srgbClr val="002060"/>
                </a:solidFill>
                <a:latin typeface="Times New Roman" pitchFamily="18" charset="0"/>
                <a:cs typeface="Times New Roman" pitchFamily="18" charset="0"/>
              </a:rPr>
              <a:t> when an object is incompatible with the elements in the queue.</a:t>
            </a:r>
          </a:p>
          <a:p>
            <a:pPr algn="just"/>
            <a:r>
              <a:rPr lang="en-IN" dirty="0" smtClean="0">
                <a:solidFill>
                  <a:srgbClr val="002060"/>
                </a:solidFill>
                <a:latin typeface="Times New Roman" pitchFamily="18" charset="0"/>
                <a:cs typeface="Times New Roman" pitchFamily="18" charset="0"/>
              </a:rPr>
              <a:t> A </a:t>
            </a:r>
            <a:r>
              <a:rPr lang="en-IN" b="1" dirty="0" err="1" smtClean="0">
                <a:solidFill>
                  <a:srgbClr val="002060"/>
                </a:solidFill>
                <a:latin typeface="Times New Roman" pitchFamily="18" charset="0"/>
                <a:cs typeface="Times New Roman" pitchFamily="18" charset="0"/>
              </a:rPr>
              <a:t>NullPointerException</a:t>
            </a:r>
            <a:r>
              <a:rPr lang="en-IN" dirty="0" smtClean="0">
                <a:solidFill>
                  <a:srgbClr val="002060"/>
                </a:solidFill>
                <a:latin typeface="Times New Roman" pitchFamily="18" charset="0"/>
                <a:cs typeface="Times New Roman" pitchFamily="18" charset="0"/>
              </a:rPr>
              <a:t> is thrown if an attempt is made to store a null object and null elements are not allowed in the queue.</a:t>
            </a:r>
          </a:p>
          <a:p>
            <a:pPr algn="just"/>
            <a:r>
              <a:rPr lang="en-IN" dirty="0" smtClean="0">
                <a:solidFill>
                  <a:srgbClr val="002060"/>
                </a:solidFill>
                <a:latin typeface="Times New Roman" pitchFamily="18" charset="0"/>
                <a:cs typeface="Times New Roman" pitchFamily="18" charset="0"/>
              </a:rPr>
              <a:t>An </a:t>
            </a:r>
            <a:r>
              <a:rPr lang="en-IN" b="1" dirty="0" err="1" smtClean="0">
                <a:solidFill>
                  <a:srgbClr val="002060"/>
                </a:solidFill>
                <a:latin typeface="Times New Roman" pitchFamily="18" charset="0"/>
                <a:cs typeface="Times New Roman" pitchFamily="18" charset="0"/>
              </a:rPr>
              <a:t>IllegalArgumentException</a:t>
            </a:r>
            <a:r>
              <a:rPr lang="en-IN" dirty="0" smtClean="0">
                <a:solidFill>
                  <a:srgbClr val="002060"/>
                </a:solidFill>
                <a:latin typeface="Times New Roman" pitchFamily="18" charset="0"/>
                <a:cs typeface="Times New Roman" pitchFamily="18" charset="0"/>
              </a:rPr>
              <a:t> is thrown if an invalid argument is used. </a:t>
            </a:r>
          </a:p>
          <a:p>
            <a:pPr algn="just"/>
            <a:r>
              <a:rPr lang="en-IN" dirty="0" smtClean="0">
                <a:solidFill>
                  <a:srgbClr val="002060"/>
                </a:solidFill>
                <a:latin typeface="Times New Roman" pitchFamily="18" charset="0"/>
                <a:cs typeface="Times New Roman" pitchFamily="18" charset="0"/>
              </a:rPr>
              <a:t>An </a:t>
            </a:r>
            <a:r>
              <a:rPr lang="en-IN" b="1" dirty="0" err="1" smtClean="0">
                <a:solidFill>
                  <a:srgbClr val="002060"/>
                </a:solidFill>
                <a:latin typeface="Times New Roman" pitchFamily="18" charset="0"/>
                <a:cs typeface="Times New Roman" pitchFamily="18" charset="0"/>
              </a:rPr>
              <a:t>IllegalStateException</a:t>
            </a:r>
            <a:r>
              <a:rPr lang="en-IN" dirty="0" smtClean="0">
                <a:solidFill>
                  <a:srgbClr val="002060"/>
                </a:solidFill>
                <a:latin typeface="Times New Roman" pitchFamily="18" charset="0"/>
                <a:cs typeface="Times New Roman" pitchFamily="18" charset="0"/>
              </a:rPr>
              <a:t> is thrown if an attempt is made to add an element to a fixed-length queue that is full. </a:t>
            </a:r>
          </a:p>
          <a:p>
            <a:pPr algn="just"/>
            <a:r>
              <a:rPr lang="en-IN" dirty="0" smtClean="0">
                <a:solidFill>
                  <a:srgbClr val="002060"/>
                </a:solidFill>
                <a:latin typeface="Times New Roman" pitchFamily="18" charset="0"/>
                <a:cs typeface="Times New Roman" pitchFamily="18" charset="0"/>
              </a:rPr>
              <a:t>A </a:t>
            </a:r>
            <a:r>
              <a:rPr lang="en-IN" b="1" dirty="0" err="1" smtClean="0">
                <a:solidFill>
                  <a:srgbClr val="002060"/>
                </a:solidFill>
                <a:latin typeface="Times New Roman" pitchFamily="18" charset="0"/>
                <a:cs typeface="Times New Roman" pitchFamily="18" charset="0"/>
              </a:rPr>
              <a:t>NoSuchElementException</a:t>
            </a:r>
            <a:r>
              <a:rPr lang="en-IN" dirty="0" smtClean="0">
                <a:solidFill>
                  <a:srgbClr val="002060"/>
                </a:solidFill>
                <a:latin typeface="Times New Roman" pitchFamily="18" charset="0"/>
                <a:cs typeface="Times New Roman" pitchFamily="18" charset="0"/>
              </a:rPr>
              <a:t> is thrown if an attempt is made to remove an element from an empty queue.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8915400" cy="6248400"/>
          </a:xfrm>
        </p:spPr>
        <p:txBody>
          <a:bodyPr>
            <a:normAutofit fontScale="85000" lnSpcReduction="20000"/>
          </a:bodyPr>
          <a:lstStyle/>
          <a:p>
            <a:r>
              <a:rPr lang="en-IN" dirty="0" smtClean="0"/>
              <a:t> </a:t>
            </a:r>
            <a:r>
              <a:rPr lang="en-IN" sz="3200" dirty="0" smtClean="0">
                <a:solidFill>
                  <a:srgbClr val="002060"/>
                </a:solidFill>
                <a:latin typeface="Times New Roman" pitchFamily="18" charset="0"/>
                <a:cs typeface="Times New Roman" pitchFamily="18" charset="0"/>
              </a:rPr>
              <a:t>Despite its simplicity, Queue offers several points of interest. </a:t>
            </a:r>
          </a:p>
          <a:p>
            <a:r>
              <a:rPr lang="en-IN" sz="3200" dirty="0" smtClean="0">
                <a:solidFill>
                  <a:srgbClr val="002060"/>
                </a:solidFill>
                <a:latin typeface="Times New Roman" pitchFamily="18" charset="0"/>
                <a:cs typeface="Times New Roman" pitchFamily="18" charset="0"/>
              </a:rPr>
              <a:t>First, </a:t>
            </a:r>
            <a:r>
              <a:rPr lang="en-IN" sz="3200" b="1" dirty="0" smtClean="0">
                <a:solidFill>
                  <a:srgbClr val="002060"/>
                </a:solidFill>
                <a:latin typeface="Times New Roman" pitchFamily="18" charset="0"/>
                <a:cs typeface="Times New Roman" pitchFamily="18" charset="0"/>
              </a:rPr>
              <a:t>elements can only be removed </a:t>
            </a:r>
            <a:r>
              <a:rPr lang="en-IN" sz="3200" dirty="0" smtClean="0">
                <a:solidFill>
                  <a:srgbClr val="002060"/>
                </a:solidFill>
                <a:latin typeface="Times New Roman" pitchFamily="18" charset="0"/>
                <a:cs typeface="Times New Roman" pitchFamily="18" charset="0"/>
              </a:rPr>
              <a:t>from the head of the queue. </a:t>
            </a:r>
          </a:p>
          <a:p>
            <a:r>
              <a:rPr lang="en-IN" sz="3200" dirty="0" smtClean="0">
                <a:solidFill>
                  <a:srgbClr val="002060"/>
                </a:solidFill>
                <a:latin typeface="Times New Roman" pitchFamily="18" charset="0"/>
                <a:cs typeface="Times New Roman" pitchFamily="18" charset="0"/>
              </a:rPr>
              <a:t>Second, there are two methods that </a:t>
            </a:r>
            <a:r>
              <a:rPr lang="en-IN" sz="3200" b="1" dirty="0" smtClean="0">
                <a:solidFill>
                  <a:srgbClr val="002060"/>
                </a:solidFill>
                <a:latin typeface="Times New Roman" pitchFamily="18" charset="0"/>
                <a:cs typeface="Times New Roman" pitchFamily="18" charset="0"/>
              </a:rPr>
              <a:t>obtain and remove </a:t>
            </a:r>
            <a:r>
              <a:rPr lang="en-IN" sz="3200" dirty="0" smtClean="0">
                <a:solidFill>
                  <a:srgbClr val="002060"/>
                </a:solidFill>
                <a:latin typeface="Times New Roman" pitchFamily="18" charset="0"/>
                <a:cs typeface="Times New Roman" pitchFamily="18" charset="0"/>
              </a:rPr>
              <a:t>elements: </a:t>
            </a:r>
            <a:r>
              <a:rPr lang="en-IN" sz="3200" b="1" dirty="0" smtClean="0">
                <a:solidFill>
                  <a:srgbClr val="002060"/>
                </a:solidFill>
                <a:latin typeface="Times New Roman" pitchFamily="18" charset="0"/>
                <a:cs typeface="Times New Roman" pitchFamily="18" charset="0"/>
              </a:rPr>
              <a:t>poll( ) and remove( ). </a:t>
            </a:r>
          </a:p>
          <a:p>
            <a:r>
              <a:rPr lang="en-IN" sz="3200" dirty="0" smtClean="0">
                <a:solidFill>
                  <a:srgbClr val="002060"/>
                </a:solidFill>
                <a:latin typeface="Times New Roman" pitchFamily="18" charset="0"/>
                <a:cs typeface="Times New Roman" pitchFamily="18" charset="0"/>
              </a:rPr>
              <a:t>The difference between them is that </a:t>
            </a:r>
            <a:r>
              <a:rPr lang="en-IN" sz="3200" b="1" dirty="0" smtClean="0">
                <a:solidFill>
                  <a:srgbClr val="002060"/>
                </a:solidFill>
                <a:latin typeface="Times New Roman" pitchFamily="18" charset="0"/>
                <a:cs typeface="Times New Roman" pitchFamily="18" charset="0"/>
              </a:rPr>
              <a:t>poll( ) returns null </a:t>
            </a:r>
            <a:r>
              <a:rPr lang="en-IN" sz="3200" dirty="0" smtClean="0">
                <a:solidFill>
                  <a:srgbClr val="002060"/>
                </a:solidFill>
                <a:latin typeface="Times New Roman" pitchFamily="18" charset="0"/>
                <a:cs typeface="Times New Roman" pitchFamily="18" charset="0"/>
              </a:rPr>
              <a:t>if the queue is empty, but </a:t>
            </a:r>
            <a:r>
              <a:rPr lang="en-IN" sz="3200" b="1" dirty="0" smtClean="0">
                <a:solidFill>
                  <a:srgbClr val="002060"/>
                </a:solidFill>
                <a:latin typeface="Times New Roman" pitchFamily="18" charset="0"/>
                <a:cs typeface="Times New Roman" pitchFamily="18" charset="0"/>
              </a:rPr>
              <a:t>remove( ) throws an exception</a:t>
            </a:r>
            <a:r>
              <a:rPr lang="en-IN" sz="3200" dirty="0" smtClean="0">
                <a:solidFill>
                  <a:srgbClr val="002060"/>
                </a:solidFill>
                <a:latin typeface="Times New Roman" pitchFamily="18" charset="0"/>
                <a:cs typeface="Times New Roman" pitchFamily="18" charset="0"/>
              </a:rPr>
              <a:t>. </a:t>
            </a:r>
          </a:p>
          <a:p>
            <a:r>
              <a:rPr lang="en-IN" sz="3200" dirty="0" smtClean="0">
                <a:solidFill>
                  <a:srgbClr val="002060"/>
                </a:solidFill>
                <a:latin typeface="Times New Roman" pitchFamily="18" charset="0"/>
                <a:cs typeface="Times New Roman" pitchFamily="18" charset="0"/>
              </a:rPr>
              <a:t>Third, there are two methods, </a:t>
            </a:r>
            <a:r>
              <a:rPr lang="en-IN" sz="3200" b="1" dirty="0" smtClean="0">
                <a:solidFill>
                  <a:srgbClr val="002060"/>
                </a:solidFill>
                <a:latin typeface="Times New Roman" pitchFamily="18" charset="0"/>
                <a:cs typeface="Times New Roman" pitchFamily="18" charset="0"/>
              </a:rPr>
              <a:t>element( ) and peek( ), </a:t>
            </a:r>
            <a:r>
              <a:rPr lang="en-IN" sz="3200" dirty="0" smtClean="0">
                <a:solidFill>
                  <a:srgbClr val="002060"/>
                </a:solidFill>
                <a:latin typeface="Times New Roman" pitchFamily="18" charset="0"/>
                <a:cs typeface="Times New Roman" pitchFamily="18" charset="0"/>
              </a:rPr>
              <a:t>that obtain but don’t remove the element at the head of the queue. </a:t>
            </a:r>
          </a:p>
          <a:p>
            <a:r>
              <a:rPr lang="en-IN" sz="3200" dirty="0" smtClean="0">
                <a:solidFill>
                  <a:srgbClr val="002060"/>
                </a:solidFill>
                <a:latin typeface="Times New Roman" pitchFamily="18" charset="0"/>
                <a:cs typeface="Times New Roman" pitchFamily="18" charset="0"/>
              </a:rPr>
              <a:t>They differ only in that </a:t>
            </a:r>
            <a:r>
              <a:rPr lang="en-IN" sz="3200" b="1" dirty="0" smtClean="0">
                <a:solidFill>
                  <a:srgbClr val="002060"/>
                </a:solidFill>
                <a:latin typeface="Times New Roman" pitchFamily="18" charset="0"/>
                <a:cs typeface="Times New Roman" pitchFamily="18" charset="0"/>
              </a:rPr>
              <a:t>element( ) </a:t>
            </a:r>
            <a:r>
              <a:rPr lang="en-IN" sz="3200" dirty="0" smtClean="0">
                <a:solidFill>
                  <a:srgbClr val="002060"/>
                </a:solidFill>
                <a:latin typeface="Times New Roman" pitchFamily="18" charset="0"/>
                <a:cs typeface="Times New Roman" pitchFamily="18" charset="0"/>
              </a:rPr>
              <a:t>throws an exception if the queue is empty, but </a:t>
            </a:r>
            <a:r>
              <a:rPr lang="en-IN" sz="3200" b="1" dirty="0" smtClean="0">
                <a:solidFill>
                  <a:srgbClr val="002060"/>
                </a:solidFill>
                <a:latin typeface="Times New Roman" pitchFamily="18" charset="0"/>
                <a:cs typeface="Times New Roman" pitchFamily="18" charset="0"/>
              </a:rPr>
              <a:t>peek( ) returns null</a:t>
            </a:r>
            <a:r>
              <a:rPr lang="en-IN" sz="3200" dirty="0" smtClean="0">
                <a:solidFill>
                  <a:srgbClr val="002060"/>
                </a:solidFill>
                <a:latin typeface="Times New Roman" pitchFamily="18" charset="0"/>
                <a:cs typeface="Times New Roman" pitchFamily="18" charset="0"/>
              </a:rPr>
              <a:t>.</a:t>
            </a:r>
          </a:p>
          <a:p>
            <a:r>
              <a:rPr lang="en-IN" sz="3200" dirty="0" smtClean="0">
                <a:solidFill>
                  <a:srgbClr val="002060"/>
                </a:solidFill>
                <a:latin typeface="Times New Roman" pitchFamily="18" charset="0"/>
                <a:cs typeface="Times New Roman" pitchFamily="18" charset="0"/>
              </a:rPr>
              <a:t>Finally, notice that </a:t>
            </a:r>
            <a:r>
              <a:rPr lang="en-IN" sz="3200" b="1" dirty="0" smtClean="0">
                <a:solidFill>
                  <a:srgbClr val="002060"/>
                </a:solidFill>
                <a:latin typeface="Times New Roman" pitchFamily="18" charset="0"/>
                <a:cs typeface="Times New Roman" pitchFamily="18" charset="0"/>
              </a:rPr>
              <a:t>offer( ) </a:t>
            </a:r>
            <a:r>
              <a:rPr lang="en-IN" sz="3200" dirty="0" smtClean="0">
                <a:solidFill>
                  <a:srgbClr val="002060"/>
                </a:solidFill>
                <a:latin typeface="Times New Roman" pitchFamily="18" charset="0"/>
                <a:cs typeface="Times New Roman" pitchFamily="18" charset="0"/>
              </a:rPr>
              <a:t>only attempts to add an element to a queue. Because some queues have a fixed length and might be full, </a:t>
            </a:r>
            <a:r>
              <a:rPr lang="en-IN" sz="3200" b="1" dirty="0" smtClean="0">
                <a:solidFill>
                  <a:srgbClr val="002060"/>
                </a:solidFill>
                <a:latin typeface="Times New Roman" pitchFamily="18" charset="0"/>
                <a:cs typeface="Times New Roman" pitchFamily="18" charset="0"/>
              </a:rPr>
              <a:t>offer( ) can fail.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334000"/>
          </a:xfrm>
        </p:spPr>
        <p:txBody>
          <a:bodyPr>
            <a:normAutofit/>
          </a:bodyPr>
          <a:lstStyle/>
          <a:p>
            <a:pPr algn="just"/>
            <a:r>
              <a:rPr lang="en-IN" dirty="0" smtClean="0">
                <a:solidFill>
                  <a:srgbClr val="002060"/>
                </a:solidFill>
                <a:latin typeface="Times New Roman" pitchFamily="18" charset="0"/>
                <a:cs typeface="Times New Roman" pitchFamily="18" charset="0"/>
              </a:rPr>
              <a:t>The </a:t>
            </a:r>
            <a:r>
              <a:rPr lang="en-IN" b="1" dirty="0" err="1" smtClean="0">
                <a:solidFill>
                  <a:srgbClr val="002060"/>
                </a:solidFill>
                <a:latin typeface="Times New Roman" pitchFamily="18" charset="0"/>
                <a:cs typeface="Times New Roman" pitchFamily="18" charset="0"/>
              </a:rPr>
              <a:t>Deque</a:t>
            </a:r>
            <a:r>
              <a:rPr lang="en-IN" dirty="0" smtClean="0">
                <a:solidFill>
                  <a:srgbClr val="002060"/>
                </a:solidFill>
                <a:latin typeface="Times New Roman" pitchFamily="18" charset="0"/>
                <a:cs typeface="Times New Roman" pitchFamily="18" charset="0"/>
              </a:rPr>
              <a:t> interface was added by </a:t>
            </a:r>
            <a:r>
              <a:rPr lang="en-IN" b="1" dirty="0" smtClean="0">
                <a:solidFill>
                  <a:srgbClr val="002060"/>
                </a:solidFill>
                <a:latin typeface="Times New Roman" pitchFamily="18" charset="0"/>
                <a:cs typeface="Times New Roman" pitchFamily="18" charset="0"/>
              </a:rPr>
              <a:t>Java SE 6.</a:t>
            </a:r>
          </a:p>
          <a:p>
            <a:pPr algn="just"/>
            <a:r>
              <a:rPr lang="en-IN" dirty="0" smtClean="0">
                <a:solidFill>
                  <a:srgbClr val="002060"/>
                </a:solidFill>
                <a:latin typeface="Times New Roman" pitchFamily="18" charset="0"/>
                <a:cs typeface="Times New Roman" pitchFamily="18" charset="0"/>
              </a:rPr>
              <a:t> It extends Queue and declares the behaviour of a double-ended queue. </a:t>
            </a:r>
          </a:p>
          <a:p>
            <a:pPr algn="just"/>
            <a:r>
              <a:rPr lang="en-IN" dirty="0" smtClean="0">
                <a:solidFill>
                  <a:srgbClr val="002060"/>
                </a:solidFill>
                <a:latin typeface="Times New Roman" pitchFamily="18" charset="0"/>
                <a:cs typeface="Times New Roman" pitchFamily="18" charset="0"/>
              </a:rPr>
              <a:t>Double-ended queues can function as standard, first-in, first-out queues or as last-in, first-out stacks.</a:t>
            </a:r>
          </a:p>
          <a:p>
            <a:pPr algn="just"/>
            <a:r>
              <a:rPr lang="en-IN" dirty="0" err="1" smtClean="0">
                <a:solidFill>
                  <a:srgbClr val="002060"/>
                </a:solidFill>
                <a:latin typeface="Times New Roman" pitchFamily="18" charset="0"/>
                <a:cs typeface="Times New Roman" pitchFamily="18" charset="0"/>
              </a:rPr>
              <a:t>Deque</a:t>
            </a:r>
            <a:r>
              <a:rPr lang="en-IN" dirty="0" smtClean="0">
                <a:solidFill>
                  <a:srgbClr val="002060"/>
                </a:solidFill>
                <a:latin typeface="Times New Roman" pitchFamily="18" charset="0"/>
                <a:cs typeface="Times New Roman" pitchFamily="18" charset="0"/>
              </a:rPr>
              <a:t> is a generic interface that has this declaration:</a:t>
            </a:r>
          </a:p>
          <a:p>
            <a:pPr algn="just">
              <a:buNone/>
            </a:pPr>
            <a:r>
              <a:rPr lang="en-IN" dirty="0" smtClean="0">
                <a:solidFill>
                  <a:srgbClr val="002060"/>
                </a:solidFill>
                <a:latin typeface="Times New Roman" pitchFamily="18" charset="0"/>
                <a:cs typeface="Times New Roman" pitchFamily="18" charset="0"/>
              </a:rPr>
              <a:t>           </a:t>
            </a:r>
            <a:r>
              <a:rPr lang="en-IN" dirty="0" smtClean="0">
                <a:latin typeface="Times New Roman" pitchFamily="18" charset="0"/>
                <a:cs typeface="Times New Roman" pitchFamily="18" charset="0"/>
              </a:rPr>
              <a:t>interface </a:t>
            </a:r>
            <a:r>
              <a:rPr lang="en-IN" dirty="0" err="1" smtClean="0">
                <a:latin typeface="Times New Roman" pitchFamily="18" charset="0"/>
                <a:cs typeface="Times New Roman" pitchFamily="18" charset="0"/>
              </a:rPr>
              <a:t>Deque</a:t>
            </a:r>
            <a:r>
              <a:rPr lang="en-IN" dirty="0" smtClean="0">
                <a:latin typeface="Times New Roman" pitchFamily="18" charset="0"/>
                <a:cs typeface="Times New Roman" pitchFamily="18" charset="0"/>
              </a:rPr>
              <a:t>&lt;E&gt;</a:t>
            </a:r>
          </a:p>
          <a:p>
            <a:pPr algn="just"/>
            <a:r>
              <a:rPr lang="en-IN" dirty="0" smtClean="0">
                <a:solidFill>
                  <a:srgbClr val="002060"/>
                </a:solidFill>
                <a:latin typeface="Times New Roman" pitchFamily="18" charset="0"/>
                <a:cs typeface="Times New Roman" pitchFamily="18" charset="0"/>
              </a:rPr>
              <a:t> Here, E specifies the type of objects that the </a:t>
            </a:r>
            <a:r>
              <a:rPr lang="en-IN" dirty="0" err="1" smtClean="0">
                <a:solidFill>
                  <a:srgbClr val="002060"/>
                </a:solidFill>
                <a:latin typeface="Times New Roman" pitchFamily="18" charset="0"/>
                <a:cs typeface="Times New Roman" pitchFamily="18" charset="0"/>
              </a:rPr>
              <a:t>deque</a:t>
            </a:r>
            <a:r>
              <a:rPr lang="en-IN" dirty="0" smtClean="0">
                <a:solidFill>
                  <a:srgbClr val="002060"/>
                </a:solidFill>
                <a:latin typeface="Times New Roman" pitchFamily="18" charset="0"/>
                <a:cs typeface="Times New Roman" pitchFamily="18" charset="0"/>
              </a:rPr>
              <a:t> will hold.</a:t>
            </a:r>
          </a:p>
          <a:p>
            <a:r>
              <a:rPr lang="en-IN" dirty="0" smtClean="0">
                <a:solidFill>
                  <a:srgbClr val="002060"/>
                </a:solidFill>
                <a:latin typeface="Times New Roman" pitchFamily="18" charset="0"/>
                <a:cs typeface="Times New Roman" pitchFamily="18" charset="0"/>
              </a:rPr>
              <a:t> In addition to the methods that it inherits from Queue, </a:t>
            </a:r>
            <a:r>
              <a:rPr lang="en-IN" dirty="0" err="1" smtClean="0">
                <a:solidFill>
                  <a:srgbClr val="002060"/>
                </a:solidFill>
                <a:latin typeface="Times New Roman" pitchFamily="18" charset="0"/>
                <a:cs typeface="Times New Roman" pitchFamily="18" charset="0"/>
              </a:rPr>
              <a:t>Deque</a:t>
            </a:r>
            <a:r>
              <a:rPr lang="en-IN" dirty="0" smtClean="0">
                <a:solidFill>
                  <a:srgbClr val="002060"/>
                </a:solidFill>
                <a:latin typeface="Times New Roman" pitchFamily="18" charset="0"/>
                <a:cs typeface="Times New Roman" pitchFamily="18" charset="0"/>
              </a:rPr>
              <a:t> adds those methods summarized</a:t>
            </a:r>
          </a:p>
        </p:txBody>
      </p:sp>
      <p:sp>
        <p:nvSpPr>
          <p:cNvPr id="3" name="Title 2"/>
          <p:cNvSpPr>
            <a:spLocks noGrp="1"/>
          </p:cNvSpPr>
          <p:nvPr>
            <p:ph type="title"/>
          </p:nvPr>
        </p:nvSpPr>
        <p:spPr/>
        <p:txBody>
          <a:bodyPr>
            <a:normAutofit/>
          </a:bodyPr>
          <a:lstStyle/>
          <a:p>
            <a:r>
              <a:rPr lang="en-IN" sz="4000" dirty="0" smtClean="0">
                <a:solidFill>
                  <a:schemeClr val="tx1"/>
                </a:solidFill>
                <a:latin typeface="+mn-lt"/>
                <a:ea typeface="+mn-ea"/>
                <a:cs typeface="+mn-cs"/>
              </a:rPr>
              <a:t>The </a:t>
            </a:r>
            <a:r>
              <a:rPr lang="en-IN" sz="4000" dirty="0" err="1" smtClean="0">
                <a:solidFill>
                  <a:schemeClr val="tx1"/>
                </a:solidFill>
                <a:latin typeface="+mn-lt"/>
                <a:ea typeface="+mn-ea"/>
                <a:cs typeface="+mn-cs"/>
              </a:rPr>
              <a:t>Deque</a:t>
            </a:r>
            <a:r>
              <a:rPr lang="en-IN" sz="4000" dirty="0" smtClean="0">
                <a:solidFill>
                  <a:schemeClr val="tx1"/>
                </a:solidFill>
                <a:latin typeface="+mn-lt"/>
                <a:ea typeface="+mn-ea"/>
                <a:cs typeface="+mn-cs"/>
              </a:rPr>
              <a:t> Interface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371600" y="228600"/>
            <a:ext cx="6629400" cy="64401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82000" cy="4525963"/>
          </a:xfrm>
        </p:spPr>
        <p:txBody>
          <a:bodyPr>
            <a:normAutofit/>
          </a:bodyPr>
          <a:lstStyle/>
          <a:p>
            <a:r>
              <a:rPr lang="en-IN" dirty="0" smtClean="0">
                <a:solidFill>
                  <a:srgbClr val="002060"/>
                </a:solidFill>
                <a:latin typeface="Times New Roman" pitchFamily="18" charset="0"/>
                <a:cs typeface="Times New Roman" pitchFamily="18" charset="0"/>
              </a:rPr>
              <a:t>Now that you are familiar with the collection interfaces</a:t>
            </a:r>
          </a:p>
          <a:p>
            <a:r>
              <a:rPr lang="en-IN" dirty="0" smtClean="0">
                <a:solidFill>
                  <a:srgbClr val="002060"/>
                </a:solidFill>
                <a:latin typeface="Times New Roman" pitchFamily="18" charset="0"/>
                <a:cs typeface="Times New Roman" pitchFamily="18" charset="0"/>
              </a:rPr>
              <a:t> ready to examine the standard classes that implement them</a:t>
            </a:r>
          </a:p>
          <a:p>
            <a:r>
              <a:rPr lang="en-IN" dirty="0" smtClean="0">
                <a:solidFill>
                  <a:srgbClr val="002060"/>
                </a:solidFill>
                <a:latin typeface="Times New Roman" pitchFamily="18" charset="0"/>
                <a:cs typeface="Times New Roman" pitchFamily="18" charset="0"/>
              </a:rPr>
              <a:t>Some of the classes provide full Implementations that can be used as-is. </a:t>
            </a:r>
          </a:p>
          <a:p>
            <a:r>
              <a:rPr lang="en-IN" dirty="0" smtClean="0">
                <a:solidFill>
                  <a:srgbClr val="002060"/>
                </a:solidFill>
                <a:latin typeface="Times New Roman" pitchFamily="18" charset="0"/>
                <a:cs typeface="Times New Roman" pitchFamily="18" charset="0"/>
              </a:rPr>
              <a:t>Others are abstract, providing skeletal implementations that are used as starting points for creating concrete collections. </a:t>
            </a:r>
          </a:p>
          <a:p>
            <a:r>
              <a:rPr lang="en-IN" dirty="0" smtClean="0">
                <a:solidFill>
                  <a:srgbClr val="002060"/>
                </a:solidFill>
                <a:latin typeface="Times New Roman" pitchFamily="18" charset="0"/>
                <a:cs typeface="Times New Roman" pitchFamily="18" charset="0"/>
              </a:rPr>
              <a:t>  </a:t>
            </a:r>
            <a:r>
              <a:rPr lang="en-IN" dirty="0" smtClean="0"/>
              <a:t>The standard collection classes are summarized</a:t>
            </a:r>
            <a:endParaRPr lang="en-IN" dirty="0" smtClean="0">
              <a:solidFill>
                <a:srgbClr val="002060"/>
              </a:solidFill>
              <a:latin typeface="Times New Roman" pitchFamily="18" charset="0"/>
              <a:cs typeface="Times New Roman" pitchFamily="18" charset="0"/>
            </a:endParaRPr>
          </a:p>
          <a:p>
            <a:pPr>
              <a:buNone/>
            </a:pPr>
            <a:endParaRPr lang="en-IN" dirty="0" smtClean="0"/>
          </a:p>
        </p:txBody>
      </p:sp>
      <p:sp>
        <p:nvSpPr>
          <p:cNvPr id="3" name="Title 2"/>
          <p:cNvSpPr>
            <a:spLocks noGrp="1"/>
          </p:cNvSpPr>
          <p:nvPr>
            <p:ph type="title"/>
          </p:nvPr>
        </p:nvSpPr>
        <p:spPr/>
        <p:txBody>
          <a:bodyPr>
            <a:normAutofit/>
          </a:bodyPr>
          <a:lstStyle/>
          <a:p>
            <a:r>
              <a:rPr lang="en-IN" sz="4000" dirty="0" smtClean="0">
                <a:solidFill>
                  <a:schemeClr val="tx1"/>
                </a:solidFill>
                <a:latin typeface="+mn-lt"/>
                <a:ea typeface="+mn-ea"/>
                <a:cs typeface="+mn-cs"/>
              </a:rPr>
              <a:t>The Collection Classes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81000" y="457200"/>
            <a:ext cx="8535166"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62000"/>
            <a:ext cx="8534400" cy="5867400"/>
          </a:xfrm>
        </p:spPr>
        <p:txBody>
          <a:bodyPr>
            <a:normAutofit/>
          </a:bodyPr>
          <a:lstStyle/>
          <a:p>
            <a:r>
              <a:rPr lang="en-IN" dirty="0" smtClean="0"/>
              <a:t> </a:t>
            </a:r>
            <a:r>
              <a:rPr lang="en-IN" dirty="0" smtClean="0">
                <a:solidFill>
                  <a:srgbClr val="002060"/>
                </a:solidFill>
                <a:latin typeface="Times New Roman" pitchFamily="18" charset="0"/>
                <a:cs typeface="Times New Roman" pitchFamily="18" charset="0"/>
              </a:rPr>
              <a:t>The </a:t>
            </a:r>
            <a:r>
              <a:rPr lang="en-IN" dirty="0" err="1" smtClean="0">
                <a:solidFill>
                  <a:srgbClr val="002060"/>
                </a:solidFill>
                <a:latin typeface="Times New Roman" pitchFamily="18" charset="0"/>
                <a:cs typeface="Times New Roman" pitchFamily="18" charset="0"/>
              </a:rPr>
              <a:t>ArrayList</a:t>
            </a:r>
            <a:r>
              <a:rPr lang="en-IN" dirty="0" smtClean="0">
                <a:solidFill>
                  <a:srgbClr val="002060"/>
                </a:solidFill>
                <a:latin typeface="Times New Roman" pitchFamily="18" charset="0"/>
                <a:cs typeface="Times New Roman" pitchFamily="18" charset="0"/>
              </a:rPr>
              <a:t> class extends </a:t>
            </a:r>
            <a:r>
              <a:rPr lang="en-IN" dirty="0" err="1" smtClean="0">
                <a:solidFill>
                  <a:srgbClr val="002060"/>
                </a:solidFill>
                <a:latin typeface="Times New Roman" pitchFamily="18" charset="0"/>
                <a:cs typeface="Times New Roman" pitchFamily="18" charset="0"/>
              </a:rPr>
              <a:t>AbstractList</a:t>
            </a:r>
            <a:r>
              <a:rPr lang="en-IN" dirty="0" smtClean="0">
                <a:solidFill>
                  <a:srgbClr val="002060"/>
                </a:solidFill>
                <a:latin typeface="Times New Roman" pitchFamily="18" charset="0"/>
                <a:cs typeface="Times New Roman" pitchFamily="18" charset="0"/>
              </a:rPr>
              <a:t> and implements the List interface. </a:t>
            </a:r>
          </a:p>
          <a:p>
            <a:r>
              <a:rPr lang="en-IN" dirty="0" err="1" smtClean="0">
                <a:solidFill>
                  <a:srgbClr val="002060"/>
                </a:solidFill>
                <a:latin typeface="Times New Roman" pitchFamily="18" charset="0"/>
                <a:cs typeface="Times New Roman" pitchFamily="18" charset="0"/>
              </a:rPr>
              <a:t>ArrayList</a:t>
            </a:r>
            <a:r>
              <a:rPr lang="en-IN" dirty="0" smtClean="0">
                <a:solidFill>
                  <a:srgbClr val="002060"/>
                </a:solidFill>
                <a:latin typeface="Times New Roman" pitchFamily="18" charset="0"/>
                <a:cs typeface="Times New Roman" pitchFamily="18" charset="0"/>
              </a:rPr>
              <a:t> is a generic class that has this declaration:</a:t>
            </a:r>
          </a:p>
          <a:p>
            <a:pPr>
              <a:buNone/>
            </a:pPr>
            <a:r>
              <a:rPr lang="en-IN" dirty="0" smtClean="0"/>
              <a:t>            class </a:t>
            </a:r>
            <a:r>
              <a:rPr lang="en-IN" dirty="0" err="1" smtClean="0"/>
              <a:t>ArrayList</a:t>
            </a:r>
            <a:r>
              <a:rPr lang="en-IN" dirty="0" smtClean="0"/>
              <a:t>&lt;E&gt;</a:t>
            </a:r>
          </a:p>
          <a:p>
            <a:r>
              <a:rPr lang="en-IN" sz="2900" dirty="0" smtClean="0">
                <a:solidFill>
                  <a:srgbClr val="002060"/>
                </a:solidFill>
                <a:latin typeface="Times New Roman" pitchFamily="18" charset="0"/>
                <a:cs typeface="Times New Roman" pitchFamily="18" charset="0"/>
              </a:rPr>
              <a:t>Here, E specifies the type of objects that the list will hold.</a:t>
            </a:r>
          </a:p>
          <a:p>
            <a:r>
              <a:rPr lang="en-IN" sz="2900" dirty="0" smtClean="0">
                <a:solidFill>
                  <a:srgbClr val="002060"/>
                </a:solidFill>
                <a:latin typeface="Times New Roman" pitchFamily="18" charset="0"/>
                <a:cs typeface="Times New Roman" pitchFamily="18" charset="0"/>
              </a:rPr>
              <a:t> </a:t>
            </a:r>
            <a:r>
              <a:rPr lang="en-IN" sz="2900" dirty="0" err="1" smtClean="0">
                <a:solidFill>
                  <a:srgbClr val="002060"/>
                </a:solidFill>
                <a:latin typeface="Times New Roman" pitchFamily="18" charset="0"/>
                <a:cs typeface="Times New Roman" pitchFamily="18" charset="0"/>
              </a:rPr>
              <a:t>ArrayList</a:t>
            </a:r>
            <a:r>
              <a:rPr lang="en-IN" sz="2900" dirty="0" smtClean="0">
                <a:solidFill>
                  <a:srgbClr val="002060"/>
                </a:solidFill>
                <a:latin typeface="Times New Roman" pitchFamily="18" charset="0"/>
                <a:cs typeface="Times New Roman" pitchFamily="18" charset="0"/>
              </a:rPr>
              <a:t> supports dynamic arrays that can grow as needed.</a:t>
            </a:r>
          </a:p>
          <a:p>
            <a:r>
              <a:rPr lang="en-IN" sz="2900" dirty="0" smtClean="0">
                <a:solidFill>
                  <a:srgbClr val="002060"/>
                </a:solidFill>
                <a:latin typeface="Times New Roman" pitchFamily="18" charset="0"/>
                <a:cs typeface="Times New Roman" pitchFamily="18" charset="0"/>
              </a:rPr>
              <a:t> In Java, standard arrays are of a fixed length.</a:t>
            </a:r>
          </a:p>
          <a:p>
            <a:r>
              <a:rPr lang="en-IN" sz="2900" dirty="0" smtClean="0">
                <a:solidFill>
                  <a:srgbClr val="002060"/>
                </a:solidFill>
                <a:latin typeface="Times New Roman" pitchFamily="18" charset="0"/>
                <a:cs typeface="Times New Roman" pitchFamily="18" charset="0"/>
              </a:rPr>
              <a:t>After arrays are created, they cannot grow or shrink, which means that you must know in advance how many elements an array will hold</a:t>
            </a:r>
            <a:r>
              <a:rPr lang="en-IN" sz="3500" dirty="0" smtClean="0">
                <a:solidFill>
                  <a:srgbClr val="002060"/>
                </a:solidFill>
                <a:latin typeface="Times New Roman" pitchFamily="18" charset="0"/>
                <a:cs typeface="Times New Roman" pitchFamily="18" charset="0"/>
              </a:rPr>
              <a:t>.</a:t>
            </a:r>
          </a:p>
        </p:txBody>
      </p:sp>
      <p:sp>
        <p:nvSpPr>
          <p:cNvPr id="3" name="Title 2"/>
          <p:cNvSpPr>
            <a:spLocks noGrp="1"/>
          </p:cNvSpPr>
          <p:nvPr>
            <p:ph type="title"/>
          </p:nvPr>
        </p:nvSpPr>
        <p:spPr>
          <a:xfrm>
            <a:off x="457200" y="-76200"/>
            <a:ext cx="8229600" cy="1143000"/>
          </a:xfrm>
        </p:spPr>
        <p:txBody>
          <a:bodyPr>
            <a:normAutofit/>
          </a:bodyPr>
          <a:lstStyle/>
          <a:p>
            <a:r>
              <a:rPr lang="en-IN" sz="4000" dirty="0" smtClean="0">
                <a:solidFill>
                  <a:schemeClr val="tx1"/>
                </a:solidFill>
                <a:latin typeface="+mn-lt"/>
                <a:ea typeface="+mn-ea"/>
                <a:cs typeface="+mn-cs"/>
              </a:rPr>
              <a:t>The </a:t>
            </a:r>
            <a:r>
              <a:rPr lang="en-IN" sz="4000" dirty="0" err="1" smtClean="0">
                <a:solidFill>
                  <a:schemeClr val="tx1"/>
                </a:solidFill>
                <a:latin typeface="+mn-lt"/>
                <a:ea typeface="+mn-ea"/>
                <a:cs typeface="+mn-cs"/>
              </a:rPr>
              <a:t>ArrayList</a:t>
            </a:r>
            <a:r>
              <a:rPr lang="en-IN" sz="4000" dirty="0" smtClean="0">
                <a:solidFill>
                  <a:schemeClr val="tx1"/>
                </a:solidFill>
                <a:latin typeface="+mn-lt"/>
                <a:ea typeface="+mn-ea"/>
                <a:cs typeface="+mn-cs"/>
              </a:rPr>
              <a:t> Class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229600" cy="4525963"/>
          </a:xfrm>
        </p:spPr>
        <p:txBody>
          <a:bodyPr/>
          <a:lstStyle/>
          <a:p>
            <a:pPr algn="just"/>
            <a:r>
              <a:rPr lang="en-IN" dirty="0" smtClean="0"/>
              <a:t> </a:t>
            </a:r>
            <a:r>
              <a:rPr lang="en-IN" sz="2800" dirty="0" smtClean="0">
                <a:solidFill>
                  <a:srgbClr val="002060"/>
                </a:solidFill>
                <a:latin typeface="Times New Roman" pitchFamily="18" charset="0"/>
                <a:cs typeface="Times New Roman" pitchFamily="18" charset="0"/>
              </a:rPr>
              <a:t>Sometimes, you may not know until run time precisely how large an array you need.</a:t>
            </a:r>
          </a:p>
          <a:p>
            <a:pPr algn="just"/>
            <a:r>
              <a:rPr lang="en-IN" sz="2800" dirty="0" smtClean="0">
                <a:solidFill>
                  <a:srgbClr val="002060"/>
                </a:solidFill>
                <a:latin typeface="Times New Roman" pitchFamily="18" charset="0"/>
                <a:cs typeface="Times New Roman" pitchFamily="18" charset="0"/>
              </a:rPr>
              <a:t> To handle this situation, the Collections Framework defines </a:t>
            </a:r>
            <a:r>
              <a:rPr lang="en-IN" sz="2800" dirty="0" err="1" smtClean="0">
                <a:solidFill>
                  <a:srgbClr val="002060"/>
                </a:solidFill>
                <a:latin typeface="Times New Roman" pitchFamily="18" charset="0"/>
                <a:cs typeface="Times New Roman" pitchFamily="18" charset="0"/>
              </a:rPr>
              <a:t>ArrayList</a:t>
            </a:r>
            <a:r>
              <a:rPr lang="en-IN" sz="2800" dirty="0" smtClean="0">
                <a:solidFill>
                  <a:srgbClr val="002060"/>
                </a:solidFill>
                <a:latin typeface="Times New Roman" pitchFamily="18" charset="0"/>
                <a:cs typeface="Times New Roman" pitchFamily="18" charset="0"/>
              </a:rPr>
              <a:t>. In essence, an </a:t>
            </a:r>
            <a:r>
              <a:rPr lang="en-IN" sz="2800" dirty="0" err="1" smtClean="0">
                <a:solidFill>
                  <a:srgbClr val="002060"/>
                </a:solidFill>
                <a:latin typeface="Times New Roman" pitchFamily="18" charset="0"/>
                <a:cs typeface="Times New Roman" pitchFamily="18" charset="0"/>
              </a:rPr>
              <a:t>ArrayList</a:t>
            </a:r>
            <a:r>
              <a:rPr lang="en-IN" sz="2800" dirty="0" smtClean="0">
                <a:solidFill>
                  <a:srgbClr val="002060"/>
                </a:solidFill>
                <a:latin typeface="Times New Roman" pitchFamily="18" charset="0"/>
                <a:cs typeface="Times New Roman" pitchFamily="18" charset="0"/>
              </a:rPr>
              <a:t> is a variable-length array</a:t>
            </a:r>
          </a:p>
          <a:p>
            <a:pPr algn="just"/>
            <a:r>
              <a:rPr lang="en-IN" sz="2800" dirty="0" smtClean="0">
                <a:solidFill>
                  <a:srgbClr val="002060"/>
                </a:solidFill>
                <a:latin typeface="Times New Roman" pitchFamily="18" charset="0"/>
                <a:cs typeface="Times New Roman" pitchFamily="18" charset="0"/>
              </a:rPr>
              <a:t>of object references.</a:t>
            </a:r>
          </a:p>
          <a:p>
            <a:pPr algn="just"/>
            <a:r>
              <a:rPr lang="en-IN" sz="2800" dirty="0" smtClean="0">
                <a:solidFill>
                  <a:srgbClr val="002060"/>
                </a:solidFill>
                <a:latin typeface="Times New Roman" pitchFamily="18" charset="0"/>
                <a:cs typeface="Times New Roman" pitchFamily="18" charset="0"/>
              </a:rPr>
              <a:t> That is, an </a:t>
            </a:r>
            <a:r>
              <a:rPr lang="en-IN" sz="2800" dirty="0" err="1" smtClean="0">
                <a:solidFill>
                  <a:srgbClr val="002060"/>
                </a:solidFill>
                <a:latin typeface="Times New Roman" pitchFamily="18" charset="0"/>
                <a:cs typeface="Times New Roman" pitchFamily="18" charset="0"/>
              </a:rPr>
              <a:t>ArrayList</a:t>
            </a:r>
            <a:r>
              <a:rPr lang="en-IN" sz="2800" dirty="0" smtClean="0">
                <a:solidFill>
                  <a:srgbClr val="002060"/>
                </a:solidFill>
                <a:latin typeface="Times New Roman" pitchFamily="18" charset="0"/>
                <a:cs typeface="Times New Roman" pitchFamily="18" charset="0"/>
              </a:rPr>
              <a:t> can dynamically increase or decrease in size.</a:t>
            </a:r>
          </a:p>
          <a:p>
            <a:pPr algn="just"/>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610600" cy="6324600"/>
          </a:xfrm>
        </p:spPr>
        <p:txBody>
          <a:bodyPr>
            <a:normAutofit/>
          </a:bodyPr>
          <a:lstStyle/>
          <a:p>
            <a:r>
              <a:rPr lang="en-IN" dirty="0" smtClean="0"/>
              <a:t> </a:t>
            </a:r>
            <a:r>
              <a:rPr lang="en-IN" sz="2800" dirty="0" err="1" smtClean="0">
                <a:solidFill>
                  <a:srgbClr val="002060"/>
                </a:solidFill>
                <a:latin typeface="Times New Roman" pitchFamily="18" charset="0"/>
                <a:cs typeface="Times New Roman" pitchFamily="18" charset="0"/>
              </a:rPr>
              <a:t>ArrayList</a:t>
            </a:r>
            <a:r>
              <a:rPr lang="en-IN" sz="2800" dirty="0" smtClean="0">
                <a:solidFill>
                  <a:srgbClr val="002060"/>
                </a:solidFill>
                <a:latin typeface="Times New Roman" pitchFamily="18" charset="0"/>
                <a:cs typeface="Times New Roman" pitchFamily="18" charset="0"/>
              </a:rPr>
              <a:t> has the constructors shown here:</a:t>
            </a:r>
          </a:p>
          <a:p>
            <a:pPr>
              <a:buNone/>
            </a:pPr>
            <a:r>
              <a:rPr lang="en-IN" sz="2800" dirty="0" smtClean="0">
                <a:solidFill>
                  <a:srgbClr val="7030A0"/>
                </a:solidFill>
                <a:latin typeface="Times New Roman" pitchFamily="18" charset="0"/>
                <a:cs typeface="Times New Roman" pitchFamily="18" charset="0"/>
              </a:rPr>
              <a:t>       </a:t>
            </a:r>
            <a:r>
              <a:rPr lang="en-IN" sz="2800" dirty="0" err="1" smtClean="0">
                <a:solidFill>
                  <a:srgbClr val="7030A0"/>
                </a:solidFill>
                <a:latin typeface="Times New Roman" pitchFamily="18" charset="0"/>
                <a:cs typeface="Times New Roman" pitchFamily="18" charset="0"/>
              </a:rPr>
              <a:t>ArrayList</a:t>
            </a:r>
            <a:r>
              <a:rPr lang="en-IN" sz="2800" dirty="0" smtClean="0">
                <a:solidFill>
                  <a:srgbClr val="7030A0"/>
                </a:solidFill>
                <a:latin typeface="Times New Roman" pitchFamily="18" charset="0"/>
                <a:cs typeface="Times New Roman" pitchFamily="18" charset="0"/>
              </a:rPr>
              <a:t>( )</a:t>
            </a:r>
          </a:p>
          <a:p>
            <a:pPr>
              <a:buNone/>
            </a:pPr>
            <a:r>
              <a:rPr lang="en-IN" sz="2800" dirty="0" smtClean="0">
                <a:solidFill>
                  <a:srgbClr val="7030A0"/>
                </a:solidFill>
                <a:latin typeface="Times New Roman" pitchFamily="18" charset="0"/>
                <a:cs typeface="Times New Roman" pitchFamily="18" charset="0"/>
              </a:rPr>
              <a:t>       </a:t>
            </a:r>
            <a:r>
              <a:rPr lang="en-IN" sz="2800" dirty="0" err="1" smtClean="0">
                <a:solidFill>
                  <a:srgbClr val="7030A0"/>
                </a:solidFill>
                <a:latin typeface="Times New Roman" pitchFamily="18" charset="0"/>
                <a:cs typeface="Times New Roman" pitchFamily="18" charset="0"/>
              </a:rPr>
              <a:t>ArrayList</a:t>
            </a:r>
            <a:r>
              <a:rPr lang="en-IN" sz="2800" dirty="0" smtClean="0">
                <a:solidFill>
                  <a:srgbClr val="7030A0"/>
                </a:solidFill>
                <a:latin typeface="Times New Roman" pitchFamily="18" charset="0"/>
                <a:cs typeface="Times New Roman" pitchFamily="18" charset="0"/>
              </a:rPr>
              <a:t>(Collection&lt;? extends E&gt; c)</a:t>
            </a:r>
          </a:p>
          <a:p>
            <a:pPr>
              <a:buNone/>
            </a:pPr>
            <a:r>
              <a:rPr lang="en-IN" sz="2800" dirty="0" smtClean="0">
                <a:solidFill>
                  <a:srgbClr val="7030A0"/>
                </a:solidFill>
                <a:latin typeface="Times New Roman" pitchFamily="18" charset="0"/>
                <a:cs typeface="Times New Roman" pitchFamily="18" charset="0"/>
              </a:rPr>
              <a:t>       </a:t>
            </a:r>
            <a:r>
              <a:rPr lang="en-IN" sz="2800" dirty="0" err="1" smtClean="0">
                <a:solidFill>
                  <a:srgbClr val="7030A0"/>
                </a:solidFill>
                <a:latin typeface="Times New Roman" pitchFamily="18" charset="0"/>
                <a:cs typeface="Times New Roman" pitchFamily="18" charset="0"/>
              </a:rPr>
              <a:t>ArrayList</a:t>
            </a:r>
            <a:r>
              <a:rPr lang="en-IN" sz="2800" dirty="0" smtClean="0">
                <a:solidFill>
                  <a:srgbClr val="7030A0"/>
                </a:solidFill>
                <a:latin typeface="Times New Roman" pitchFamily="18" charset="0"/>
                <a:cs typeface="Times New Roman" pitchFamily="18" charset="0"/>
              </a:rPr>
              <a:t>(</a:t>
            </a:r>
            <a:r>
              <a:rPr lang="en-IN" sz="2800" dirty="0" err="1" smtClean="0">
                <a:solidFill>
                  <a:srgbClr val="7030A0"/>
                </a:solidFill>
                <a:latin typeface="Times New Roman" pitchFamily="18" charset="0"/>
                <a:cs typeface="Times New Roman" pitchFamily="18" charset="0"/>
              </a:rPr>
              <a:t>int</a:t>
            </a:r>
            <a:r>
              <a:rPr lang="en-IN" sz="2800" dirty="0" smtClean="0">
                <a:solidFill>
                  <a:srgbClr val="7030A0"/>
                </a:solidFill>
                <a:latin typeface="Times New Roman" pitchFamily="18" charset="0"/>
                <a:cs typeface="Times New Roman" pitchFamily="18" charset="0"/>
              </a:rPr>
              <a:t> capacity)</a:t>
            </a:r>
          </a:p>
          <a:p>
            <a:pPr algn="just"/>
            <a:r>
              <a:rPr lang="en-IN" sz="3000" dirty="0" smtClean="0">
                <a:solidFill>
                  <a:srgbClr val="002060"/>
                </a:solidFill>
                <a:latin typeface="Times New Roman" pitchFamily="18" charset="0"/>
                <a:cs typeface="Times New Roman" pitchFamily="18" charset="0"/>
              </a:rPr>
              <a:t>The first constructor builds an empty array list.</a:t>
            </a:r>
          </a:p>
          <a:p>
            <a:pPr algn="just"/>
            <a:r>
              <a:rPr lang="en-IN" sz="3000" dirty="0" smtClean="0">
                <a:solidFill>
                  <a:srgbClr val="002060"/>
                </a:solidFill>
                <a:latin typeface="Times New Roman" pitchFamily="18" charset="0"/>
                <a:cs typeface="Times New Roman" pitchFamily="18" charset="0"/>
              </a:rPr>
              <a:t>The second constructor builds an array list that is initialized with the elements of the collection c. </a:t>
            </a:r>
          </a:p>
          <a:p>
            <a:pPr algn="just"/>
            <a:r>
              <a:rPr lang="en-IN" sz="3000" dirty="0" smtClean="0">
                <a:solidFill>
                  <a:srgbClr val="002060"/>
                </a:solidFill>
                <a:latin typeface="Times New Roman" pitchFamily="18" charset="0"/>
                <a:cs typeface="Times New Roman" pitchFamily="18" charset="0"/>
              </a:rPr>
              <a:t>The third constructor builds an array list that has the specified initial capacity. </a:t>
            </a:r>
          </a:p>
          <a:p>
            <a:pPr algn="just"/>
            <a:r>
              <a:rPr lang="en-IN" sz="3000" dirty="0" smtClean="0">
                <a:solidFill>
                  <a:srgbClr val="002060"/>
                </a:solidFill>
                <a:latin typeface="Times New Roman" pitchFamily="18" charset="0"/>
                <a:cs typeface="Times New Roman" pitchFamily="18" charset="0"/>
              </a:rPr>
              <a:t>The capacity is the size of the underlying array that is used to store the elements. </a:t>
            </a:r>
          </a:p>
          <a:p>
            <a:pPr algn="just"/>
            <a:r>
              <a:rPr lang="en-IN" sz="3000" dirty="0" smtClean="0">
                <a:solidFill>
                  <a:srgbClr val="002060"/>
                </a:solidFill>
                <a:latin typeface="Times New Roman" pitchFamily="18" charset="0"/>
                <a:cs typeface="Times New Roman" pitchFamily="18" charset="0"/>
              </a:rPr>
              <a:t>The capacity grows automatically as elements are added to an array list.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Autofit/>
          </a:bodyPr>
          <a:lstStyle/>
          <a:p>
            <a:r>
              <a:rPr lang="en-IN" sz="2800" dirty="0" err="1" smtClean="0">
                <a:solidFill>
                  <a:srgbClr val="7030A0"/>
                </a:solidFill>
              </a:rPr>
              <a:t>java.util</a:t>
            </a:r>
            <a:r>
              <a:rPr lang="en-IN" sz="2800" dirty="0" smtClean="0">
                <a:solidFill>
                  <a:srgbClr val="7030A0"/>
                </a:solidFill>
              </a:rPr>
              <a:t> contains a wide array of functionality, it is quite large</a:t>
            </a:r>
          </a:p>
        </p:txBody>
      </p:sp>
      <p:pic>
        <p:nvPicPr>
          <p:cNvPr id="1026" name="Picture 2"/>
          <p:cNvPicPr>
            <a:picLocks noChangeAspect="1" noChangeArrowheads="1"/>
          </p:cNvPicPr>
          <p:nvPr/>
        </p:nvPicPr>
        <p:blipFill>
          <a:blip r:embed="rId2"/>
          <a:srcRect/>
          <a:stretch>
            <a:fillRect/>
          </a:stretch>
        </p:blipFill>
        <p:spPr bwMode="auto">
          <a:xfrm>
            <a:off x="76200" y="1031583"/>
            <a:ext cx="8915400" cy="55978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4525963"/>
          </a:xfrm>
        </p:spPr>
        <p:txBody>
          <a:bodyPr>
            <a:normAutofit/>
          </a:bodyPr>
          <a:lstStyle/>
          <a:p>
            <a:r>
              <a:rPr lang="en-IN" sz="3000" dirty="0" smtClean="0">
                <a:solidFill>
                  <a:srgbClr val="002060"/>
                </a:solidFill>
                <a:latin typeface="Times New Roman" pitchFamily="18" charset="0"/>
                <a:cs typeface="Times New Roman" pitchFamily="18" charset="0"/>
              </a:rPr>
              <a:t>The following program shows a simple use of </a:t>
            </a:r>
            <a:r>
              <a:rPr lang="en-IN" sz="3000" dirty="0" err="1" smtClean="0">
                <a:solidFill>
                  <a:srgbClr val="002060"/>
                </a:solidFill>
                <a:latin typeface="Times New Roman" pitchFamily="18" charset="0"/>
                <a:cs typeface="Times New Roman" pitchFamily="18" charset="0"/>
              </a:rPr>
              <a:t>ArrayList</a:t>
            </a:r>
            <a:r>
              <a:rPr lang="en-IN" sz="3000" dirty="0" smtClean="0">
                <a:solidFill>
                  <a:srgbClr val="002060"/>
                </a:solidFill>
                <a:latin typeface="Times New Roman" pitchFamily="18" charset="0"/>
                <a:cs typeface="Times New Roman" pitchFamily="18" charset="0"/>
              </a:rPr>
              <a:t>.</a:t>
            </a:r>
          </a:p>
          <a:p>
            <a:r>
              <a:rPr lang="en-IN" sz="3000" dirty="0" smtClean="0">
                <a:solidFill>
                  <a:srgbClr val="002060"/>
                </a:solidFill>
                <a:latin typeface="Times New Roman" pitchFamily="18" charset="0"/>
                <a:cs typeface="Times New Roman" pitchFamily="18" charset="0"/>
              </a:rPr>
              <a:t> An array list is created for objects of type String, and then several strings are added to it.</a:t>
            </a:r>
          </a:p>
          <a:p>
            <a:r>
              <a:rPr lang="en-IN" sz="3000" dirty="0" smtClean="0">
                <a:solidFill>
                  <a:srgbClr val="002060"/>
                </a:solidFill>
                <a:latin typeface="Times New Roman" pitchFamily="18" charset="0"/>
                <a:cs typeface="Times New Roman" pitchFamily="18" charset="0"/>
              </a:rPr>
              <a:t> The list is then displayed. Some of the elements are removed and the list is displayed again.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362200"/>
            <a:ext cx="8229600" cy="1143000"/>
          </a:xfrm>
        </p:spPr>
        <p:txBody>
          <a:bodyPr/>
          <a:lstStyle/>
          <a:p>
            <a:r>
              <a:rPr lang="en-IN" dirty="0" smtClean="0"/>
              <a:t>Program </a:t>
            </a:r>
            <a:r>
              <a:rPr lang="en-IN" dirty="0" err="1" smtClean="0"/>
              <a:t>ArrayListDemo</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81000"/>
            <a:ext cx="8686800" cy="6248400"/>
          </a:xfrm>
        </p:spPr>
        <p:txBody>
          <a:bodyPr>
            <a:normAutofit/>
          </a:bodyPr>
          <a:lstStyle/>
          <a:p>
            <a:pPr algn="just"/>
            <a:r>
              <a:rPr lang="en-IN" dirty="0" smtClean="0"/>
              <a:t> </a:t>
            </a:r>
            <a:r>
              <a:rPr lang="en-IN" sz="3000" dirty="0" smtClean="0">
                <a:solidFill>
                  <a:srgbClr val="002060"/>
                </a:solidFill>
                <a:latin typeface="Times New Roman" pitchFamily="18" charset="0"/>
                <a:cs typeface="Times New Roman" pitchFamily="18" charset="0"/>
              </a:rPr>
              <a:t>Notice that a1 starts out empty and grows as elements are added to it. </a:t>
            </a:r>
          </a:p>
          <a:p>
            <a:pPr algn="just"/>
            <a:r>
              <a:rPr lang="en-IN" sz="3000" dirty="0" smtClean="0">
                <a:solidFill>
                  <a:srgbClr val="002060"/>
                </a:solidFill>
                <a:latin typeface="Times New Roman" pitchFamily="18" charset="0"/>
                <a:cs typeface="Times New Roman" pitchFamily="18" charset="0"/>
              </a:rPr>
              <a:t>When elements are removed, its size is reduced. </a:t>
            </a:r>
          </a:p>
          <a:p>
            <a:pPr algn="just"/>
            <a:r>
              <a:rPr lang="en-IN" sz="3000" dirty="0" smtClean="0">
                <a:solidFill>
                  <a:srgbClr val="002060"/>
                </a:solidFill>
                <a:latin typeface="Times New Roman" pitchFamily="18" charset="0"/>
                <a:cs typeface="Times New Roman" pitchFamily="18" charset="0"/>
              </a:rPr>
              <a:t> In the preceding example, the contents of a collection are displayed using the default conversion provided by </a:t>
            </a:r>
            <a:r>
              <a:rPr lang="en-IN" sz="3000" dirty="0" err="1" smtClean="0">
                <a:solidFill>
                  <a:srgbClr val="002060"/>
                </a:solidFill>
                <a:latin typeface="Times New Roman" pitchFamily="18" charset="0"/>
                <a:cs typeface="Times New Roman" pitchFamily="18" charset="0"/>
              </a:rPr>
              <a:t>toString</a:t>
            </a:r>
            <a:r>
              <a:rPr lang="en-IN" sz="3000" dirty="0" smtClean="0">
                <a:solidFill>
                  <a:srgbClr val="002060"/>
                </a:solidFill>
                <a:latin typeface="Times New Roman" pitchFamily="18" charset="0"/>
                <a:cs typeface="Times New Roman" pitchFamily="18" charset="0"/>
              </a:rPr>
              <a:t>( ), which was inherited from </a:t>
            </a:r>
            <a:r>
              <a:rPr lang="en-IN" sz="3000" dirty="0" err="1" smtClean="0">
                <a:solidFill>
                  <a:srgbClr val="002060"/>
                </a:solidFill>
                <a:latin typeface="Times New Roman" pitchFamily="18" charset="0"/>
                <a:cs typeface="Times New Roman" pitchFamily="18" charset="0"/>
              </a:rPr>
              <a:t>AbstractCollection</a:t>
            </a:r>
            <a:r>
              <a:rPr lang="en-IN" sz="3000" dirty="0" smtClean="0">
                <a:solidFill>
                  <a:srgbClr val="002060"/>
                </a:solidFill>
                <a:latin typeface="Times New Roman" pitchFamily="18" charset="0"/>
                <a:cs typeface="Times New Roman" pitchFamily="18" charset="0"/>
              </a:rPr>
              <a:t>.</a:t>
            </a:r>
          </a:p>
          <a:p>
            <a:pPr algn="just"/>
            <a:r>
              <a:rPr lang="en-IN" sz="3000" dirty="0" smtClean="0">
                <a:solidFill>
                  <a:srgbClr val="002060"/>
                </a:solidFill>
                <a:latin typeface="Times New Roman" pitchFamily="18" charset="0"/>
                <a:cs typeface="Times New Roman" pitchFamily="18" charset="0"/>
              </a:rPr>
              <a:t> Although the capacity of an </a:t>
            </a:r>
            <a:r>
              <a:rPr lang="en-IN" sz="3000" dirty="0" err="1" smtClean="0">
                <a:solidFill>
                  <a:srgbClr val="002060"/>
                </a:solidFill>
                <a:latin typeface="Times New Roman" pitchFamily="18" charset="0"/>
                <a:cs typeface="Times New Roman" pitchFamily="18" charset="0"/>
              </a:rPr>
              <a:t>ArrayList</a:t>
            </a:r>
            <a:r>
              <a:rPr lang="en-IN" sz="3000" dirty="0" smtClean="0">
                <a:solidFill>
                  <a:srgbClr val="002060"/>
                </a:solidFill>
                <a:latin typeface="Times New Roman" pitchFamily="18" charset="0"/>
                <a:cs typeface="Times New Roman" pitchFamily="18" charset="0"/>
              </a:rPr>
              <a:t> object increases automatically as objects are stored in it,</a:t>
            </a:r>
          </a:p>
          <a:p>
            <a:pPr algn="just"/>
            <a:r>
              <a:rPr lang="en-IN" sz="3000" dirty="0" smtClean="0">
                <a:solidFill>
                  <a:srgbClr val="002060"/>
                </a:solidFill>
                <a:latin typeface="Times New Roman" pitchFamily="18" charset="0"/>
                <a:cs typeface="Times New Roman" pitchFamily="18" charset="0"/>
              </a:rPr>
              <a:t>We can increase the capacity of an </a:t>
            </a:r>
            <a:r>
              <a:rPr lang="en-IN" sz="3000" dirty="0" err="1" smtClean="0">
                <a:solidFill>
                  <a:srgbClr val="002060"/>
                </a:solidFill>
                <a:latin typeface="Times New Roman" pitchFamily="18" charset="0"/>
                <a:cs typeface="Times New Roman" pitchFamily="18" charset="0"/>
              </a:rPr>
              <a:t>ArrayList</a:t>
            </a:r>
            <a:r>
              <a:rPr lang="en-IN" sz="3000" dirty="0" smtClean="0">
                <a:solidFill>
                  <a:srgbClr val="002060"/>
                </a:solidFill>
                <a:latin typeface="Times New Roman" pitchFamily="18" charset="0"/>
                <a:cs typeface="Times New Roman" pitchFamily="18" charset="0"/>
              </a:rPr>
              <a:t> object manually by calling </a:t>
            </a:r>
            <a:r>
              <a:rPr lang="en-IN" sz="3000" dirty="0" err="1" smtClean="0">
                <a:solidFill>
                  <a:srgbClr val="002060"/>
                </a:solidFill>
                <a:latin typeface="Times New Roman" pitchFamily="18" charset="0"/>
                <a:cs typeface="Times New Roman" pitchFamily="18" charset="0"/>
              </a:rPr>
              <a:t>ensureCapacity</a:t>
            </a:r>
            <a:r>
              <a:rPr lang="en-IN" sz="3000" dirty="0" smtClean="0">
                <a:solidFill>
                  <a:srgbClr val="002060"/>
                </a:solidFill>
                <a:latin typeface="Times New Roman" pitchFamily="18" charset="0"/>
                <a:cs typeface="Times New Roman" pitchFamily="18" charset="0"/>
              </a:rPr>
              <a:t>( ).</a:t>
            </a:r>
          </a:p>
          <a:p>
            <a:pPr algn="just"/>
            <a:r>
              <a:rPr lang="en-IN" sz="3000" dirty="0" smtClean="0">
                <a:solidFill>
                  <a:srgbClr val="00206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81000"/>
            <a:ext cx="8610600" cy="6248400"/>
          </a:xfrm>
        </p:spPr>
        <p:txBody>
          <a:bodyPr>
            <a:noAutofit/>
          </a:bodyPr>
          <a:lstStyle/>
          <a:p>
            <a:pPr algn="just"/>
            <a:r>
              <a:rPr lang="en-IN" sz="3000" dirty="0" smtClean="0">
                <a:solidFill>
                  <a:srgbClr val="002060"/>
                </a:solidFill>
                <a:latin typeface="Times New Roman" pitchFamily="18" charset="0"/>
                <a:cs typeface="Times New Roman" pitchFamily="18" charset="0"/>
              </a:rPr>
              <a:t>If it might want to do this if you know in advance that you will be storing many more items in the collection than it can currently hold. </a:t>
            </a:r>
          </a:p>
          <a:p>
            <a:pPr algn="just"/>
            <a:r>
              <a:rPr lang="en-IN" sz="3000" dirty="0" smtClean="0">
                <a:solidFill>
                  <a:srgbClr val="002060"/>
                </a:solidFill>
                <a:latin typeface="Times New Roman" pitchFamily="18" charset="0"/>
                <a:cs typeface="Times New Roman" pitchFamily="18" charset="0"/>
              </a:rPr>
              <a:t>By increasing its capacity once, at the start, we can prevent several reallocations later.</a:t>
            </a:r>
          </a:p>
          <a:p>
            <a:pPr algn="just"/>
            <a:r>
              <a:rPr lang="en-IN" sz="3000" dirty="0" smtClean="0">
                <a:solidFill>
                  <a:srgbClr val="002060"/>
                </a:solidFill>
                <a:latin typeface="Times New Roman" pitchFamily="18" charset="0"/>
                <a:cs typeface="Times New Roman" pitchFamily="18" charset="0"/>
              </a:rPr>
              <a:t> Because reallocations are costly in terms of time, preventing unnecessary ones improves performance. The signature for </a:t>
            </a:r>
            <a:r>
              <a:rPr lang="en-IN" sz="3000" dirty="0" err="1" smtClean="0">
                <a:solidFill>
                  <a:srgbClr val="002060"/>
                </a:solidFill>
                <a:latin typeface="Times New Roman" pitchFamily="18" charset="0"/>
                <a:cs typeface="Times New Roman" pitchFamily="18" charset="0"/>
              </a:rPr>
              <a:t>ensureCapacity</a:t>
            </a:r>
            <a:r>
              <a:rPr lang="en-IN" sz="3000" dirty="0" smtClean="0">
                <a:solidFill>
                  <a:srgbClr val="002060"/>
                </a:solidFill>
                <a:latin typeface="Times New Roman" pitchFamily="18" charset="0"/>
                <a:cs typeface="Times New Roman" pitchFamily="18" charset="0"/>
              </a:rPr>
              <a:t>( ) is shown here:</a:t>
            </a:r>
          </a:p>
          <a:p>
            <a:pPr algn="just">
              <a:buNone/>
            </a:pPr>
            <a:r>
              <a:rPr lang="en-IN" sz="3000" dirty="0" smtClean="0">
                <a:solidFill>
                  <a:srgbClr val="002060"/>
                </a:solidFill>
                <a:latin typeface="Times New Roman" pitchFamily="18" charset="0"/>
                <a:cs typeface="Times New Roman" pitchFamily="18" charset="0"/>
              </a:rPr>
              <a:t>             void </a:t>
            </a:r>
            <a:r>
              <a:rPr lang="en-IN" sz="3000" dirty="0" err="1" smtClean="0">
                <a:solidFill>
                  <a:srgbClr val="002060"/>
                </a:solidFill>
                <a:latin typeface="Times New Roman" pitchFamily="18" charset="0"/>
                <a:cs typeface="Times New Roman" pitchFamily="18" charset="0"/>
              </a:rPr>
              <a:t>ensureCapacity</a:t>
            </a:r>
            <a:r>
              <a:rPr lang="en-IN" sz="3000" dirty="0" smtClean="0">
                <a:solidFill>
                  <a:srgbClr val="002060"/>
                </a:solidFill>
                <a:latin typeface="Times New Roman" pitchFamily="18" charset="0"/>
                <a:cs typeface="Times New Roman" pitchFamily="18" charset="0"/>
              </a:rPr>
              <a:t>(</a:t>
            </a:r>
            <a:r>
              <a:rPr lang="en-IN" sz="3000" dirty="0" err="1" smtClean="0">
                <a:solidFill>
                  <a:srgbClr val="002060"/>
                </a:solidFill>
                <a:latin typeface="Times New Roman" pitchFamily="18" charset="0"/>
                <a:cs typeface="Times New Roman" pitchFamily="18" charset="0"/>
              </a:rPr>
              <a:t>int</a:t>
            </a:r>
            <a:r>
              <a:rPr lang="en-IN" sz="3000" dirty="0" smtClean="0">
                <a:solidFill>
                  <a:srgbClr val="002060"/>
                </a:solidFill>
                <a:latin typeface="Times New Roman" pitchFamily="18" charset="0"/>
                <a:cs typeface="Times New Roman" pitchFamily="18" charset="0"/>
              </a:rPr>
              <a:t> cap)</a:t>
            </a:r>
          </a:p>
          <a:p>
            <a:pPr algn="just">
              <a:buNone/>
            </a:pPr>
            <a:r>
              <a:rPr lang="en-IN" sz="3000" dirty="0" smtClean="0">
                <a:solidFill>
                  <a:srgbClr val="002060"/>
                </a:solidFill>
                <a:latin typeface="Times New Roman" pitchFamily="18" charset="0"/>
                <a:cs typeface="Times New Roman" pitchFamily="18" charset="0"/>
              </a:rPr>
              <a:t>Here, cap is the new capacity.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 </a:t>
            </a:r>
            <a:r>
              <a:rPr lang="en-IN" sz="2800" dirty="0" smtClean="0">
                <a:solidFill>
                  <a:srgbClr val="002060"/>
                </a:solidFill>
                <a:latin typeface="Times New Roman" pitchFamily="18" charset="0"/>
                <a:cs typeface="Times New Roman" pitchFamily="18" charset="0"/>
              </a:rPr>
              <a:t>Conversely, if you want to reduce the size of the array that underlies an </a:t>
            </a:r>
            <a:r>
              <a:rPr lang="en-IN" sz="2800" dirty="0" err="1" smtClean="0">
                <a:solidFill>
                  <a:srgbClr val="002060"/>
                </a:solidFill>
                <a:latin typeface="Times New Roman" pitchFamily="18" charset="0"/>
                <a:cs typeface="Times New Roman" pitchFamily="18" charset="0"/>
              </a:rPr>
              <a:t>ArrayList</a:t>
            </a:r>
            <a:r>
              <a:rPr lang="en-IN" sz="2800" dirty="0" smtClean="0">
                <a:solidFill>
                  <a:srgbClr val="002060"/>
                </a:solidFill>
                <a:latin typeface="Times New Roman" pitchFamily="18" charset="0"/>
                <a:cs typeface="Times New Roman" pitchFamily="18" charset="0"/>
              </a:rPr>
              <a:t> object so that it is precisely as large as the number of items that it is currently holding, call </a:t>
            </a:r>
            <a:r>
              <a:rPr lang="en-IN" sz="2800" dirty="0" err="1" smtClean="0">
                <a:solidFill>
                  <a:srgbClr val="002060"/>
                </a:solidFill>
                <a:latin typeface="Times New Roman" pitchFamily="18" charset="0"/>
                <a:cs typeface="Times New Roman" pitchFamily="18" charset="0"/>
              </a:rPr>
              <a:t>trimToSize</a:t>
            </a:r>
            <a:r>
              <a:rPr lang="en-IN" sz="2800" dirty="0" smtClean="0">
                <a:solidFill>
                  <a:srgbClr val="002060"/>
                </a:solidFill>
                <a:latin typeface="Times New Roman" pitchFamily="18" charset="0"/>
                <a:cs typeface="Times New Roman" pitchFamily="18" charset="0"/>
              </a:rPr>
              <a:t>( ),</a:t>
            </a:r>
          </a:p>
          <a:p>
            <a:pPr algn="just">
              <a:buNone/>
            </a:pPr>
            <a:r>
              <a:rPr lang="en-IN" sz="2800" dirty="0" smtClean="0">
                <a:solidFill>
                  <a:srgbClr val="002060"/>
                </a:solidFill>
                <a:latin typeface="Times New Roman" pitchFamily="18" charset="0"/>
                <a:cs typeface="Times New Roman" pitchFamily="18" charset="0"/>
              </a:rPr>
              <a:t>                        void </a:t>
            </a:r>
            <a:r>
              <a:rPr lang="en-IN" sz="2800" dirty="0" err="1" smtClean="0">
                <a:solidFill>
                  <a:srgbClr val="002060"/>
                </a:solidFill>
                <a:latin typeface="Times New Roman" pitchFamily="18" charset="0"/>
                <a:cs typeface="Times New Roman" pitchFamily="18" charset="0"/>
              </a:rPr>
              <a:t>trimToSize</a:t>
            </a:r>
            <a:r>
              <a:rPr lang="en-IN" sz="2800" dirty="0" smtClean="0">
                <a:solidFill>
                  <a:srgbClr val="002060"/>
                </a:solidFill>
                <a:latin typeface="Times New Roman" pitchFamily="18" charset="0"/>
                <a:cs typeface="Times New Roman" pitchFamily="18" charset="0"/>
              </a:rPr>
              <a:t>( )</a:t>
            </a:r>
          </a:p>
          <a:p>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534400" cy="6400800"/>
          </a:xfrm>
        </p:spPr>
        <p:txBody>
          <a:bodyPr/>
          <a:lstStyle/>
          <a:p>
            <a:pPr algn="just"/>
            <a:r>
              <a:rPr lang="en-IN" b="1" dirty="0" smtClean="0">
                <a:solidFill>
                  <a:srgbClr val="7030A0"/>
                </a:solidFill>
              </a:rPr>
              <a:t>Why </a:t>
            </a:r>
            <a:r>
              <a:rPr lang="en-IN" b="1" dirty="0" err="1" smtClean="0">
                <a:solidFill>
                  <a:srgbClr val="7030A0"/>
                </a:solidFill>
              </a:rPr>
              <a:t>ArrayList</a:t>
            </a:r>
            <a:r>
              <a:rPr lang="en-IN" b="1" dirty="0" smtClean="0">
                <a:solidFill>
                  <a:srgbClr val="7030A0"/>
                </a:solidFill>
              </a:rPr>
              <a:t> is better than Array?</a:t>
            </a:r>
          </a:p>
          <a:p>
            <a:pPr algn="just">
              <a:buNone/>
            </a:pPr>
            <a:r>
              <a:rPr lang="en-IN" dirty="0" smtClean="0">
                <a:solidFill>
                  <a:srgbClr val="7030A0"/>
                </a:solidFill>
              </a:rPr>
              <a:t>  </a:t>
            </a:r>
            <a:r>
              <a:rPr lang="en-IN" dirty="0" smtClean="0">
                <a:solidFill>
                  <a:schemeClr val="tx1">
                    <a:lumMod val="95000"/>
                    <a:lumOff val="5000"/>
                  </a:schemeClr>
                </a:solidFill>
              </a:rPr>
              <a:t>The limitation with </a:t>
            </a:r>
            <a:r>
              <a:rPr lang="en-IN" b="1" dirty="0" smtClean="0">
                <a:solidFill>
                  <a:schemeClr val="tx1">
                    <a:lumMod val="95000"/>
                    <a:lumOff val="5000"/>
                  </a:schemeClr>
                </a:solidFill>
              </a:rPr>
              <a:t>array</a:t>
            </a:r>
            <a:r>
              <a:rPr lang="en-IN" dirty="0" smtClean="0">
                <a:solidFill>
                  <a:schemeClr val="tx1">
                    <a:lumMod val="95000"/>
                    <a:lumOff val="5000"/>
                  </a:schemeClr>
                </a:solidFill>
              </a:rPr>
              <a:t> is that it has a fixed length so if it is full you cannot add any more elements to it, likewise if there are number of elements gets removed from it the memory consumption would be the same as it doesn’t shrink.</a:t>
            </a:r>
          </a:p>
          <a:p>
            <a:pPr algn="just">
              <a:buNone/>
            </a:pPr>
            <a:endParaRPr lang="en-IN" dirty="0" smtClean="0">
              <a:solidFill>
                <a:schemeClr val="tx1">
                  <a:lumMod val="95000"/>
                  <a:lumOff val="5000"/>
                </a:schemeClr>
              </a:solidFill>
            </a:endParaRPr>
          </a:p>
          <a:p>
            <a:pPr algn="just">
              <a:buNone/>
            </a:pPr>
            <a:r>
              <a:rPr lang="en-IN" dirty="0" smtClean="0">
                <a:solidFill>
                  <a:schemeClr val="tx1">
                    <a:lumMod val="95000"/>
                    <a:lumOff val="5000"/>
                  </a:schemeClr>
                </a:solidFill>
              </a:rPr>
              <a:t>  On</a:t>
            </a:r>
            <a:r>
              <a:rPr lang="en-IN" dirty="0" smtClean="0"/>
              <a:t> the other </a:t>
            </a:r>
            <a:r>
              <a:rPr lang="en-IN" b="1" dirty="0" err="1" smtClean="0"/>
              <a:t>ArrayList</a:t>
            </a:r>
            <a:r>
              <a:rPr lang="en-IN" dirty="0" smtClean="0"/>
              <a:t> can dynamically grow and shrink after addition and removal of elements. Apart from these benefits </a:t>
            </a:r>
            <a:r>
              <a:rPr lang="en-IN" dirty="0" err="1" smtClean="0"/>
              <a:t>ArrayList</a:t>
            </a:r>
            <a:r>
              <a:rPr lang="en-IN" dirty="0" smtClean="0"/>
              <a:t> class enables us to use predefined methods of it which makes our task easy.</a:t>
            </a: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0"/>
            <a:ext cx="9144000" cy="5867400"/>
          </a:xfrm>
        </p:spPr>
        <p:txBody>
          <a:bodyPr/>
          <a:lstStyle/>
          <a:p>
            <a:pPr algn="just"/>
            <a:r>
              <a:rPr lang="en-IN" dirty="0" smtClean="0"/>
              <a:t> </a:t>
            </a:r>
            <a:r>
              <a:rPr lang="en-IN" sz="2800" dirty="0" smtClean="0">
                <a:solidFill>
                  <a:srgbClr val="002060"/>
                </a:solidFill>
                <a:latin typeface="Times New Roman" pitchFamily="18" charset="0"/>
                <a:cs typeface="Times New Roman" pitchFamily="18" charset="0"/>
              </a:rPr>
              <a:t>We can create an </a:t>
            </a:r>
            <a:r>
              <a:rPr lang="en-IN" sz="2800" b="1" dirty="0" err="1" smtClean="0">
                <a:solidFill>
                  <a:srgbClr val="002060"/>
                </a:solidFill>
                <a:latin typeface="Times New Roman" pitchFamily="18" charset="0"/>
                <a:cs typeface="Times New Roman" pitchFamily="18" charset="0"/>
              </a:rPr>
              <a:t>ArrayList</a:t>
            </a:r>
            <a:r>
              <a:rPr lang="en-IN" sz="2800" dirty="0" smtClean="0">
                <a:solidFill>
                  <a:srgbClr val="002060"/>
                </a:solidFill>
                <a:latin typeface="Times New Roman" pitchFamily="18" charset="0"/>
                <a:cs typeface="Times New Roman" pitchFamily="18" charset="0"/>
              </a:rPr>
              <a:t> by writing a simple statement like this:</a:t>
            </a:r>
          </a:p>
          <a:p>
            <a:pPr algn="just"/>
            <a:r>
              <a:rPr lang="en-IN" sz="2800" dirty="0" smtClean="0">
                <a:solidFill>
                  <a:srgbClr val="002060"/>
                </a:solidFill>
                <a:latin typeface="Times New Roman" pitchFamily="18" charset="0"/>
                <a:cs typeface="Times New Roman" pitchFamily="18" charset="0"/>
              </a:rPr>
              <a:t>This statement creates an </a:t>
            </a:r>
            <a:r>
              <a:rPr lang="en-IN" sz="2800" b="1" dirty="0" err="1" smtClean="0">
                <a:solidFill>
                  <a:srgbClr val="002060"/>
                </a:solidFill>
                <a:latin typeface="Times New Roman" pitchFamily="18" charset="0"/>
                <a:cs typeface="Times New Roman" pitchFamily="18" charset="0"/>
              </a:rPr>
              <a:t>ArrayList</a:t>
            </a:r>
            <a:r>
              <a:rPr lang="en-IN" sz="2800" dirty="0" smtClean="0">
                <a:solidFill>
                  <a:srgbClr val="002060"/>
                </a:solidFill>
                <a:latin typeface="Times New Roman" pitchFamily="18" charset="0"/>
                <a:cs typeface="Times New Roman" pitchFamily="18" charset="0"/>
              </a:rPr>
              <a:t> with the name </a:t>
            </a:r>
            <a:r>
              <a:rPr lang="en-IN" sz="2800" b="1" dirty="0" err="1" smtClean="0">
                <a:solidFill>
                  <a:srgbClr val="002060"/>
                </a:solidFill>
                <a:latin typeface="Times New Roman" pitchFamily="18" charset="0"/>
                <a:cs typeface="Times New Roman" pitchFamily="18" charset="0"/>
              </a:rPr>
              <a:t>alist</a:t>
            </a:r>
            <a:r>
              <a:rPr lang="en-IN" sz="2800" b="1" dirty="0" smtClean="0">
                <a:solidFill>
                  <a:srgbClr val="002060"/>
                </a:solidFill>
                <a:latin typeface="Times New Roman" pitchFamily="18" charset="0"/>
                <a:cs typeface="Times New Roman" pitchFamily="18" charset="0"/>
              </a:rPr>
              <a:t> OR </a:t>
            </a:r>
            <a:r>
              <a:rPr lang="en-IN" sz="2800" b="1" dirty="0" err="1" smtClean="0">
                <a:solidFill>
                  <a:srgbClr val="002060"/>
                </a:solidFill>
                <a:latin typeface="Times New Roman" pitchFamily="18" charset="0"/>
                <a:cs typeface="Times New Roman" pitchFamily="18" charset="0"/>
              </a:rPr>
              <a:t>aL</a:t>
            </a:r>
            <a:r>
              <a:rPr lang="en-IN" sz="2800" dirty="0" smtClean="0">
                <a:solidFill>
                  <a:srgbClr val="002060"/>
                </a:solidFill>
                <a:latin typeface="Times New Roman" pitchFamily="18" charset="0"/>
                <a:cs typeface="Times New Roman" pitchFamily="18" charset="0"/>
              </a:rPr>
              <a:t> with type “String”. The type determines which type of elements the list will have. Since this list is of “String” type, the elements that are going to be added to this list will be of type “String”.</a:t>
            </a:r>
          </a:p>
          <a:p>
            <a:pPr algn="just">
              <a:buNone/>
            </a:pPr>
            <a:r>
              <a:rPr lang="en-IN" sz="2800" dirty="0" err="1" smtClean="0"/>
              <a:t>ArrayList</a:t>
            </a:r>
            <a:r>
              <a:rPr lang="en-IN" sz="2800" dirty="0" smtClean="0"/>
              <a:t>&lt;String&gt;</a:t>
            </a:r>
            <a:r>
              <a:rPr lang="en-IN" sz="2800" dirty="0" err="1" smtClean="0"/>
              <a:t>alist</a:t>
            </a:r>
            <a:r>
              <a:rPr lang="en-IN" sz="2800" dirty="0" smtClean="0"/>
              <a:t>=new </a:t>
            </a:r>
            <a:r>
              <a:rPr lang="en-IN" sz="2800" dirty="0" err="1" smtClean="0"/>
              <a:t>ArrayList</a:t>
            </a:r>
            <a:r>
              <a:rPr lang="en-IN" sz="2800" dirty="0" smtClean="0"/>
              <a:t>&lt;String&gt;( );</a:t>
            </a:r>
          </a:p>
          <a:p>
            <a:pPr algn="just">
              <a:buNone/>
            </a:pPr>
            <a:endParaRPr lang="en-IN" sz="2800" dirty="0" smtClean="0">
              <a:solidFill>
                <a:srgbClr val="002060"/>
              </a:solidFill>
              <a:latin typeface="Times New Roman" pitchFamily="18" charset="0"/>
              <a:cs typeface="Times New Roman" pitchFamily="18" charset="0"/>
            </a:endParaRPr>
          </a:p>
          <a:p>
            <a:pPr algn="just"/>
            <a:r>
              <a:rPr lang="en-IN" dirty="0" smtClean="0"/>
              <a:t> </a:t>
            </a:r>
            <a:r>
              <a:rPr lang="en-IN" sz="2800" dirty="0" smtClean="0">
                <a:solidFill>
                  <a:srgbClr val="002060"/>
                </a:solidFill>
                <a:latin typeface="Times New Roman" pitchFamily="18" charset="0"/>
                <a:cs typeface="Times New Roman" pitchFamily="18" charset="0"/>
              </a:rPr>
              <a:t>Similarly we can create </a:t>
            </a:r>
            <a:r>
              <a:rPr lang="en-IN" sz="2800" dirty="0" err="1" smtClean="0">
                <a:solidFill>
                  <a:srgbClr val="002060"/>
                </a:solidFill>
                <a:latin typeface="Times New Roman" pitchFamily="18" charset="0"/>
                <a:cs typeface="Times New Roman" pitchFamily="18" charset="0"/>
              </a:rPr>
              <a:t>ArrayList</a:t>
            </a:r>
            <a:r>
              <a:rPr lang="en-IN" sz="2800" dirty="0" smtClean="0">
                <a:solidFill>
                  <a:srgbClr val="002060"/>
                </a:solidFill>
                <a:latin typeface="Times New Roman" pitchFamily="18" charset="0"/>
                <a:cs typeface="Times New Roman" pitchFamily="18" charset="0"/>
              </a:rPr>
              <a:t> that accepts </a:t>
            </a:r>
            <a:r>
              <a:rPr lang="en-IN" sz="2800" dirty="0" err="1" smtClean="0">
                <a:solidFill>
                  <a:srgbClr val="002060"/>
                </a:solidFill>
                <a:latin typeface="Times New Roman" pitchFamily="18" charset="0"/>
                <a:cs typeface="Times New Roman" pitchFamily="18" charset="0"/>
              </a:rPr>
              <a:t>int</a:t>
            </a:r>
            <a:r>
              <a:rPr lang="en-IN" sz="2800" dirty="0" smtClean="0">
                <a:solidFill>
                  <a:srgbClr val="002060"/>
                </a:solidFill>
                <a:latin typeface="Times New Roman" pitchFamily="18" charset="0"/>
                <a:cs typeface="Times New Roman" pitchFamily="18" charset="0"/>
              </a:rPr>
              <a:t> elements.</a:t>
            </a:r>
          </a:p>
          <a:p>
            <a:pPr marL="80963" indent="-80963" algn="just">
              <a:buNone/>
            </a:pPr>
            <a:r>
              <a:rPr lang="en-IN" sz="2800" dirty="0" smtClean="0">
                <a:solidFill>
                  <a:srgbClr val="002060"/>
                </a:solidFill>
                <a:latin typeface="Times New Roman" pitchFamily="18" charset="0"/>
                <a:cs typeface="Times New Roman" pitchFamily="18" charset="0"/>
              </a:rPr>
              <a:t>  </a:t>
            </a:r>
            <a:r>
              <a:rPr lang="en-IN" sz="2800" dirty="0" err="1" smtClean="0"/>
              <a:t>ArrayList</a:t>
            </a:r>
            <a:r>
              <a:rPr lang="en-IN" sz="2800" dirty="0" smtClean="0"/>
              <a:t>&lt;Integer&gt;list=new </a:t>
            </a:r>
            <a:r>
              <a:rPr lang="en-IN" sz="2800" dirty="0" err="1" smtClean="0"/>
              <a:t>ArrayList</a:t>
            </a:r>
            <a:r>
              <a:rPr lang="en-IN" sz="2800" dirty="0" smtClean="0"/>
              <a:t>&lt;Integer&gt;( );</a:t>
            </a:r>
            <a:endParaRPr lang="en-IN" sz="2800" dirty="0" smtClean="0">
              <a:solidFill>
                <a:srgbClr val="002060"/>
              </a:solidFill>
              <a:latin typeface="Times New Roman" pitchFamily="18" charset="0"/>
              <a:cs typeface="Times New Roman" pitchFamily="18" charset="0"/>
            </a:endParaRPr>
          </a:p>
        </p:txBody>
      </p:sp>
      <p:sp>
        <p:nvSpPr>
          <p:cNvPr id="3" name="Title 2"/>
          <p:cNvSpPr>
            <a:spLocks noGrp="1"/>
          </p:cNvSpPr>
          <p:nvPr>
            <p:ph type="title"/>
          </p:nvPr>
        </p:nvSpPr>
        <p:spPr>
          <a:xfrm>
            <a:off x="533400" y="381000"/>
            <a:ext cx="8229600" cy="715962"/>
          </a:xfrm>
        </p:spPr>
        <p:txBody>
          <a:bodyPr>
            <a:normAutofit fontScale="90000"/>
          </a:bodyPr>
          <a:lstStyle/>
          <a:p>
            <a:r>
              <a:rPr lang="en-IN" dirty="0" smtClean="0"/>
              <a:t>How to create an </a:t>
            </a:r>
            <a:r>
              <a:rPr lang="en-IN" dirty="0" err="1" smtClean="0"/>
              <a:t>ArrayList</a:t>
            </a:r>
            <a:r>
              <a:rPr lang="en-IN" dirty="0" smtClean="0"/>
              <a:t>?</a:t>
            </a:r>
            <a:br>
              <a:rPr lang="en-IN" dirty="0" smtClean="0"/>
            </a:b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686800" cy="6172200"/>
          </a:xfrm>
        </p:spPr>
        <p:txBody>
          <a:bodyPr>
            <a:normAutofit/>
          </a:bodyPr>
          <a:lstStyle/>
          <a:p>
            <a:r>
              <a:rPr lang="en-IN" sz="2800" dirty="0" smtClean="0">
                <a:solidFill>
                  <a:srgbClr val="002060"/>
                </a:solidFill>
                <a:latin typeface="Times New Roman" pitchFamily="18" charset="0"/>
                <a:cs typeface="Times New Roman" pitchFamily="18" charset="0"/>
              </a:rPr>
              <a:t>We add elements to an </a:t>
            </a:r>
            <a:r>
              <a:rPr lang="en-IN" sz="2800" dirty="0" err="1" smtClean="0">
                <a:solidFill>
                  <a:srgbClr val="002060"/>
                </a:solidFill>
                <a:latin typeface="Times New Roman" pitchFamily="18" charset="0"/>
                <a:cs typeface="Times New Roman" pitchFamily="18" charset="0"/>
              </a:rPr>
              <a:t>ArrayList</a:t>
            </a:r>
            <a:r>
              <a:rPr lang="en-IN" sz="2800" dirty="0" smtClean="0">
                <a:solidFill>
                  <a:srgbClr val="002060"/>
                </a:solidFill>
                <a:latin typeface="Times New Roman" pitchFamily="18" charset="0"/>
                <a:cs typeface="Times New Roman" pitchFamily="18" charset="0"/>
              </a:rPr>
              <a:t> by using </a:t>
            </a:r>
            <a:r>
              <a:rPr lang="en-IN" sz="2800" b="1" dirty="0" smtClean="0">
                <a:solidFill>
                  <a:srgbClr val="002060"/>
                </a:solidFill>
                <a:latin typeface="Times New Roman" pitchFamily="18" charset="0"/>
                <a:cs typeface="Times New Roman" pitchFamily="18" charset="0"/>
              </a:rPr>
              <a:t>add() </a:t>
            </a:r>
            <a:r>
              <a:rPr lang="en-IN" sz="2800" dirty="0" smtClean="0">
                <a:solidFill>
                  <a:srgbClr val="002060"/>
                </a:solidFill>
                <a:latin typeface="Times New Roman" pitchFamily="18" charset="0"/>
                <a:cs typeface="Times New Roman" pitchFamily="18" charset="0"/>
              </a:rPr>
              <a:t>method, this method has couple of variations, which we can use based on the requirement.</a:t>
            </a:r>
          </a:p>
          <a:p>
            <a:r>
              <a:rPr lang="en-IN" sz="2800" dirty="0" smtClean="0">
                <a:solidFill>
                  <a:srgbClr val="002060"/>
                </a:solidFill>
                <a:latin typeface="Times New Roman" pitchFamily="18" charset="0"/>
                <a:cs typeface="Times New Roman" pitchFamily="18" charset="0"/>
              </a:rPr>
              <a:t>For example: If we want to add the element at the end of the List then simply do it like this:</a:t>
            </a:r>
          </a:p>
          <a:p>
            <a:pPr>
              <a:buNone/>
            </a:pPr>
            <a:r>
              <a:rPr lang="en-IN" sz="2800" dirty="0" smtClean="0"/>
              <a:t>    </a:t>
            </a:r>
            <a:r>
              <a:rPr lang="en-IN" sz="2800" dirty="0" err="1" smtClean="0"/>
              <a:t>alist.add</a:t>
            </a:r>
            <a:r>
              <a:rPr lang="en-IN" sz="2800" dirty="0" smtClean="0"/>
              <a:t>("Steve"); //This will add "Steve" at the end of List</a:t>
            </a:r>
            <a:endParaRPr lang="en-IN" sz="2800" dirty="0" smtClean="0">
              <a:solidFill>
                <a:srgbClr val="002060"/>
              </a:solidFill>
              <a:latin typeface="Times New Roman" pitchFamily="18" charset="0"/>
              <a:cs typeface="Times New Roman" pitchFamily="18" charset="0"/>
            </a:endParaRPr>
          </a:p>
          <a:p>
            <a:r>
              <a:rPr lang="en-IN" sz="2800" dirty="0" smtClean="0">
                <a:solidFill>
                  <a:srgbClr val="002060"/>
                </a:solidFill>
                <a:latin typeface="Times New Roman" pitchFamily="18" charset="0"/>
                <a:cs typeface="Times New Roman" pitchFamily="18" charset="0"/>
              </a:rPr>
              <a:t>To add the element at the specified location in </a:t>
            </a:r>
            <a:r>
              <a:rPr lang="en-IN" sz="2800" dirty="0" err="1" smtClean="0">
                <a:solidFill>
                  <a:srgbClr val="002060"/>
                </a:solidFill>
                <a:latin typeface="Times New Roman" pitchFamily="18" charset="0"/>
                <a:cs typeface="Times New Roman" pitchFamily="18" charset="0"/>
              </a:rPr>
              <a:t>ArrayList</a:t>
            </a:r>
            <a:r>
              <a:rPr lang="en-IN" sz="2800" dirty="0" smtClean="0">
                <a:solidFill>
                  <a:srgbClr val="002060"/>
                </a:solidFill>
                <a:latin typeface="Times New Roman" pitchFamily="18" charset="0"/>
                <a:cs typeface="Times New Roman" pitchFamily="18" charset="0"/>
              </a:rPr>
              <a:t>, we can specify the index in the add method like this:</a:t>
            </a:r>
          </a:p>
          <a:p>
            <a:pPr>
              <a:buNone/>
            </a:pPr>
            <a:r>
              <a:rPr lang="en-IN" sz="2800" dirty="0" smtClean="0"/>
              <a:t> </a:t>
            </a:r>
            <a:r>
              <a:rPr lang="en-IN" sz="2800" dirty="0" err="1" smtClean="0"/>
              <a:t>alist.add</a:t>
            </a:r>
            <a:r>
              <a:rPr lang="en-IN" sz="2800" dirty="0" smtClean="0"/>
              <a:t>(3, "Steve"); //This will add "Steve" at the fourth position</a:t>
            </a:r>
            <a:endParaRPr lang="en-IN" sz="2800" dirty="0" smtClean="0">
              <a:solidFill>
                <a:srgbClr val="002060"/>
              </a:solidFill>
              <a:latin typeface="Times New Roman" pitchFamily="18" charset="0"/>
              <a:cs typeface="Times New Roman" pitchFamily="18" charset="0"/>
            </a:endParaRPr>
          </a:p>
        </p:txBody>
      </p:sp>
      <p:sp>
        <p:nvSpPr>
          <p:cNvPr id="3" name="Title 2"/>
          <p:cNvSpPr>
            <a:spLocks noGrp="1"/>
          </p:cNvSpPr>
          <p:nvPr>
            <p:ph type="title"/>
          </p:nvPr>
        </p:nvSpPr>
        <p:spPr>
          <a:xfrm>
            <a:off x="533400" y="228600"/>
            <a:ext cx="8229600" cy="715962"/>
          </a:xfrm>
        </p:spPr>
        <p:txBody>
          <a:bodyPr>
            <a:normAutofit fontScale="90000"/>
          </a:bodyPr>
          <a:lstStyle/>
          <a:p>
            <a:r>
              <a:rPr lang="en-IN" sz="3600" dirty="0" smtClean="0"/>
              <a:t>How to add elements to an </a:t>
            </a:r>
            <a:r>
              <a:rPr lang="en-IN" sz="3600" dirty="0" err="1" smtClean="0"/>
              <a:t>ArrayList</a:t>
            </a:r>
            <a:r>
              <a:rPr lang="en-IN" sz="3600" dirty="0" smtClean="0"/>
              <a:t>?</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09800"/>
            <a:ext cx="8229600" cy="1143000"/>
          </a:xfrm>
        </p:spPr>
        <p:txBody>
          <a:bodyPr/>
          <a:lstStyle/>
          <a:p>
            <a:r>
              <a:rPr lang="en-IN" dirty="0" smtClean="0"/>
              <a:t>Program: </a:t>
            </a:r>
            <a:r>
              <a:rPr lang="en-IN" dirty="0" err="1" smtClean="0"/>
              <a:t>JavaExample</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We use remove() method to remove elements from an </a:t>
            </a:r>
            <a:r>
              <a:rPr lang="en-IN" dirty="0" err="1" smtClean="0"/>
              <a:t>ArrayList</a:t>
            </a:r>
            <a:endParaRPr lang="en-IN" dirty="0"/>
          </a:p>
        </p:txBody>
      </p:sp>
      <p:sp>
        <p:nvSpPr>
          <p:cNvPr id="3" name="Title 2"/>
          <p:cNvSpPr>
            <a:spLocks noGrp="1"/>
          </p:cNvSpPr>
          <p:nvPr>
            <p:ph type="title"/>
          </p:nvPr>
        </p:nvSpPr>
        <p:spPr/>
        <p:txBody>
          <a:bodyPr>
            <a:normAutofit fontScale="90000"/>
          </a:bodyPr>
          <a:lstStyle/>
          <a:p>
            <a:r>
              <a:rPr lang="en-IN" dirty="0" smtClean="0"/>
              <a:t>How to remove elements from </a:t>
            </a:r>
            <a:r>
              <a:rPr lang="en-IN" dirty="0" err="1" smtClean="0"/>
              <a:t>ArrayList</a:t>
            </a:r>
            <a:r>
              <a:rPr lang="en-IN" dirty="0" smtClean="0"/>
              <a:t>?</a:t>
            </a:r>
            <a:br>
              <a:rPr lang="en-IN" dirty="0" smtClean="0"/>
            </a:br>
            <a:endParaRPr lang="en-IN" dirty="0"/>
          </a:p>
        </p:txBody>
      </p:sp>
      <p:sp>
        <p:nvSpPr>
          <p:cNvPr id="4" name="Title 2"/>
          <p:cNvSpPr txBox="1">
            <a:spLocks/>
          </p:cNvSpPr>
          <p:nvPr/>
        </p:nvSpPr>
        <p:spPr>
          <a:xfrm>
            <a:off x="914400" y="3733800"/>
            <a:ext cx="8229600" cy="1905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Program: JavaExample1</a:t>
            </a:r>
          </a:p>
          <a:p>
            <a:pPr>
              <a:spcBef>
                <a:spcPct val="0"/>
              </a:spcBef>
            </a:pPr>
            <a:r>
              <a:rPr lang="en-IN" sz="4100" b="1" dirty="0" err="1" smtClean="0">
                <a:solidFill>
                  <a:schemeClr val="tx2"/>
                </a:solidFill>
                <a:effectLst>
                  <a:outerShdw blurRad="31750" dist="25400" dir="5400000" algn="tl" rotWithShape="0">
                    <a:srgbClr val="000000">
                      <a:alpha val="25000"/>
                    </a:srgbClr>
                  </a:outerShdw>
                </a:effectLst>
              </a:rPr>
              <a:t>Program:AddRemove</a:t>
            </a:r>
            <a:endParaRPr lang="en-IN" sz="4100" b="1" dirty="0" smtClean="0">
              <a:solidFill>
                <a:schemeClr val="tx2"/>
              </a:solidFill>
              <a:effectLst>
                <a:outerShdw blurRad="31750" dist="25400" dir="5400000" algn="tl" rotWithShape="0">
                  <a:srgbClr val="000000">
                    <a:alpha val="25000"/>
                  </a:srgbClr>
                </a:outerShdw>
              </a:effectLst>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I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2800" dirty="0" smtClean="0">
                <a:solidFill>
                  <a:srgbClr val="7030A0"/>
                </a:solidFill>
              </a:rPr>
              <a:t>Some of the interfaces defined by </a:t>
            </a:r>
            <a:r>
              <a:rPr lang="en-IN" sz="2800" dirty="0" err="1" smtClean="0">
                <a:solidFill>
                  <a:srgbClr val="7030A0"/>
                </a:solidFill>
              </a:rPr>
              <a:t>java.util</a:t>
            </a:r>
            <a:r>
              <a:rPr lang="en-IN" sz="2800" dirty="0" smtClean="0">
                <a:solidFill>
                  <a:srgbClr val="7030A0"/>
                </a:solidFill>
              </a:rPr>
              <a:t> are</a:t>
            </a:r>
          </a:p>
        </p:txBody>
      </p:sp>
      <p:pic>
        <p:nvPicPr>
          <p:cNvPr id="2050" name="Picture 2"/>
          <p:cNvPicPr>
            <a:picLocks noChangeAspect="1" noChangeArrowheads="1"/>
          </p:cNvPicPr>
          <p:nvPr/>
        </p:nvPicPr>
        <p:blipFill>
          <a:blip r:embed="rId2"/>
          <a:srcRect/>
          <a:stretch>
            <a:fillRect/>
          </a:stretch>
        </p:blipFill>
        <p:spPr bwMode="auto">
          <a:xfrm>
            <a:off x="381000" y="1143000"/>
            <a:ext cx="8528447" cy="3886200"/>
          </a:xfrm>
          <a:prstGeom prst="rect">
            <a:avLst/>
          </a:prstGeom>
          <a:noFill/>
          <a:ln w="9525">
            <a:noFill/>
            <a:miter lim="800000"/>
            <a:headEnd/>
            <a:tailEnd/>
          </a:ln>
          <a:effectLst/>
        </p:spPr>
      </p:pic>
      <p:sp>
        <p:nvSpPr>
          <p:cNvPr id="5" name="TextBox 4"/>
          <p:cNvSpPr txBox="1"/>
          <p:nvPr/>
        </p:nvSpPr>
        <p:spPr>
          <a:xfrm>
            <a:off x="914400" y="5181600"/>
            <a:ext cx="8077200"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Here we discuss and examine those members of </a:t>
            </a:r>
            <a:r>
              <a:rPr lang="en-IN" sz="2400" dirty="0" err="1" smtClean="0">
                <a:latin typeface="Times New Roman" pitchFamily="18" charset="0"/>
                <a:cs typeface="Times New Roman" pitchFamily="18" charset="0"/>
              </a:rPr>
              <a:t>java.util</a:t>
            </a:r>
            <a:r>
              <a:rPr lang="en-IN" sz="2400" dirty="0" smtClean="0">
                <a:latin typeface="Times New Roman" pitchFamily="18" charset="0"/>
                <a:cs typeface="Times New Roman" pitchFamily="18" charset="0"/>
              </a:rPr>
              <a:t> that are the part of the Collections Framework.</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62000"/>
            <a:ext cx="8458200" cy="5638800"/>
          </a:xfrm>
        </p:spPr>
        <p:txBody>
          <a:bodyPr>
            <a:normAutofit lnSpcReduction="10000"/>
          </a:bodyPr>
          <a:lstStyle/>
          <a:p>
            <a:pPr algn="just"/>
            <a:r>
              <a:rPr lang="en-IN" sz="2800" dirty="0" smtClean="0">
                <a:solidFill>
                  <a:srgbClr val="002060"/>
                </a:solidFill>
                <a:latin typeface="Times New Roman" pitchFamily="18" charset="0"/>
                <a:cs typeface="Times New Roman" pitchFamily="18" charset="0"/>
              </a:rPr>
              <a:t>When working with </a:t>
            </a:r>
            <a:r>
              <a:rPr lang="en-IN" sz="2800" b="1" dirty="0" err="1" smtClean="0">
                <a:solidFill>
                  <a:srgbClr val="002060"/>
                </a:solidFill>
                <a:latin typeface="Times New Roman" pitchFamily="18" charset="0"/>
                <a:cs typeface="Times New Roman" pitchFamily="18" charset="0"/>
              </a:rPr>
              <a:t>ArrayList</a:t>
            </a:r>
            <a:r>
              <a:rPr lang="en-IN" sz="2800" dirty="0" smtClean="0">
                <a:solidFill>
                  <a:srgbClr val="002060"/>
                </a:solidFill>
                <a:latin typeface="Times New Roman" pitchFamily="18" charset="0"/>
                <a:cs typeface="Times New Roman" pitchFamily="18" charset="0"/>
              </a:rPr>
              <a:t>, sometimes we want to obtain an actual array that contains the contents of the list. </a:t>
            </a:r>
          </a:p>
          <a:p>
            <a:pPr algn="just"/>
            <a:r>
              <a:rPr lang="en-IN" sz="2800" dirty="0" smtClean="0">
                <a:solidFill>
                  <a:srgbClr val="002060"/>
                </a:solidFill>
                <a:latin typeface="Times New Roman" pitchFamily="18" charset="0"/>
                <a:cs typeface="Times New Roman" pitchFamily="18" charset="0"/>
              </a:rPr>
              <a:t>We can do this by calling </a:t>
            </a:r>
            <a:r>
              <a:rPr lang="en-IN" sz="2800" b="1" dirty="0" err="1" smtClean="0">
                <a:solidFill>
                  <a:srgbClr val="002060"/>
                </a:solidFill>
                <a:latin typeface="Times New Roman" pitchFamily="18" charset="0"/>
                <a:cs typeface="Times New Roman" pitchFamily="18" charset="0"/>
              </a:rPr>
              <a:t>toArray</a:t>
            </a:r>
            <a:r>
              <a:rPr lang="en-IN" sz="2800" b="1" dirty="0" smtClean="0">
                <a:solidFill>
                  <a:srgbClr val="002060"/>
                </a:solidFill>
                <a:latin typeface="Times New Roman" pitchFamily="18" charset="0"/>
                <a:cs typeface="Times New Roman" pitchFamily="18" charset="0"/>
              </a:rPr>
              <a:t>( ), </a:t>
            </a:r>
            <a:r>
              <a:rPr lang="en-IN" sz="2800" dirty="0" smtClean="0">
                <a:solidFill>
                  <a:srgbClr val="002060"/>
                </a:solidFill>
                <a:latin typeface="Times New Roman" pitchFamily="18" charset="0"/>
                <a:cs typeface="Times New Roman" pitchFamily="18" charset="0"/>
              </a:rPr>
              <a:t>which is defined by </a:t>
            </a:r>
            <a:r>
              <a:rPr lang="en-IN" sz="2800" b="1" dirty="0" smtClean="0">
                <a:solidFill>
                  <a:srgbClr val="002060"/>
                </a:solidFill>
                <a:latin typeface="Times New Roman" pitchFamily="18" charset="0"/>
                <a:cs typeface="Times New Roman" pitchFamily="18" charset="0"/>
              </a:rPr>
              <a:t>Collection.</a:t>
            </a:r>
            <a:r>
              <a:rPr lang="en-IN" sz="2800" dirty="0" smtClean="0">
                <a:solidFill>
                  <a:srgbClr val="002060"/>
                </a:solidFill>
                <a:latin typeface="Times New Roman" pitchFamily="18" charset="0"/>
                <a:cs typeface="Times New Roman" pitchFamily="18" charset="0"/>
              </a:rPr>
              <a:t> </a:t>
            </a:r>
          </a:p>
          <a:p>
            <a:pPr algn="just"/>
            <a:r>
              <a:rPr lang="en-IN" sz="2800" dirty="0" smtClean="0">
                <a:solidFill>
                  <a:srgbClr val="002060"/>
                </a:solidFill>
                <a:latin typeface="Times New Roman" pitchFamily="18" charset="0"/>
                <a:cs typeface="Times New Roman" pitchFamily="18" charset="0"/>
              </a:rPr>
              <a:t>Reasons exist why we might want to convert a collection into an array, such as:</a:t>
            </a:r>
          </a:p>
          <a:p>
            <a:pPr marL="681038" indent="-60325" algn="just">
              <a:buFont typeface="+mj-lt"/>
              <a:buAutoNum type="romanLcPeriod"/>
            </a:pPr>
            <a:r>
              <a:rPr lang="en-IN" sz="2800" dirty="0" smtClean="0">
                <a:solidFill>
                  <a:srgbClr val="002060"/>
                </a:solidFill>
                <a:latin typeface="Times New Roman" pitchFamily="18" charset="0"/>
                <a:cs typeface="Times New Roman" pitchFamily="18" charset="0"/>
              </a:rPr>
              <a:t> </a:t>
            </a:r>
            <a:r>
              <a:rPr lang="en-IN" sz="3000" dirty="0" smtClean="0">
                <a:solidFill>
                  <a:srgbClr val="002060"/>
                </a:solidFill>
                <a:latin typeface="Times New Roman" pitchFamily="18" charset="0"/>
                <a:cs typeface="Times New Roman" pitchFamily="18" charset="0"/>
              </a:rPr>
              <a:t>To obtain faster processing times for certain operations</a:t>
            </a:r>
          </a:p>
          <a:p>
            <a:pPr marL="681038" indent="-60325" algn="just">
              <a:buFont typeface="+mj-lt"/>
              <a:buAutoNum type="romanLcPeriod"/>
            </a:pPr>
            <a:r>
              <a:rPr lang="en-IN" sz="3000" dirty="0" smtClean="0">
                <a:solidFill>
                  <a:srgbClr val="002060"/>
                </a:solidFill>
                <a:latin typeface="Times New Roman" pitchFamily="18" charset="0"/>
                <a:cs typeface="Times New Roman" pitchFamily="18" charset="0"/>
              </a:rPr>
              <a:t> To pass an array to a method that is not overloaded to accept a collection</a:t>
            </a:r>
          </a:p>
          <a:p>
            <a:pPr marL="681038" indent="-60325" algn="just">
              <a:buFont typeface="+mj-lt"/>
              <a:buAutoNum type="romanLcPeriod"/>
            </a:pPr>
            <a:r>
              <a:rPr lang="en-IN" sz="3000" dirty="0" smtClean="0">
                <a:solidFill>
                  <a:srgbClr val="002060"/>
                </a:solidFill>
                <a:latin typeface="Times New Roman" pitchFamily="18" charset="0"/>
                <a:cs typeface="Times New Roman" pitchFamily="18" charset="0"/>
              </a:rPr>
              <a:t>To integrate collection-based code with legacy code that does not understand collections</a:t>
            </a:r>
          </a:p>
        </p:txBody>
      </p:sp>
      <p:sp>
        <p:nvSpPr>
          <p:cNvPr id="3" name="Title 2"/>
          <p:cNvSpPr>
            <a:spLocks noGrp="1"/>
          </p:cNvSpPr>
          <p:nvPr>
            <p:ph type="title"/>
          </p:nvPr>
        </p:nvSpPr>
        <p:spPr>
          <a:xfrm>
            <a:off x="533400" y="0"/>
            <a:ext cx="8153400" cy="792162"/>
          </a:xfrm>
        </p:spPr>
        <p:txBody>
          <a:bodyPr>
            <a:noAutofit/>
          </a:bodyPr>
          <a:lstStyle/>
          <a:p>
            <a:r>
              <a:rPr lang="en-IN" sz="3200" dirty="0" smtClean="0">
                <a:solidFill>
                  <a:schemeClr val="tx1"/>
                </a:solidFill>
                <a:latin typeface="+mn-lt"/>
                <a:ea typeface="+mn-ea"/>
                <a:cs typeface="+mn-cs"/>
              </a:rPr>
              <a:t>Obtaining an Array from an </a:t>
            </a:r>
            <a:r>
              <a:rPr lang="en-IN" sz="3200" dirty="0" err="1" smtClean="0">
                <a:solidFill>
                  <a:schemeClr val="tx1"/>
                </a:solidFill>
                <a:latin typeface="+mn-lt"/>
                <a:ea typeface="+mn-ea"/>
                <a:cs typeface="+mn-cs"/>
              </a:rPr>
              <a:t>ArrayList</a:t>
            </a:r>
            <a:endParaRPr lang="en-IN" sz="3200" dirty="0" smtClean="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534400" cy="6400800"/>
          </a:xfrm>
        </p:spPr>
        <p:txBody>
          <a:bodyPr>
            <a:normAutofit/>
          </a:bodyPr>
          <a:lstStyle/>
          <a:p>
            <a:r>
              <a:rPr lang="en-IN" sz="2800" dirty="0" smtClean="0">
                <a:solidFill>
                  <a:srgbClr val="002060"/>
                </a:solidFill>
                <a:latin typeface="Times New Roman" pitchFamily="18" charset="0"/>
                <a:cs typeface="Times New Roman" pitchFamily="18" charset="0"/>
              </a:rPr>
              <a:t>There are two versions of </a:t>
            </a:r>
            <a:r>
              <a:rPr lang="en-IN" sz="2800" dirty="0" err="1" smtClean="0">
                <a:solidFill>
                  <a:srgbClr val="002060"/>
                </a:solidFill>
                <a:latin typeface="Times New Roman" pitchFamily="18" charset="0"/>
                <a:cs typeface="Times New Roman" pitchFamily="18" charset="0"/>
              </a:rPr>
              <a:t>toArray</a:t>
            </a:r>
            <a:r>
              <a:rPr lang="en-IN" sz="2800" dirty="0" smtClean="0">
                <a:solidFill>
                  <a:srgbClr val="002060"/>
                </a:solidFill>
                <a:latin typeface="Times New Roman" pitchFamily="18" charset="0"/>
                <a:cs typeface="Times New Roman" pitchFamily="18" charset="0"/>
              </a:rPr>
              <a:t>( ), which are shown again here for our convenience:</a:t>
            </a:r>
          </a:p>
          <a:p>
            <a:pPr>
              <a:buNone/>
            </a:pPr>
            <a:r>
              <a:rPr lang="en-IN" sz="2800" dirty="0" smtClean="0"/>
              <a:t>              Object[ ] </a:t>
            </a:r>
            <a:r>
              <a:rPr lang="en-IN" sz="2800" dirty="0" err="1" smtClean="0"/>
              <a:t>toArray</a:t>
            </a:r>
            <a:r>
              <a:rPr lang="en-IN" sz="2800" dirty="0" smtClean="0"/>
              <a:t>( )</a:t>
            </a:r>
          </a:p>
          <a:p>
            <a:pPr>
              <a:buNone/>
            </a:pPr>
            <a:r>
              <a:rPr lang="en-IN" sz="2800" dirty="0" smtClean="0"/>
              <a:t>          &lt;T&gt; T[ ] </a:t>
            </a:r>
            <a:r>
              <a:rPr lang="en-IN" sz="2800" dirty="0" err="1" smtClean="0"/>
              <a:t>toArray</a:t>
            </a:r>
            <a:r>
              <a:rPr lang="en-IN" sz="2800" dirty="0" smtClean="0"/>
              <a:t>(T </a:t>
            </a:r>
            <a:r>
              <a:rPr lang="en-IN" sz="2800" i="1" dirty="0" smtClean="0"/>
              <a:t>array[ ])</a:t>
            </a:r>
          </a:p>
          <a:p>
            <a:r>
              <a:rPr lang="en-IN" sz="2800" dirty="0" smtClean="0">
                <a:solidFill>
                  <a:srgbClr val="002060"/>
                </a:solidFill>
                <a:latin typeface="Times New Roman" pitchFamily="18" charset="0"/>
                <a:cs typeface="Times New Roman" pitchFamily="18" charset="0"/>
              </a:rPr>
              <a:t> The first returns an array of Object.</a:t>
            </a:r>
          </a:p>
          <a:p>
            <a:r>
              <a:rPr lang="en-IN" sz="2800" dirty="0" smtClean="0">
                <a:solidFill>
                  <a:srgbClr val="002060"/>
                </a:solidFill>
                <a:latin typeface="Times New Roman" pitchFamily="18" charset="0"/>
                <a:cs typeface="Times New Roman" pitchFamily="18" charset="0"/>
              </a:rPr>
              <a:t> The second returns an array of elements that have the</a:t>
            </a:r>
          </a:p>
          <a:p>
            <a:pPr>
              <a:buNone/>
            </a:pPr>
            <a:r>
              <a:rPr lang="en-IN" sz="2800" dirty="0" smtClean="0">
                <a:solidFill>
                  <a:srgbClr val="002060"/>
                </a:solidFill>
                <a:latin typeface="Times New Roman" pitchFamily="18" charset="0"/>
                <a:cs typeface="Times New Roman" pitchFamily="18" charset="0"/>
              </a:rPr>
              <a:t>   same type as T. </a:t>
            </a:r>
          </a:p>
          <a:p>
            <a:r>
              <a:rPr lang="en-IN" sz="2800" dirty="0" smtClean="0">
                <a:solidFill>
                  <a:srgbClr val="002060"/>
                </a:solidFill>
                <a:latin typeface="Times New Roman" pitchFamily="18" charset="0"/>
                <a:cs typeface="Times New Roman" pitchFamily="18" charset="0"/>
              </a:rPr>
              <a:t>Normally, the second form is more convenient because it returns the proper type of array. </a:t>
            </a:r>
          </a:p>
          <a:p>
            <a:r>
              <a:rPr lang="en-IN" sz="2800" dirty="0" smtClean="0">
                <a:solidFill>
                  <a:srgbClr val="002060"/>
                </a:solidFill>
                <a:latin typeface="Times New Roman" pitchFamily="18" charset="0"/>
                <a:cs typeface="Times New Roman" pitchFamily="18" charset="0"/>
              </a:rPr>
              <a:t>The following program demonstrates its use: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514600"/>
            <a:ext cx="8229600" cy="1143000"/>
          </a:xfrm>
        </p:spPr>
        <p:txBody>
          <a:bodyPr/>
          <a:lstStyle/>
          <a:p>
            <a:r>
              <a:rPr lang="en-IN" dirty="0" smtClean="0"/>
              <a:t>Program: </a:t>
            </a:r>
            <a:r>
              <a:rPr lang="en-IN" dirty="0" err="1" smtClean="0"/>
              <a:t>ArrayListToArray</a:t>
            </a: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10600" cy="6400800"/>
          </a:xfrm>
        </p:spPr>
        <p:txBody>
          <a:bodyPr>
            <a:normAutofit fontScale="92500" lnSpcReduction="10000"/>
          </a:bodyPr>
          <a:lstStyle/>
          <a:p>
            <a:pPr algn="just"/>
            <a:r>
              <a:rPr lang="en-IN" dirty="0" smtClean="0"/>
              <a:t> </a:t>
            </a:r>
            <a:r>
              <a:rPr lang="en-IN" sz="3000" dirty="0" smtClean="0">
                <a:solidFill>
                  <a:srgbClr val="002060"/>
                </a:solidFill>
                <a:latin typeface="Times New Roman" pitchFamily="18" charset="0"/>
                <a:cs typeface="Times New Roman" pitchFamily="18" charset="0"/>
              </a:rPr>
              <a:t>The program begins by creating a collection of integers.</a:t>
            </a:r>
          </a:p>
          <a:p>
            <a:pPr algn="just"/>
            <a:r>
              <a:rPr lang="en-IN" sz="3000" dirty="0" smtClean="0">
                <a:solidFill>
                  <a:srgbClr val="002060"/>
                </a:solidFill>
                <a:latin typeface="Times New Roman" pitchFamily="18" charset="0"/>
                <a:cs typeface="Times New Roman" pitchFamily="18" charset="0"/>
              </a:rPr>
              <a:t> Next, </a:t>
            </a:r>
            <a:r>
              <a:rPr lang="en-IN" sz="3000" dirty="0" err="1" smtClean="0">
                <a:solidFill>
                  <a:srgbClr val="002060"/>
                </a:solidFill>
                <a:latin typeface="Times New Roman" pitchFamily="18" charset="0"/>
                <a:cs typeface="Times New Roman" pitchFamily="18" charset="0"/>
              </a:rPr>
              <a:t>toArray</a:t>
            </a:r>
            <a:r>
              <a:rPr lang="en-IN" sz="3000" dirty="0" smtClean="0">
                <a:solidFill>
                  <a:srgbClr val="002060"/>
                </a:solidFill>
                <a:latin typeface="Times New Roman" pitchFamily="18" charset="0"/>
                <a:cs typeface="Times New Roman" pitchFamily="18" charset="0"/>
              </a:rPr>
              <a:t>( ) is called and it obtains an array of Integers.</a:t>
            </a:r>
          </a:p>
          <a:p>
            <a:pPr algn="just"/>
            <a:r>
              <a:rPr lang="en-IN" sz="3000" dirty="0" smtClean="0">
                <a:solidFill>
                  <a:srgbClr val="002060"/>
                </a:solidFill>
                <a:latin typeface="Times New Roman" pitchFamily="18" charset="0"/>
                <a:cs typeface="Times New Roman" pitchFamily="18" charset="0"/>
              </a:rPr>
              <a:t> Then, the contents of that array are summed by use of a for-each style for loop.</a:t>
            </a:r>
          </a:p>
          <a:p>
            <a:pPr algn="just"/>
            <a:r>
              <a:rPr lang="en-IN" sz="3000" dirty="0" smtClean="0">
                <a:solidFill>
                  <a:srgbClr val="002060"/>
                </a:solidFill>
                <a:latin typeface="Times New Roman" pitchFamily="18" charset="0"/>
                <a:cs typeface="Times New Roman" pitchFamily="18" charset="0"/>
              </a:rPr>
              <a:t>There is something else of interest in this program. </a:t>
            </a:r>
          </a:p>
          <a:p>
            <a:pPr algn="just"/>
            <a:r>
              <a:rPr lang="en-IN" sz="3000" dirty="0" smtClean="0">
                <a:solidFill>
                  <a:srgbClr val="002060"/>
                </a:solidFill>
                <a:latin typeface="Times New Roman" pitchFamily="18" charset="0"/>
                <a:cs typeface="Times New Roman" pitchFamily="18" charset="0"/>
              </a:rPr>
              <a:t>As you know, collections can store only references to, not values of, primitive types.</a:t>
            </a:r>
          </a:p>
          <a:p>
            <a:pPr algn="just"/>
            <a:r>
              <a:rPr lang="en-IN" sz="3000" dirty="0" smtClean="0">
                <a:solidFill>
                  <a:srgbClr val="002060"/>
                </a:solidFill>
                <a:latin typeface="Times New Roman" pitchFamily="18" charset="0"/>
                <a:cs typeface="Times New Roman" pitchFamily="18" charset="0"/>
              </a:rPr>
              <a:t> However, </a:t>
            </a:r>
            <a:r>
              <a:rPr lang="en-IN" sz="3000" dirty="0" err="1" smtClean="0">
                <a:solidFill>
                  <a:srgbClr val="002060"/>
                </a:solidFill>
                <a:latin typeface="Times New Roman" pitchFamily="18" charset="0"/>
                <a:cs typeface="Times New Roman" pitchFamily="18" charset="0"/>
              </a:rPr>
              <a:t>autoboxing</a:t>
            </a:r>
            <a:r>
              <a:rPr lang="en-IN" sz="3000" dirty="0" smtClean="0">
                <a:solidFill>
                  <a:srgbClr val="002060"/>
                </a:solidFill>
                <a:latin typeface="Times New Roman" pitchFamily="18" charset="0"/>
                <a:cs typeface="Times New Roman" pitchFamily="18" charset="0"/>
              </a:rPr>
              <a:t> makes it possible to pass values of type </a:t>
            </a:r>
            <a:r>
              <a:rPr lang="en-IN" sz="3000" dirty="0" err="1" smtClean="0">
                <a:solidFill>
                  <a:srgbClr val="002060"/>
                </a:solidFill>
                <a:latin typeface="Times New Roman" pitchFamily="18" charset="0"/>
                <a:cs typeface="Times New Roman" pitchFamily="18" charset="0"/>
              </a:rPr>
              <a:t>int</a:t>
            </a:r>
            <a:r>
              <a:rPr lang="en-IN" sz="3000" dirty="0" smtClean="0">
                <a:solidFill>
                  <a:srgbClr val="002060"/>
                </a:solidFill>
                <a:latin typeface="Times New Roman" pitchFamily="18" charset="0"/>
                <a:cs typeface="Times New Roman" pitchFamily="18" charset="0"/>
              </a:rPr>
              <a:t> to add( ) without having to manually wrap them within an Integer, as the program shows. </a:t>
            </a:r>
          </a:p>
          <a:p>
            <a:pPr algn="just"/>
            <a:r>
              <a:rPr lang="en-IN" sz="3000" dirty="0" err="1" smtClean="0">
                <a:solidFill>
                  <a:srgbClr val="002060"/>
                </a:solidFill>
                <a:latin typeface="Times New Roman" pitchFamily="18" charset="0"/>
                <a:cs typeface="Times New Roman" pitchFamily="18" charset="0"/>
              </a:rPr>
              <a:t>Autoboxing</a:t>
            </a:r>
            <a:r>
              <a:rPr lang="en-IN" sz="3000" dirty="0" smtClean="0">
                <a:solidFill>
                  <a:srgbClr val="002060"/>
                </a:solidFill>
                <a:latin typeface="Times New Roman" pitchFamily="18" charset="0"/>
                <a:cs typeface="Times New Roman" pitchFamily="18" charset="0"/>
              </a:rPr>
              <a:t> causes them to be automatically wrapped. </a:t>
            </a:r>
          </a:p>
          <a:p>
            <a:pPr algn="just"/>
            <a:r>
              <a:rPr lang="en-IN" sz="3000" dirty="0" smtClean="0">
                <a:solidFill>
                  <a:srgbClr val="002060"/>
                </a:solidFill>
                <a:latin typeface="Times New Roman" pitchFamily="18" charset="0"/>
                <a:cs typeface="Times New Roman" pitchFamily="18" charset="0"/>
              </a:rPr>
              <a:t>In this way, </a:t>
            </a:r>
            <a:r>
              <a:rPr lang="en-IN" sz="3000" dirty="0" err="1" smtClean="0">
                <a:solidFill>
                  <a:srgbClr val="002060"/>
                </a:solidFill>
                <a:latin typeface="Times New Roman" pitchFamily="18" charset="0"/>
                <a:cs typeface="Times New Roman" pitchFamily="18" charset="0"/>
              </a:rPr>
              <a:t>autoboxing</a:t>
            </a:r>
            <a:r>
              <a:rPr lang="en-IN" sz="3000" dirty="0" smtClean="0">
                <a:solidFill>
                  <a:srgbClr val="002060"/>
                </a:solidFill>
                <a:latin typeface="Times New Roman" pitchFamily="18" charset="0"/>
                <a:cs typeface="Times New Roman" pitchFamily="18" charset="0"/>
              </a:rPr>
              <a:t> significantly improves the ease with which collections can be used to store primitive values.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066800"/>
            <a:ext cx="8686800" cy="5181600"/>
          </a:xfrm>
        </p:spPr>
        <p:txBody>
          <a:bodyPr/>
          <a:lstStyle/>
          <a:p>
            <a:r>
              <a:rPr lang="en-IN" dirty="0" smtClean="0"/>
              <a:t> </a:t>
            </a:r>
            <a:r>
              <a:rPr lang="en-IN" sz="2800" dirty="0" smtClean="0">
                <a:solidFill>
                  <a:srgbClr val="002060"/>
                </a:solidFill>
                <a:latin typeface="Times New Roman" pitchFamily="18" charset="0"/>
                <a:cs typeface="Times New Roman" pitchFamily="18" charset="0"/>
              </a:rPr>
              <a:t>The </a:t>
            </a:r>
            <a:r>
              <a:rPr lang="en-IN" sz="2800" dirty="0" err="1" smtClean="0">
                <a:solidFill>
                  <a:srgbClr val="002060"/>
                </a:solidFill>
                <a:latin typeface="Times New Roman" pitchFamily="18" charset="0"/>
                <a:cs typeface="Times New Roman" pitchFamily="18" charset="0"/>
              </a:rPr>
              <a:t>LinkedList</a:t>
            </a:r>
            <a:r>
              <a:rPr lang="en-IN" sz="2800" dirty="0" smtClean="0">
                <a:solidFill>
                  <a:srgbClr val="002060"/>
                </a:solidFill>
                <a:latin typeface="Times New Roman" pitchFamily="18" charset="0"/>
                <a:cs typeface="Times New Roman" pitchFamily="18" charset="0"/>
              </a:rPr>
              <a:t> class extends </a:t>
            </a:r>
            <a:r>
              <a:rPr lang="en-IN" sz="2800" dirty="0" err="1" smtClean="0">
                <a:solidFill>
                  <a:srgbClr val="002060"/>
                </a:solidFill>
                <a:latin typeface="Times New Roman" pitchFamily="18" charset="0"/>
                <a:cs typeface="Times New Roman" pitchFamily="18" charset="0"/>
              </a:rPr>
              <a:t>AbstractSequentialList</a:t>
            </a:r>
            <a:r>
              <a:rPr lang="en-IN" sz="2800" dirty="0" smtClean="0">
                <a:solidFill>
                  <a:srgbClr val="002060"/>
                </a:solidFill>
                <a:latin typeface="Times New Roman" pitchFamily="18" charset="0"/>
                <a:cs typeface="Times New Roman" pitchFamily="18" charset="0"/>
              </a:rPr>
              <a:t> and implements the List, </a:t>
            </a:r>
            <a:r>
              <a:rPr lang="en-IN" sz="2800" dirty="0" err="1" smtClean="0">
                <a:solidFill>
                  <a:srgbClr val="002060"/>
                </a:solidFill>
                <a:latin typeface="Times New Roman" pitchFamily="18" charset="0"/>
                <a:cs typeface="Times New Roman" pitchFamily="18" charset="0"/>
              </a:rPr>
              <a:t>Deque</a:t>
            </a:r>
            <a:r>
              <a:rPr lang="en-IN" sz="2800" dirty="0" smtClean="0">
                <a:solidFill>
                  <a:srgbClr val="002060"/>
                </a:solidFill>
                <a:latin typeface="Times New Roman" pitchFamily="18" charset="0"/>
                <a:cs typeface="Times New Roman" pitchFamily="18" charset="0"/>
              </a:rPr>
              <a:t>, and Queue interfaces. </a:t>
            </a:r>
          </a:p>
          <a:p>
            <a:r>
              <a:rPr lang="en-IN" sz="2800" dirty="0" smtClean="0">
                <a:solidFill>
                  <a:srgbClr val="002060"/>
                </a:solidFill>
                <a:latin typeface="Times New Roman" pitchFamily="18" charset="0"/>
                <a:cs typeface="Times New Roman" pitchFamily="18" charset="0"/>
              </a:rPr>
              <a:t>It provides a linked-list data structure. </a:t>
            </a:r>
            <a:r>
              <a:rPr lang="en-IN" sz="2800" dirty="0" err="1" smtClean="0">
                <a:solidFill>
                  <a:srgbClr val="002060"/>
                </a:solidFill>
                <a:latin typeface="Times New Roman" pitchFamily="18" charset="0"/>
                <a:cs typeface="Times New Roman" pitchFamily="18" charset="0"/>
              </a:rPr>
              <a:t>LinkedList</a:t>
            </a:r>
            <a:r>
              <a:rPr lang="en-IN" sz="2800" dirty="0" smtClean="0">
                <a:solidFill>
                  <a:srgbClr val="002060"/>
                </a:solidFill>
                <a:latin typeface="Times New Roman" pitchFamily="18" charset="0"/>
                <a:cs typeface="Times New Roman" pitchFamily="18" charset="0"/>
              </a:rPr>
              <a:t> is a generic class that has this declaration:</a:t>
            </a:r>
          </a:p>
          <a:p>
            <a:pPr>
              <a:buNone/>
            </a:pPr>
            <a:r>
              <a:rPr lang="en-IN" dirty="0" smtClean="0"/>
              <a:t>           class </a:t>
            </a:r>
            <a:r>
              <a:rPr lang="en-IN" dirty="0" err="1" smtClean="0"/>
              <a:t>LinkedList</a:t>
            </a:r>
            <a:r>
              <a:rPr lang="en-IN" dirty="0" smtClean="0"/>
              <a:t>&lt;E&gt;</a:t>
            </a:r>
          </a:p>
          <a:p>
            <a:r>
              <a:rPr lang="en-IN" dirty="0" smtClean="0"/>
              <a:t> </a:t>
            </a:r>
            <a:r>
              <a:rPr lang="en-IN" sz="2800" dirty="0" smtClean="0">
                <a:solidFill>
                  <a:srgbClr val="002060"/>
                </a:solidFill>
                <a:latin typeface="Times New Roman" pitchFamily="18" charset="0"/>
                <a:cs typeface="Times New Roman" pitchFamily="18" charset="0"/>
              </a:rPr>
              <a:t>Here, E specifies the type of objects that the list will hold.</a:t>
            </a:r>
          </a:p>
          <a:p>
            <a:r>
              <a:rPr lang="en-IN" sz="2800" dirty="0" err="1" smtClean="0">
                <a:solidFill>
                  <a:srgbClr val="002060"/>
                </a:solidFill>
                <a:latin typeface="Times New Roman" pitchFamily="18" charset="0"/>
                <a:cs typeface="Times New Roman" pitchFamily="18" charset="0"/>
              </a:rPr>
              <a:t>LinkedList</a:t>
            </a:r>
            <a:r>
              <a:rPr lang="en-IN" sz="2800" dirty="0" smtClean="0">
                <a:solidFill>
                  <a:srgbClr val="002060"/>
                </a:solidFill>
                <a:latin typeface="Times New Roman" pitchFamily="18" charset="0"/>
                <a:cs typeface="Times New Roman" pitchFamily="18" charset="0"/>
              </a:rPr>
              <a:t> has the two constructors shown here:</a:t>
            </a:r>
          </a:p>
          <a:p>
            <a:pPr>
              <a:buNone/>
            </a:pPr>
            <a:r>
              <a:rPr lang="en-IN" dirty="0" smtClean="0"/>
              <a:t>          </a:t>
            </a:r>
            <a:r>
              <a:rPr lang="en-IN" dirty="0" err="1" smtClean="0"/>
              <a:t>LinkedList</a:t>
            </a:r>
            <a:r>
              <a:rPr lang="en-IN" dirty="0" smtClean="0"/>
              <a:t>( )</a:t>
            </a:r>
          </a:p>
          <a:p>
            <a:pPr>
              <a:buNone/>
            </a:pPr>
            <a:r>
              <a:rPr lang="en-IN" dirty="0" smtClean="0"/>
              <a:t>          </a:t>
            </a:r>
            <a:r>
              <a:rPr lang="en-IN" dirty="0" err="1" smtClean="0"/>
              <a:t>LinkedList</a:t>
            </a:r>
            <a:r>
              <a:rPr lang="en-IN" dirty="0" smtClean="0"/>
              <a:t>(Collection&lt;? extends E&gt; </a:t>
            </a:r>
            <a:r>
              <a:rPr lang="en-IN" i="1" dirty="0" smtClean="0"/>
              <a:t>c)</a:t>
            </a:r>
            <a:endParaRPr lang="en-IN" dirty="0"/>
          </a:p>
        </p:txBody>
      </p:sp>
      <p:sp>
        <p:nvSpPr>
          <p:cNvPr id="3" name="Title 2"/>
          <p:cNvSpPr>
            <a:spLocks noGrp="1"/>
          </p:cNvSpPr>
          <p:nvPr>
            <p:ph type="title"/>
          </p:nvPr>
        </p:nvSpPr>
        <p:spPr>
          <a:xfrm>
            <a:off x="457200" y="0"/>
            <a:ext cx="8229600" cy="1143000"/>
          </a:xfrm>
        </p:spPr>
        <p:txBody>
          <a:bodyPr/>
          <a:lstStyle/>
          <a:p>
            <a:r>
              <a:rPr lang="en-IN" dirty="0" smtClean="0"/>
              <a:t>The </a:t>
            </a:r>
            <a:r>
              <a:rPr lang="en-IN" dirty="0" err="1" smtClean="0"/>
              <a:t>LinkedList</a:t>
            </a:r>
            <a:r>
              <a:rPr lang="en-IN" dirty="0" smtClean="0"/>
              <a:t> Class</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38200"/>
            <a:ext cx="8610600" cy="6477000"/>
          </a:xfrm>
        </p:spPr>
        <p:txBody>
          <a:bodyPr>
            <a:noAutofit/>
          </a:bodyPr>
          <a:lstStyle/>
          <a:p>
            <a:pPr algn="just"/>
            <a:r>
              <a:rPr lang="en-IN" sz="2800" dirty="0" smtClean="0">
                <a:solidFill>
                  <a:srgbClr val="002060"/>
                </a:solidFill>
                <a:latin typeface="Times New Roman" pitchFamily="18" charset="0"/>
                <a:cs typeface="Times New Roman" pitchFamily="18" charset="0"/>
              </a:rPr>
              <a:t> The first constructor builds an empty linked list. </a:t>
            </a:r>
          </a:p>
          <a:p>
            <a:pPr algn="just"/>
            <a:r>
              <a:rPr lang="en-IN" sz="2800" dirty="0" smtClean="0">
                <a:solidFill>
                  <a:srgbClr val="002060"/>
                </a:solidFill>
                <a:latin typeface="Times New Roman" pitchFamily="18" charset="0"/>
                <a:cs typeface="Times New Roman" pitchFamily="18" charset="0"/>
              </a:rPr>
              <a:t>The second constructor builds a linked list that is initialized with the elements of the collection c.</a:t>
            </a:r>
          </a:p>
          <a:p>
            <a:pPr algn="just"/>
            <a:r>
              <a:rPr lang="en-IN" sz="2800" dirty="0" smtClean="0">
                <a:solidFill>
                  <a:srgbClr val="002060"/>
                </a:solidFill>
                <a:latin typeface="Times New Roman" pitchFamily="18" charset="0"/>
                <a:cs typeface="Times New Roman" pitchFamily="18" charset="0"/>
              </a:rPr>
              <a:t> </a:t>
            </a:r>
            <a:r>
              <a:rPr lang="en-IN" sz="2800" dirty="0" err="1" smtClean="0">
                <a:solidFill>
                  <a:srgbClr val="002060"/>
                </a:solidFill>
                <a:latin typeface="Times New Roman" pitchFamily="18" charset="0"/>
                <a:cs typeface="Times New Roman" pitchFamily="18" charset="0"/>
              </a:rPr>
              <a:t>LinkedList</a:t>
            </a:r>
            <a:r>
              <a:rPr lang="en-IN" sz="2800" dirty="0" smtClean="0">
                <a:solidFill>
                  <a:srgbClr val="002060"/>
                </a:solidFill>
                <a:latin typeface="Times New Roman" pitchFamily="18" charset="0"/>
                <a:cs typeface="Times New Roman" pitchFamily="18" charset="0"/>
              </a:rPr>
              <a:t> implements the </a:t>
            </a:r>
            <a:r>
              <a:rPr lang="en-IN" sz="2800" dirty="0" err="1" smtClean="0">
                <a:solidFill>
                  <a:srgbClr val="002060"/>
                </a:solidFill>
                <a:latin typeface="Times New Roman" pitchFamily="18" charset="0"/>
                <a:cs typeface="Times New Roman" pitchFamily="18" charset="0"/>
              </a:rPr>
              <a:t>Deque</a:t>
            </a:r>
            <a:r>
              <a:rPr lang="en-IN" sz="2800" dirty="0" smtClean="0">
                <a:solidFill>
                  <a:srgbClr val="002060"/>
                </a:solidFill>
                <a:latin typeface="Times New Roman" pitchFamily="18" charset="0"/>
                <a:cs typeface="Times New Roman" pitchFamily="18" charset="0"/>
              </a:rPr>
              <a:t> interface, you have access to the methods defined by </a:t>
            </a:r>
            <a:r>
              <a:rPr lang="en-IN" sz="2800" dirty="0" err="1" smtClean="0">
                <a:solidFill>
                  <a:srgbClr val="002060"/>
                </a:solidFill>
                <a:latin typeface="Times New Roman" pitchFamily="18" charset="0"/>
                <a:cs typeface="Times New Roman" pitchFamily="18" charset="0"/>
              </a:rPr>
              <a:t>Deque</a:t>
            </a:r>
            <a:r>
              <a:rPr lang="en-IN" sz="2800" dirty="0" smtClean="0">
                <a:solidFill>
                  <a:srgbClr val="002060"/>
                </a:solidFill>
                <a:latin typeface="Times New Roman" pitchFamily="18" charset="0"/>
                <a:cs typeface="Times New Roman" pitchFamily="18" charset="0"/>
              </a:rPr>
              <a:t>. </a:t>
            </a:r>
          </a:p>
          <a:p>
            <a:pPr algn="just"/>
            <a:r>
              <a:rPr lang="en-IN" sz="2800" dirty="0" smtClean="0">
                <a:solidFill>
                  <a:srgbClr val="002060"/>
                </a:solidFill>
                <a:latin typeface="Times New Roman" pitchFamily="18" charset="0"/>
                <a:cs typeface="Times New Roman" pitchFamily="18" charset="0"/>
              </a:rPr>
              <a:t>For example, to add elements to the start of a list you can use </a:t>
            </a:r>
            <a:r>
              <a:rPr lang="en-IN" sz="2800" dirty="0" err="1" smtClean="0">
                <a:solidFill>
                  <a:srgbClr val="002060"/>
                </a:solidFill>
                <a:latin typeface="Times New Roman" pitchFamily="18" charset="0"/>
                <a:cs typeface="Times New Roman" pitchFamily="18" charset="0"/>
              </a:rPr>
              <a:t>addFirst</a:t>
            </a:r>
            <a:r>
              <a:rPr lang="en-IN" sz="2800" dirty="0" smtClean="0">
                <a:solidFill>
                  <a:srgbClr val="002060"/>
                </a:solidFill>
                <a:latin typeface="Times New Roman" pitchFamily="18" charset="0"/>
                <a:cs typeface="Times New Roman" pitchFamily="18" charset="0"/>
              </a:rPr>
              <a:t>( ) or </a:t>
            </a:r>
            <a:r>
              <a:rPr lang="en-IN" sz="2800" dirty="0" err="1" smtClean="0">
                <a:solidFill>
                  <a:srgbClr val="002060"/>
                </a:solidFill>
                <a:latin typeface="Times New Roman" pitchFamily="18" charset="0"/>
                <a:cs typeface="Times New Roman" pitchFamily="18" charset="0"/>
              </a:rPr>
              <a:t>offerFirst</a:t>
            </a:r>
            <a:r>
              <a:rPr lang="en-IN" sz="2800" dirty="0" smtClean="0">
                <a:solidFill>
                  <a:srgbClr val="002060"/>
                </a:solidFill>
                <a:latin typeface="Times New Roman" pitchFamily="18" charset="0"/>
                <a:cs typeface="Times New Roman" pitchFamily="18" charset="0"/>
              </a:rPr>
              <a:t>( ).</a:t>
            </a:r>
          </a:p>
          <a:p>
            <a:pPr algn="just"/>
            <a:r>
              <a:rPr lang="en-IN" sz="2800" dirty="0" smtClean="0">
                <a:solidFill>
                  <a:srgbClr val="002060"/>
                </a:solidFill>
                <a:latin typeface="Times New Roman" pitchFamily="18" charset="0"/>
                <a:cs typeface="Times New Roman" pitchFamily="18" charset="0"/>
              </a:rPr>
              <a:t> To add elements to the end of the list, use </a:t>
            </a:r>
            <a:r>
              <a:rPr lang="en-IN" sz="2800" dirty="0" err="1" smtClean="0">
                <a:solidFill>
                  <a:srgbClr val="002060"/>
                </a:solidFill>
                <a:latin typeface="Times New Roman" pitchFamily="18" charset="0"/>
                <a:cs typeface="Times New Roman" pitchFamily="18" charset="0"/>
              </a:rPr>
              <a:t>addLast</a:t>
            </a:r>
            <a:r>
              <a:rPr lang="en-IN" sz="2800" dirty="0" smtClean="0">
                <a:solidFill>
                  <a:srgbClr val="002060"/>
                </a:solidFill>
                <a:latin typeface="Times New Roman" pitchFamily="18" charset="0"/>
                <a:cs typeface="Times New Roman" pitchFamily="18" charset="0"/>
              </a:rPr>
              <a:t>( ) or </a:t>
            </a:r>
            <a:r>
              <a:rPr lang="en-IN" sz="2800" dirty="0" err="1" smtClean="0">
                <a:solidFill>
                  <a:srgbClr val="002060"/>
                </a:solidFill>
                <a:latin typeface="Times New Roman" pitchFamily="18" charset="0"/>
                <a:cs typeface="Times New Roman" pitchFamily="18" charset="0"/>
              </a:rPr>
              <a:t>offerLast</a:t>
            </a:r>
            <a:r>
              <a:rPr lang="en-IN" sz="2800" dirty="0" smtClean="0">
                <a:solidFill>
                  <a:srgbClr val="002060"/>
                </a:solidFill>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3810000"/>
          </a:xfrm>
        </p:spPr>
        <p:txBody>
          <a:bodyPr/>
          <a:lstStyle/>
          <a:p>
            <a:pPr algn="just"/>
            <a:r>
              <a:rPr lang="en-IN" dirty="0" smtClean="0"/>
              <a:t> </a:t>
            </a:r>
            <a:r>
              <a:rPr lang="en-IN" sz="2800" dirty="0" smtClean="0">
                <a:solidFill>
                  <a:srgbClr val="002060"/>
                </a:solidFill>
                <a:latin typeface="Times New Roman" pitchFamily="18" charset="0"/>
                <a:cs typeface="Times New Roman" pitchFamily="18" charset="0"/>
              </a:rPr>
              <a:t>To obtain the first element, you can use </a:t>
            </a:r>
            <a:r>
              <a:rPr lang="en-IN" sz="2800" dirty="0" err="1" smtClean="0">
                <a:solidFill>
                  <a:srgbClr val="002060"/>
                </a:solidFill>
                <a:latin typeface="Times New Roman" pitchFamily="18" charset="0"/>
                <a:cs typeface="Times New Roman" pitchFamily="18" charset="0"/>
              </a:rPr>
              <a:t>getFirst</a:t>
            </a:r>
            <a:r>
              <a:rPr lang="en-IN" sz="2800" dirty="0" smtClean="0">
                <a:solidFill>
                  <a:srgbClr val="002060"/>
                </a:solidFill>
                <a:latin typeface="Times New Roman" pitchFamily="18" charset="0"/>
                <a:cs typeface="Times New Roman" pitchFamily="18" charset="0"/>
              </a:rPr>
              <a:t>( ) or </a:t>
            </a:r>
            <a:r>
              <a:rPr lang="en-IN" sz="2800" dirty="0" err="1" smtClean="0">
                <a:solidFill>
                  <a:srgbClr val="002060"/>
                </a:solidFill>
                <a:latin typeface="Times New Roman" pitchFamily="18" charset="0"/>
                <a:cs typeface="Times New Roman" pitchFamily="18" charset="0"/>
              </a:rPr>
              <a:t>peekFirst</a:t>
            </a:r>
            <a:r>
              <a:rPr lang="en-IN" sz="2800" dirty="0" smtClean="0">
                <a:solidFill>
                  <a:srgbClr val="002060"/>
                </a:solidFill>
                <a:latin typeface="Times New Roman" pitchFamily="18" charset="0"/>
                <a:cs typeface="Times New Roman" pitchFamily="18" charset="0"/>
              </a:rPr>
              <a:t>( ). </a:t>
            </a:r>
          </a:p>
          <a:p>
            <a:pPr algn="just"/>
            <a:r>
              <a:rPr lang="en-IN" sz="2800" dirty="0" smtClean="0">
                <a:solidFill>
                  <a:srgbClr val="002060"/>
                </a:solidFill>
                <a:latin typeface="Times New Roman" pitchFamily="18" charset="0"/>
                <a:cs typeface="Times New Roman" pitchFamily="18" charset="0"/>
              </a:rPr>
              <a:t>To obtain the last element, use </a:t>
            </a:r>
            <a:r>
              <a:rPr lang="en-IN" sz="2800" dirty="0" err="1" smtClean="0">
                <a:solidFill>
                  <a:srgbClr val="002060"/>
                </a:solidFill>
                <a:latin typeface="Times New Roman" pitchFamily="18" charset="0"/>
                <a:cs typeface="Times New Roman" pitchFamily="18" charset="0"/>
              </a:rPr>
              <a:t>getLast</a:t>
            </a:r>
            <a:r>
              <a:rPr lang="en-IN" sz="2800" dirty="0" smtClean="0">
                <a:solidFill>
                  <a:srgbClr val="002060"/>
                </a:solidFill>
                <a:latin typeface="Times New Roman" pitchFamily="18" charset="0"/>
                <a:cs typeface="Times New Roman" pitchFamily="18" charset="0"/>
              </a:rPr>
              <a:t>( ) or </a:t>
            </a:r>
            <a:r>
              <a:rPr lang="en-IN" sz="2800" dirty="0" err="1" smtClean="0">
                <a:solidFill>
                  <a:srgbClr val="002060"/>
                </a:solidFill>
                <a:latin typeface="Times New Roman" pitchFamily="18" charset="0"/>
                <a:cs typeface="Times New Roman" pitchFamily="18" charset="0"/>
              </a:rPr>
              <a:t>peekLast</a:t>
            </a:r>
            <a:r>
              <a:rPr lang="en-IN" sz="2800" dirty="0" smtClean="0">
                <a:solidFill>
                  <a:srgbClr val="002060"/>
                </a:solidFill>
                <a:latin typeface="Times New Roman" pitchFamily="18" charset="0"/>
                <a:cs typeface="Times New Roman" pitchFamily="18" charset="0"/>
              </a:rPr>
              <a:t>( ). To remove the first element, use </a:t>
            </a:r>
            <a:r>
              <a:rPr lang="en-IN" sz="2800" dirty="0" err="1" smtClean="0">
                <a:solidFill>
                  <a:srgbClr val="002060"/>
                </a:solidFill>
                <a:latin typeface="Times New Roman" pitchFamily="18" charset="0"/>
                <a:cs typeface="Times New Roman" pitchFamily="18" charset="0"/>
              </a:rPr>
              <a:t>removeFirst</a:t>
            </a:r>
            <a:r>
              <a:rPr lang="en-IN" sz="2800" dirty="0" smtClean="0">
                <a:solidFill>
                  <a:srgbClr val="002060"/>
                </a:solidFill>
                <a:latin typeface="Times New Roman" pitchFamily="18" charset="0"/>
                <a:cs typeface="Times New Roman" pitchFamily="18" charset="0"/>
              </a:rPr>
              <a:t>( ) or </a:t>
            </a:r>
            <a:r>
              <a:rPr lang="en-IN" sz="2800" dirty="0" err="1" smtClean="0">
                <a:solidFill>
                  <a:srgbClr val="002060"/>
                </a:solidFill>
                <a:latin typeface="Times New Roman" pitchFamily="18" charset="0"/>
                <a:cs typeface="Times New Roman" pitchFamily="18" charset="0"/>
              </a:rPr>
              <a:t>pollFirst</a:t>
            </a:r>
            <a:r>
              <a:rPr lang="en-IN" sz="2800" dirty="0" smtClean="0">
                <a:solidFill>
                  <a:srgbClr val="002060"/>
                </a:solidFill>
                <a:latin typeface="Times New Roman" pitchFamily="18" charset="0"/>
                <a:cs typeface="Times New Roman" pitchFamily="18" charset="0"/>
              </a:rPr>
              <a:t>( ).</a:t>
            </a:r>
          </a:p>
          <a:p>
            <a:pPr algn="just"/>
            <a:r>
              <a:rPr lang="en-IN" sz="2800" dirty="0" smtClean="0">
                <a:solidFill>
                  <a:srgbClr val="002060"/>
                </a:solidFill>
                <a:latin typeface="Times New Roman" pitchFamily="18" charset="0"/>
                <a:cs typeface="Times New Roman" pitchFamily="18" charset="0"/>
              </a:rPr>
              <a:t>To remove the last element, use </a:t>
            </a:r>
            <a:r>
              <a:rPr lang="en-IN" sz="2800" dirty="0" err="1" smtClean="0">
                <a:solidFill>
                  <a:srgbClr val="002060"/>
                </a:solidFill>
                <a:latin typeface="Times New Roman" pitchFamily="18" charset="0"/>
                <a:cs typeface="Times New Roman" pitchFamily="18" charset="0"/>
              </a:rPr>
              <a:t>removeLast</a:t>
            </a:r>
            <a:r>
              <a:rPr lang="en-IN" sz="2800" dirty="0" smtClean="0">
                <a:solidFill>
                  <a:srgbClr val="002060"/>
                </a:solidFill>
                <a:latin typeface="Times New Roman" pitchFamily="18" charset="0"/>
                <a:cs typeface="Times New Roman" pitchFamily="18" charset="0"/>
              </a:rPr>
              <a:t>( ) or </a:t>
            </a:r>
            <a:r>
              <a:rPr lang="en-IN" sz="2800" dirty="0" err="1" smtClean="0">
                <a:solidFill>
                  <a:srgbClr val="002060"/>
                </a:solidFill>
                <a:latin typeface="Times New Roman" pitchFamily="18" charset="0"/>
                <a:cs typeface="Times New Roman" pitchFamily="18" charset="0"/>
              </a:rPr>
              <a:t>pollLast</a:t>
            </a:r>
            <a:r>
              <a:rPr lang="en-IN" sz="2800" dirty="0" smtClean="0">
                <a:solidFill>
                  <a:srgbClr val="002060"/>
                </a:solidFill>
                <a:latin typeface="Times New Roman" pitchFamily="18" charset="0"/>
                <a:cs typeface="Times New Roman" pitchFamily="18" charset="0"/>
              </a:rPr>
              <a:t>( ).</a:t>
            </a:r>
          </a:p>
          <a:p>
            <a:pPr algn="just"/>
            <a:r>
              <a:rPr lang="en-IN" sz="2800" dirty="0" smtClean="0">
                <a:solidFill>
                  <a:srgbClr val="002060"/>
                </a:solidFill>
                <a:latin typeface="Times New Roman" pitchFamily="18" charset="0"/>
                <a:cs typeface="Times New Roman" pitchFamily="18" charset="0"/>
              </a:rPr>
              <a:t> The following program illustrates </a:t>
            </a:r>
            <a:r>
              <a:rPr lang="en-IN" sz="2800" dirty="0" err="1" smtClean="0">
                <a:solidFill>
                  <a:srgbClr val="002060"/>
                </a:solidFill>
                <a:latin typeface="Times New Roman" pitchFamily="18" charset="0"/>
                <a:cs typeface="Times New Roman" pitchFamily="18" charset="0"/>
              </a:rPr>
              <a:t>LinkedList</a:t>
            </a:r>
            <a:r>
              <a:rPr lang="en-IN" sz="2800" dirty="0" smtClean="0">
                <a:solidFill>
                  <a:srgbClr val="002060"/>
                </a:solidFill>
                <a:latin typeface="Times New Roman" pitchFamily="18" charset="0"/>
                <a:cs typeface="Times New Roman" pitchFamily="18" charset="0"/>
              </a:rPr>
              <a:t>:</a:t>
            </a:r>
          </a:p>
          <a:p>
            <a:endParaRPr lang="en-IN" sz="2800" dirty="0" smtClean="0">
              <a:solidFill>
                <a:srgbClr val="002060"/>
              </a:solidFill>
              <a:latin typeface="Times New Roman" pitchFamily="18" charset="0"/>
              <a:cs typeface="Times New Roman" pitchFamily="18" charset="0"/>
            </a:endParaRPr>
          </a:p>
        </p:txBody>
      </p:sp>
      <p:sp>
        <p:nvSpPr>
          <p:cNvPr id="4" name="Title 2"/>
          <p:cNvSpPr>
            <a:spLocks noGrp="1"/>
          </p:cNvSpPr>
          <p:nvPr>
            <p:ph type="title"/>
          </p:nvPr>
        </p:nvSpPr>
        <p:spPr>
          <a:xfrm>
            <a:off x="381000" y="4114800"/>
            <a:ext cx="8229600" cy="1143000"/>
          </a:xfrm>
        </p:spPr>
        <p:txBody>
          <a:bodyPr/>
          <a:lstStyle/>
          <a:p>
            <a:r>
              <a:rPr lang="en-IN" dirty="0" smtClean="0"/>
              <a:t>Program: </a:t>
            </a:r>
            <a:r>
              <a:rPr lang="en-IN" dirty="0" err="1" smtClean="0"/>
              <a:t>LinkedListDemo</a:t>
            </a: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458200" cy="5486400"/>
          </a:xfrm>
        </p:spPr>
        <p:txBody>
          <a:bodyPr>
            <a:normAutofit fontScale="92500"/>
          </a:bodyPr>
          <a:lstStyle/>
          <a:p>
            <a:pPr algn="just"/>
            <a:r>
              <a:rPr lang="en-IN" dirty="0" smtClean="0"/>
              <a:t> </a:t>
            </a:r>
            <a:r>
              <a:rPr lang="en-IN" sz="3000" dirty="0" smtClean="0">
                <a:solidFill>
                  <a:srgbClr val="002060"/>
                </a:solidFill>
                <a:latin typeface="Times New Roman" pitchFamily="18" charset="0"/>
                <a:cs typeface="Times New Roman" pitchFamily="18" charset="0"/>
              </a:rPr>
              <a:t>Because </a:t>
            </a:r>
            <a:r>
              <a:rPr lang="en-IN" sz="3000" dirty="0" err="1" smtClean="0">
                <a:solidFill>
                  <a:srgbClr val="002060"/>
                </a:solidFill>
                <a:latin typeface="Times New Roman" pitchFamily="18" charset="0"/>
                <a:cs typeface="Times New Roman" pitchFamily="18" charset="0"/>
              </a:rPr>
              <a:t>LinkedList</a:t>
            </a:r>
            <a:r>
              <a:rPr lang="en-IN" sz="3000" dirty="0" smtClean="0">
                <a:solidFill>
                  <a:srgbClr val="002060"/>
                </a:solidFill>
                <a:latin typeface="Times New Roman" pitchFamily="18" charset="0"/>
                <a:cs typeface="Times New Roman" pitchFamily="18" charset="0"/>
              </a:rPr>
              <a:t> implements the List interface, calls to add(E) append items to the end of the list, as do calls to </a:t>
            </a:r>
            <a:r>
              <a:rPr lang="en-IN" sz="3000" dirty="0" err="1" smtClean="0">
                <a:solidFill>
                  <a:srgbClr val="002060"/>
                </a:solidFill>
                <a:latin typeface="Times New Roman" pitchFamily="18" charset="0"/>
                <a:cs typeface="Times New Roman" pitchFamily="18" charset="0"/>
              </a:rPr>
              <a:t>addLast</a:t>
            </a:r>
            <a:r>
              <a:rPr lang="en-IN" sz="3000" dirty="0" smtClean="0">
                <a:solidFill>
                  <a:srgbClr val="002060"/>
                </a:solidFill>
                <a:latin typeface="Times New Roman" pitchFamily="18" charset="0"/>
                <a:cs typeface="Times New Roman" pitchFamily="18" charset="0"/>
              </a:rPr>
              <a:t>( ). </a:t>
            </a:r>
          </a:p>
          <a:p>
            <a:pPr algn="just"/>
            <a:r>
              <a:rPr lang="en-IN" sz="3000" dirty="0" smtClean="0">
                <a:solidFill>
                  <a:srgbClr val="002060"/>
                </a:solidFill>
                <a:latin typeface="Times New Roman" pitchFamily="18" charset="0"/>
                <a:cs typeface="Times New Roman" pitchFamily="18" charset="0"/>
              </a:rPr>
              <a:t>To insert items at a specific location, use the add(</a:t>
            </a:r>
            <a:r>
              <a:rPr lang="en-IN" sz="3000" dirty="0" err="1" smtClean="0">
                <a:solidFill>
                  <a:srgbClr val="002060"/>
                </a:solidFill>
                <a:latin typeface="Times New Roman" pitchFamily="18" charset="0"/>
                <a:cs typeface="Times New Roman" pitchFamily="18" charset="0"/>
              </a:rPr>
              <a:t>int</a:t>
            </a:r>
            <a:r>
              <a:rPr lang="en-IN" sz="3000" dirty="0" smtClean="0">
                <a:solidFill>
                  <a:srgbClr val="002060"/>
                </a:solidFill>
                <a:latin typeface="Times New Roman" pitchFamily="18" charset="0"/>
                <a:cs typeface="Times New Roman" pitchFamily="18" charset="0"/>
              </a:rPr>
              <a:t>, E)</a:t>
            </a:r>
          </a:p>
          <a:p>
            <a:pPr algn="just">
              <a:buNone/>
            </a:pPr>
            <a:r>
              <a:rPr lang="en-IN" sz="3000" dirty="0" smtClean="0">
                <a:solidFill>
                  <a:srgbClr val="002060"/>
                </a:solidFill>
                <a:latin typeface="Times New Roman" pitchFamily="18" charset="0"/>
                <a:cs typeface="Times New Roman" pitchFamily="18" charset="0"/>
              </a:rPr>
              <a:t>   form of add( ), as illustrated by the call to add(1, “A2”) in the example.</a:t>
            </a:r>
          </a:p>
          <a:p>
            <a:pPr algn="just"/>
            <a:r>
              <a:rPr lang="en-IN" sz="3000" dirty="0" smtClean="0">
                <a:solidFill>
                  <a:srgbClr val="002060"/>
                </a:solidFill>
                <a:latin typeface="Times New Roman" pitchFamily="18" charset="0"/>
                <a:cs typeface="Times New Roman" pitchFamily="18" charset="0"/>
              </a:rPr>
              <a:t>Notice how the third element in </a:t>
            </a:r>
            <a:r>
              <a:rPr lang="en-IN" sz="3000" dirty="0" err="1" smtClean="0">
                <a:solidFill>
                  <a:srgbClr val="002060"/>
                </a:solidFill>
                <a:latin typeface="Times New Roman" pitchFamily="18" charset="0"/>
                <a:cs typeface="Times New Roman" pitchFamily="18" charset="0"/>
              </a:rPr>
              <a:t>ll</a:t>
            </a:r>
            <a:r>
              <a:rPr lang="en-IN" sz="3000" dirty="0" smtClean="0">
                <a:solidFill>
                  <a:srgbClr val="002060"/>
                </a:solidFill>
                <a:latin typeface="Times New Roman" pitchFamily="18" charset="0"/>
                <a:cs typeface="Times New Roman" pitchFamily="18" charset="0"/>
              </a:rPr>
              <a:t> is changed by employing calls to get( ) and set( ). </a:t>
            </a:r>
          </a:p>
          <a:p>
            <a:pPr algn="just"/>
            <a:r>
              <a:rPr lang="en-IN" sz="3000" dirty="0" smtClean="0">
                <a:solidFill>
                  <a:srgbClr val="002060"/>
                </a:solidFill>
                <a:latin typeface="Times New Roman" pitchFamily="18" charset="0"/>
                <a:cs typeface="Times New Roman" pitchFamily="18" charset="0"/>
              </a:rPr>
              <a:t>To obtain the current value of an element, pass get( ) the index at which the element is stored.</a:t>
            </a:r>
          </a:p>
          <a:p>
            <a:pPr algn="just"/>
            <a:r>
              <a:rPr lang="en-IN" sz="3000" dirty="0" smtClean="0">
                <a:solidFill>
                  <a:srgbClr val="002060"/>
                </a:solidFill>
                <a:latin typeface="Times New Roman" pitchFamily="18" charset="0"/>
                <a:cs typeface="Times New Roman" pitchFamily="18" charset="0"/>
              </a:rPr>
              <a:t>To assign a new value to that index, pass set( ) the index and its new value.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Program:  LinkedList1.java</a:t>
            </a:r>
          </a:p>
          <a:p>
            <a:endParaRPr lang="en-IN" dirty="0" smtClean="0"/>
          </a:p>
          <a:p>
            <a:r>
              <a:rPr lang="en-IN" dirty="0" smtClean="0"/>
              <a:t> Program:  LinkedList2.java</a:t>
            </a:r>
          </a:p>
          <a:p>
            <a:endParaRPr lang="en-IN" dirty="0" smtClean="0"/>
          </a:p>
          <a:p>
            <a:r>
              <a:rPr lang="en-IN" dirty="0" smtClean="0"/>
              <a:t> Program:  LinkedList3.java</a:t>
            </a:r>
          </a:p>
          <a:p>
            <a:endParaRPr lang="en-IN" dirty="0" smtClean="0"/>
          </a:p>
          <a:p>
            <a:r>
              <a:rPr lang="en-IN" dirty="0" smtClean="0"/>
              <a:t> Program:  LinkedList3.java</a:t>
            </a:r>
            <a:endParaRPr lang="en-IN" dirty="0"/>
          </a:p>
        </p:txBody>
      </p:sp>
      <p:sp>
        <p:nvSpPr>
          <p:cNvPr id="3" name="Title 2"/>
          <p:cNvSpPr>
            <a:spLocks noGrp="1"/>
          </p:cNvSpPr>
          <p:nvPr>
            <p:ph type="title"/>
          </p:nvPr>
        </p:nvSpPr>
        <p:spPr/>
        <p:txBody>
          <a:bodyPr/>
          <a:lstStyle/>
          <a:p>
            <a:r>
              <a:rPr lang="en-IN" dirty="0" smtClean="0"/>
              <a:t>Other Program Examples</a:t>
            </a:r>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05800" cy="4843272"/>
          </a:xfrm>
        </p:spPr>
        <p:txBody>
          <a:bodyPr/>
          <a:lstStyle/>
          <a:p>
            <a:r>
              <a:rPr lang="en-IN" dirty="0" smtClean="0"/>
              <a:t> </a:t>
            </a:r>
            <a:r>
              <a:rPr lang="en-IN" sz="2800" dirty="0" err="1" smtClean="0">
                <a:solidFill>
                  <a:srgbClr val="002060"/>
                </a:solidFill>
                <a:latin typeface="Times New Roman" pitchFamily="18" charset="0"/>
                <a:cs typeface="Times New Roman" pitchFamily="18" charset="0"/>
              </a:rPr>
              <a:t>HashSet</a:t>
            </a:r>
            <a:r>
              <a:rPr lang="en-IN" sz="2800" dirty="0" smtClean="0">
                <a:solidFill>
                  <a:srgbClr val="002060"/>
                </a:solidFill>
                <a:latin typeface="Times New Roman" pitchFamily="18" charset="0"/>
                <a:cs typeface="Times New Roman" pitchFamily="18" charset="0"/>
              </a:rPr>
              <a:t> extends </a:t>
            </a:r>
            <a:r>
              <a:rPr lang="en-IN" sz="2800" dirty="0" err="1" smtClean="0">
                <a:solidFill>
                  <a:srgbClr val="002060"/>
                </a:solidFill>
                <a:latin typeface="Times New Roman" pitchFamily="18" charset="0"/>
                <a:cs typeface="Times New Roman" pitchFamily="18" charset="0"/>
              </a:rPr>
              <a:t>AbstractSet</a:t>
            </a:r>
            <a:r>
              <a:rPr lang="en-IN" sz="2800" dirty="0" smtClean="0">
                <a:solidFill>
                  <a:srgbClr val="002060"/>
                </a:solidFill>
                <a:latin typeface="Times New Roman" pitchFamily="18" charset="0"/>
                <a:cs typeface="Times New Roman" pitchFamily="18" charset="0"/>
              </a:rPr>
              <a:t> and implements the Set interface. </a:t>
            </a:r>
          </a:p>
          <a:p>
            <a:r>
              <a:rPr lang="en-IN" sz="2800" dirty="0" smtClean="0">
                <a:solidFill>
                  <a:srgbClr val="002060"/>
                </a:solidFill>
                <a:latin typeface="Times New Roman" pitchFamily="18" charset="0"/>
                <a:cs typeface="Times New Roman" pitchFamily="18" charset="0"/>
              </a:rPr>
              <a:t>It creates a collection that uses a hash table for storage.</a:t>
            </a:r>
          </a:p>
          <a:p>
            <a:r>
              <a:rPr lang="en-IN" sz="2800" dirty="0" smtClean="0">
                <a:solidFill>
                  <a:srgbClr val="002060"/>
                </a:solidFill>
                <a:latin typeface="Times New Roman" pitchFamily="18" charset="0"/>
                <a:cs typeface="Times New Roman" pitchFamily="18" charset="0"/>
              </a:rPr>
              <a:t> </a:t>
            </a:r>
            <a:r>
              <a:rPr lang="en-IN" sz="2800" dirty="0" err="1" smtClean="0">
                <a:solidFill>
                  <a:srgbClr val="002060"/>
                </a:solidFill>
                <a:latin typeface="Times New Roman" pitchFamily="18" charset="0"/>
                <a:cs typeface="Times New Roman" pitchFamily="18" charset="0"/>
              </a:rPr>
              <a:t>HashSet</a:t>
            </a:r>
            <a:r>
              <a:rPr lang="en-IN" sz="2800" dirty="0" smtClean="0">
                <a:solidFill>
                  <a:srgbClr val="002060"/>
                </a:solidFill>
                <a:latin typeface="Times New Roman" pitchFamily="18" charset="0"/>
                <a:cs typeface="Times New Roman" pitchFamily="18" charset="0"/>
              </a:rPr>
              <a:t> is a generic class that has this declaration:</a:t>
            </a:r>
          </a:p>
          <a:p>
            <a:pPr>
              <a:buNone/>
            </a:pPr>
            <a:r>
              <a:rPr lang="en-IN" dirty="0" smtClean="0"/>
              <a:t>          class </a:t>
            </a:r>
            <a:r>
              <a:rPr lang="en-IN" dirty="0" err="1" smtClean="0"/>
              <a:t>HashSet</a:t>
            </a:r>
            <a:r>
              <a:rPr lang="en-IN" dirty="0" smtClean="0"/>
              <a:t>&lt;E&gt;</a:t>
            </a:r>
          </a:p>
          <a:p>
            <a:r>
              <a:rPr lang="en-IN" sz="2800" dirty="0" smtClean="0">
                <a:solidFill>
                  <a:srgbClr val="002060"/>
                </a:solidFill>
                <a:latin typeface="Times New Roman" pitchFamily="18" charset="0"/>
                <a:cs typeface="Times New Roman" pitchFamily="18" charset="0"/>
              </a:rPr>
              <a:t>Here, E specifies the type of objects that the set will hold.</a:t>
            </a:r>
          </a:p>
        </p:txBody>
      </p:sp>
      <p:sp>
        <p:nvSpPr>
          <p:cNvPr id="3" name="Title 2"/>
          <p:cNvSpPr>
            <a:spLocks noGrp="1"/>
          </p:cNvSpPr>
          <p:nvPr>
            <p:ph type="title"/>
          </p:nvPr>
        </p:nvSpPr>
        <p:spPr/>
        <p:txBody>
          <a:bodyPr>
            <a:normAutofit/>
          </a:bodyPr>
          <a:lstStyle/>
          <a:p>
            <a:r>
              <a:rPr lang="en-IN" dirty="0" smtClean="0"/>
              <a:t>The </a:t>
            </a:r>
            <a:r>
              <a:rPr lang="en-IN" dirty="0" err="1" smtClean="0"/>
              <a:t>HashSet</a:t>
            </a:r>
            <a:r>
              <a:rPr lang="en-IN" dirty="0" smtClean="0"/>
              <a:t> Class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0"/>
            <a:ext cx="8915400" cy="5715000"/>
          </a:xfrm>
        </p:spPr>
        <p:txBody>
          <a:bodyPr>
            <a:normAutofit lnSpcReduction="10000"/>
          </a:bodyPr>
          <a:lstStyle/>
          <a:p>
            <a:pPr algn="just"/>
            <a:r>
              <a:rPr lang="en-IN" dirty="0" smtClean="0"/>
              <a:t> </a:t>
            </a:r>
            <a:r>
              <a:rPr lang="en-IN" sz="3200" dirty="0" smtClean="0">
                <a:solidFill>
                  <a:srgbClr val="002060"/>
                </a:solidFill>
                <a:latin typeface="Times New Roman" pitchFamily="18" charset="0"/>
                <a:cs typeface="Times New Roman" pitchFamily="18" charset="0"/>
              </a:rPr>
              <a:t>The Java Collections Framework standardizes the way in which groups of objects are handled by your programs.</a:t>
            </a:r>
          </a:p>
          <a:p>
            <a:pPr algn="just"/>
            <a:r>
              <a:rPr lang="en-IN" sz="3200" dirty="0" smtClean="0">
                <a:solidFill>
                  <a:srgbClr val="002060"/>
                </a:solidFill>
                <a:latin typeface="Times New Roman" pitchFamily="18" charset="0"/>
                <a:cs typeface="Times New Roman" pitchFamily="18" charset="0"/>
              </a:rPr>
              <a:t> Prior to the Collections Framework, Java provided ad hoc classes such as Dictionary, Vector, Stack, and Properties to store and manipulate groups of objects.</a:t>
            </a:r>
          </a:p>
          <a:p>
            <a:pPr algn="just"/>
            <a:r>
              <a:rPr lang="en-IN" sz="3200" dirty="0" smtClean="0">
                <a:solidFill>
                  <a:srgbClr val="002060"/>
                </a:solidFill>
                <a:latin typeface="Times New Roman" pitchFamily="18" charset="0"/>
                <a:cs typeface="Times New Roman" pitchFamily="18" charset="0"/>
              </a:rPr>
              <a:t> The Collections Framework was designed to meet several goals.</a:t>
            </a:r>
          </a:p>
          <a:p>
            <a:pPr algn="just"/>
            <a:r>
              <a:rPr lang="en-IN" sz="3200" dirty="0" smtClean="0">
                <a:solidFill>
                  <a:srgbClr val="002060"/>
                </a:solidFill>
                <a:latin typeface="Times New Roman" pitchFamily="18" charset="0"/>
                <a:cs typeface="Times New Roman" pitchFamily="18" charset="0"/>
              </a:rPr>
              <a:t> First, the framework had to be high-performance.</a:t>
            </a:r>
          </a:p>
          <a:p>
            <a:pPr algn="just"/>
            <a:r>
              <a:rPr lang="en-IN" sz="3200" dirty="0" smtClean="0">
                <a:solidFill>
                  <a:srgbClr val="002060"/>
                </a:solidFill>
                <a:latin typeface="Times New Roman" pitchFamily="18" charset="0"/>
                <a:cs typeface="Times New Roman" pitchFamily="18" charset="0"/>
              </a:rPr>
              <a:t> The implementations for the fundamental collections are highly efficient.</a:t>
            </a:r>
          </a:p>
        </p:txBody>
      </p:sp>
      <p:sp>
        <p:nvSpPr>
          <p:cNvPr id="3" name="Title 2"/>
          <p:cNvSpPr>
            <a:spLocks noGrp="1"/>
          </p:cNvSpPr>
          <p:nvPr>
            <p:ph type="title"/>
          </p:nvPr>
        </p:nvSpPr>
        <p:spPr>
          <a:xfrm>
            <a:off x="457200" y="-152400"/>
            <a:ext cx="8229600" cy="1143000"/>
          </a:xfrm>
        </p:spPr>
        <p:txBody>
          <a:bodyPr>
            <a:normAutofit/>
          </a:bodyPr>
          <a:lstStyle/>
          <a:p>
            <a:r>
              <a:rPr lang="en-IN" sz="3600" dirty="0" smtClean="0">
                <a:solidFill>
                  <a:srgbClr val="7030A0"/>
                </a:solidFill>
              </a:rPr>
              <a:t>Collection Overview</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
            <a:ext cx="8534400" cy="6324600"/>
          </a:xfrm>
        </p:spPr>
        <p:txBody>
          <a:bodyPr>
            <a:normAutofit/>
          </a:bodyPr>
          <a:lstStyle/>
          <a:p>
            <a:r>
              <a:rPr lang="en-IN" dirty="0" smtClean="0"/>
              <a:t> </a:t>
            </a:r>
            <a:r>
              <a:rPr lang="en-IN" sz="2800" dirty="0" smtClean="0">
                <a:solidFill>
                  <a:srgbClr val="002060"/>
                </a:solidFill>
                <a:latin typeface="Times New Roman" pitchFamily="18" charset="0"/>
                <a:cs typeface="Times New Roman" pitchFamily="18" charset="0"/>
              </a:rPr>
              <a:t>A hash table stores information by using a mechanism called hashing. </a:t>
            </a:r>
          </a:p>
          <a:p>
            <a:r>
              <a:rPr lang="en-IN" sz="2800" dirty="0" smtClean="0">
                <a:solidFill>
                  <a:srgbClr val="002060"/>
                </a:solidFill>
                <a:latin typeface="Times New Roman" pitchFamily="18" charset="0"/>
                <a:cs typeface="Times New Roman" pitchFamily="18" charset="0"/>
              </a:rPr>
              <a:t>In hashing, the informational content of a key is used to determine a unique value, called its hash code. </a:t>
            </a:r>
          </a:p>
          <a:p>
            <a:r>
              <a:rPr lang="en-IN" sz="2800" dirty="0" smtClean="0">
                <a:solidFill>
                  <a:srgbClr val="002060"/>
                </a:solidFill>
                <a:latin typeface="Times New Roman" pitchFamily="18" charset="0"/>
                <a:cs typeface="Times New Roman" pitchFamily="18" charset="0"/>
              </a:rPr>
              <a:t>The hash code is then used as the index at which the data associated with the key is stored.</a:t>
            </a:r>
          </a:p>
          <a:p>
            <a:r>
              <a:rPr lang="en-IN" sz="2800" dirty="0" smtClean="0">
                <a:solidFill>
                  <a:srgbClr val="002060"/>
                </a:solidFill>
                <a:latin typeface="Times New Roman" pitchFamily="18" charset="0"/>
                <a:cs typeface="Times New Roman" pitchFamily="18" charset="0"/>
              </a:rPr>
              <a:t> The transformation of the key into its hash code is performed automatically— you never see the hash code itself. </a:t>
            </a:r>
          </a:p>
          <a:p>
            <a:r>
              <a:rPr lang="en-IN" sz="2800" dirty="0" smtClean="0">
                <a:solidFill>
                  <a:srgbClr val="002060"/>
                </a:solidFill>
                <a:latin typeface="Times New Roman" pitchFamily="18" charset="0"/>
                <a:cs typeface="Times New Roman" pitchFamily="18" charset="0"/>
              </a:rPr>
              <a:t>Also, your code can’t directly index the hash table. </a:t>
            </a:r>
          </a:p>
          <a:p>
            <a:r>
              <a:rPr lang="en-IN" sz="2800" dirty="0" smtClean="0">
                <a:solidFill>
                  <a:srgbClr val="002060"/>
                </a:solidFill>
                <a:latin typeface="Times New Roman" pitchFamily="18" charset="0"/>
                <a:cs typeface="Times New Roman" pitchFamily="18" charset="0"/>
              </a:rPr>
              <a:t>The advantage of hashing is that it allows the execution time of add( ), contains( ), remove( ), and size( ) to remain constant even for large sets.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438400"/>
            <a:ext cx="8229600" cy="2286000"/>
          </a:xfrm>
        </p:spPr>
        <p:txBody>
          <a:bodyPr>
            <a:normAutofit/>
          </a:bodyPr>
          <a:lstStyle/>
          <a:p>
            <a:r>
              <a:rPr lang="en-IN" dirty="0" smtClean="0"/>
              <a:t>Program: </a:t>
            </a:r>
            <a:r>
              <a:rPr lang="en-IN" dirty="0" err="1" smtClean="0"/>
              <a:t>HashSetDemo</a:t>
            </a:r>
            <a:r>
              <a:rPr lang="en-IN" dirty="0" smtClean="0"/>
              <a:t/>
            </a:r>
            <a:br>
              <a:rPr lang="en-IN" dirty="0" smtClean="0"/>
            </a:br>
            <a:r>
              <a:rPr lang="en-IN" dirty="0" smtClean="0"/>
              <a:t>Program: HashSet2</a:t>
            </a:r>
            <a:br>
              <a:rPr lang="en-IN" dirty="0" smtClean="0"/>
            </a:br>
            <a:r>
              <a:rPr lang="en-IN" dirty="0" smtClean="0"/>
              <a:t> Program: HashSet3</a:t>
            </a:r>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dirty="0" smtClean="0"/>
              <a:t> </a:t>
            </a:r>
            <a:r>
              <a:rPr lang="en-IN" sz="2800" dirty="0" smtClean="0">
                <a:solidFill>
                  <a:srgbClr val="002060"/>
                </a:solidFill>
                <a:latin typeface="Times New Roman" pitchFamily="18" charset="0"/>
                <a:cs typeface="Times New Roman" pitchFamily="18" charset="0"/>
              </a:rPr>
              <a:t>An </a:t>
            </a:r>
            <a:r>
              <a:rPr lang="en-IN" sz="2800" b="1" dirty="0" smtClean="0">
                <a:solidFill>
                  <a:srgbClr val="002060"/>
                </a:solidFill>
                <a:latin typeface="Times New Roman" pitchFamily="18" charset="0"/>
                <a:cs typeface="Times New Roman" pitchFamily="18" charset="0"/>
              </a:rPr>
              <a:t>iterator</a:t>
            </a:r>
            <a:r>
              <a:rPr lang="en-IN" sz="2800" dirty="0" smtClean="0">
                <a:solidFill>
                  <a:srgbClr val="002060"/>
                </a:solidFill>
                <a:latin typeface="Times New Roman" pitchFamily="18" charset="0"/>
                <a:cs typeface="Times New Roman" pitchFamily="18" charset="0"/>
              </a:rPr>
              <a:t> provides a means of enumerating the contents of a collection.</a:t>
            </a:r>
          </a:p>
          <a:p>
            <a:pPr algn="just"/>
            <a:r>
              <a:rPr lang="en-IN" sz="2800" dirty="0" smtClean="0">
                <a:solidFill>
                  <a:srgbClr val="002060"/>
                </a:solidFill>
                <a:latin typeface="Times New Roman" pitchFamily="18" charset="0"/>
                <a:cs typeface="Times New Roman" pitchFamily="18" charset="0"/>
              </a:rPr>
              <a:t> suppose we want to cycle through the elements in a collection. </a:t>
            </a:r>
          </a:p>
          <a:p>
            <a:pPr algn="just"/>
            <a:r>
              <a:rPr lang="en-IN" sz="2800" dirty="0" smtClean="0">
                <a:solidFill>
                  <a:srgbClr val="002060"/>
                </a:solidFill>
                <a:latin typeface="Times New Roman" pitchFamily="18" charset="0"/>
                <a:cs typeface="Times New Roman" pitchFamily="18" charset="0"/>
              </a:rPr>
              <a:t>For example, you might want to display each element. </a:t>
            </a:r>
          </a:p>
          <a:p>
            <a:pPr algn="just"/>
            <a:r>
              <a:rPr lang="en-IN" sz="2800" dirty="0" smtClean="0">
                <a:solidFill>
                  <a:srgbClr val="002060"/>
                </a:solidFill>
                <a:latin typeface="Times New Roman" pitchFamily="18" charset="0"/>
                <a:cs typeface="Times New Roman" pitchFamily="18" charset="0"/>
              </a:rPr>
              <a:t>One way to do this is to employ an iterator, which is an object that implements either the Iterator or the </a:t>
            </a:r>
            <a:r>
              <a:rPr lang="en-IN" sz="2800" dirty="0" err="1" smtClean="0">
                <a:solidFill>
                  <a:srgbClr val="002060"/>
                </a:solidFill>
                <a:latin typeface="Times New Roman" pitchFamily="18" charset="0"/>
                <a:cs typeface="Times New Roman" pitchFamily="18" charset="0"/>
              </a:rPr>
              <a:t>ListIterator</a:t>
            </a:r>
            <a:r>
              <a:rPr lang="en-IN" sz="2800" dirty="0" smtClean="0">
                <a:solidFill>
                  <a:srgbClr val="002060"/>
                </a:solidFill>
                <a:latin typeface="Times New Roman" pitchFamily="18" charset="0"/>
                <a:cs typeface="Times New Roman" pitchFamily="18" charset="0"/>
              </a:rPr>
              <a:t> interface.</a:t>
            </a:r>
          </a:p>
          <a:p>
            <a:pPr algn="just"/>
            <a:r>
              <a:rPr lang="en-IN" sz="2800" dirty="0" smtClean="0">
                <a:solidFill>
                  <a:srgbClr val="002060"/>
                </a:solidFill>
                <a:latin typeface="Times New Roman" pitchFamily="18" charset="0"/>
                <a:cs typeface="Times New Roman" pitchFamily="18" charset="0"/>
              </a:rPr>
              <a:t> Iterator enables you to cycle through a collection, obtaining or removing elements.</a:t>
            </a:r>
          </a:p>
          <a:p>
            <a:pPr algn="just"/>
            <a:endParaRPr lang="en-IN" dirty="0"/>
          </a:p>
        </p:txBody>
      </p:sp>
      <p:sp>
        <p:nvSpPr>
          <p:cNvPr id="3" name="Title 2"/>
          <p:cNvSpPr>
            <a:spLocks noGrp="1"/>
          </p:cNvSpPr>
          <p:nvPr>
            <p:ph type="title"/>
          </p:nvPr>
        </p:nvSpPr>
        <p:spPr>
          <a:xfrm>
            <a:off x="457200" y="274638"/>
            <a:ext cx="8382000" cy="1143000"/>
          </a:xfrm>
        </p:spPr>
        <p:txBody>
          <a:bodyPr>
            <a:noAutofit/>
          </a:bodyPr>
          <a:lstStyle/>
          <a:p>
            <a:pPr algn="ctr"/>
            <a:r>
              <a:rPr lang="en-IN" dirty="0" smtClean="0"/>
              <a:t>Accessing a Collection via an Iterator</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610600" cy="6629399"/>
          </a:xfrm>
        </p:spPr>
        <p:txBody>
          <a:bodyPr>
            <a:normAutofit/>
          </a:bodyPr>
          <a:lstStyle/>
          <a:p>
            <a:pPr algn="just"/>
            <a:r>
              <a:rPr lang="en-IN" dirty="0" smtClean="0"/>
              <a:t> </a:t>
            </a:r>
            <a:r>
              <a:rPr lang="en-IN" sz="2800" dirty="0" smtClean="0">
                <a:solidFill>
                  <a:srgbClr val="002060"/>
                </a:solidFill>
                <a:latin typeface="Times New Roman" pitchFamily="18" charset="0"/>
                <a:cs typeface="Times New Roman" pitchFamily="18" charset="0"/>
              </a:rPr>
              <a:t>In other words, Iterator is used for iterating (looping) various collection classes such as </a:t>
            </a:r>
            <a:r>
              <a:rPr lang="en-IN" sz="2800" dirty="0" err="1" smtClean="0">
                <a:solidFill>
                  <a:srgbClr val="FF0000"/>
                </a:solidFill>
                <a:latin typeface="Times New Roman" pitchFamily="18" charset="0"/>
                <a:cs typeface="Times New Roman" pitchFamily="18" charset="0"/>
                <a:hlinkClick r:id="rId2" tooltip="HashMap in Java with Example"/>
              </a:rPr>
              <a:t>HashMap</a:t>
            </a:r>
            <a:r>
              <a:rPr lang="en-IN" sz="2800" dirty="0" smtClean="0">
                <a:solidFill>
                  <a:srgbClr val="FF0000"/>
                </a:solidFill>
                <a:latin typeface="Times New Roman" pitchFamily="18" charset="0"/>
                <a:cs typeface="Times New Roman" pitchFamily="18" charset="0"/>
              </a:rPr>
              <a:t>, </a:t>
            </a:r>
            <a:r>
              <a:rPr lang="en-IN" sz="2800" dirty="0" err="1" smtClean="0">
                <a:solidFill>
                  <a:srgbClr val="FF0000"/>
                </a:solidFill>
                <a:latin typeface="Times New Roman" pitchFamily="18" charset="0"/>
                <a:cs typeface="Times New Roman" pitchFamily="18" charset="0"/>
                <a:hlinkClick r:id="rId3" tooltip="ArrayList in java with example programs – Collections Framework"/>
              </a:rPr>
              <a:t>ArrayList</a:t>
            </a:r>
            <a:r>
              <a:rPr lang="en-IN" sz="2800" dirty="0" smtClean="0">
                <a:solidFill>
                  <a:srgbClr val="FF0000"/>
                </a:solidFill>
                <a:latin typeface="Times New Roman" pitchFamily="18" charset="0"/>
                <a:cs typeface="Times New Roman" pitchFamily="18" charset="0"/>
              </a:rPr>
              <a:t>, </a:t>
            </a:r>
            <a:r>
              <a:rPr lang="en-IN" sz="2800" dirty="0" err="1" smtClean="0">
                <a:solidFill>
                  <a:srgbClr val="FF0000"/>
                </a:solidFill>
                <a:latin typeface="Times New Roman" pitchFamily="18" charset="0"/>
                <a:cs typeface="Times New Roman" pitchFamily="18" charset="0"/>
                <a:hlinkClick r:id="rId4" tooltip="LinkedList in Java with Example"/>
              </a:rPr>
              <a:t>LinkedList</a:t>
            </a:r>
            <a:r>
              <a:rPr lang="en-IN" sz="2800" dirty="0" smtClean="0">
                <a:solidFill>
                  <a:srgbClr val="002060"/>
                </a:solidFill>
                <a:latin typeface="Times New Roman" pitchFamily="18" charset="0"/>
                <a:cs typeface="Times New Roman" pitchFamily="18" charset="0"/>
              </a:rPr>
              <a:t> etc. </a:t>
            </a:r>
          </a:p>
          <a:p>
            <a:pPr algn="just"/>
            <a:r>
              <a:rPr lang="en-IN" sz="2800" dirty="0" smtClean="0">
                <a:solidFill>
                  <a:srgbClr val="002060"/>
                </a:solidFill>
                <a:latin typeface="Times New Roman" pitchFamily="18" charset="0"/>
                <a:cs typeface="Times New Roman" pitchFamily="18" charset="0"/>
              </a:rPr>
              <a:t>Iterator took place of Enumeration, which was used to iterate legacy classes such as Vector. </a:t>
            </a:r>
          </a:p>
          <a:p>
            <a:r>
              <a:rPr lang="en-IN" sz="2800" dirty="0" err="1" smtClean="0">
                <a:solidFill>
                  <a:srgbClr val="002060"/>
                </a:solidFill>
                <a:latin typeface="Times New Roman" pitchFamily="18" charset="0"/>
                <a:cs typeface="Times New Roman" pitchFamily="18" charset="0"/>
              </a:rPr>
              <a:t>ListIterator</a:t>
            </a:r>
            <a:r>
              <a:rPr lang="en-IN" sz="2800" dirty="0" smtClean="0">
                <a:solidFill>
                  <a:srgbClr val="002060"/>
                </a:solidFill>
                <a:latin typeface="Times New Roman" pitchFamily="18" charset="0"/>
                <a:cs typeface="Times New Roman" pitchFamily="18" charset="0"/>
              </a:rPr>
              <a:t> extends Iterator to allow bidirectional traversal of a list, and the modification of elements. </a:t>
            </a:r>
          </a:p>
          <a:p>
            <a:r>
              <a:rPr lang="en-IN" sz="2800" dirty="0" smtClean="0">
                <a:solidFill>
                  <a:srgbClr val="002060"/>
                </a:solidFill>
                <a:latin typeface="Times New Roman" pitchFamily="18" charset="0"/>
                <a:cs typeface="Times New Roman" pitchFamily="18" charset="0"/>
              </a:rPr>
              <a:t>Iterator and </a:t>
            </a:r>
            <a:r>
              <a:rPr lang="en-IN" sz="2800" dirty="0" err="1" smtClean="0">
                <a:solidFill>
                  <a:srgbClr val="002060"/>
                </a:solidFill>
                <a:latin typeface="Times New Roman" pitchFamily="18" charset="0"/>
                <a:cs typeface="Times New Roman" pitchFamily="18" charset="0"/>
              </a:rPr>
              <a:t>ListIterator</a:t>
            </a:r>
            <a:r>
              <a:rPr lang="en-IN" sz="2800" dirty="0" smtClean="0">
                <a:solidFill>
                  <a:srgbClr val="002060"/>
                </a:solidFill>
                <a:latin typeface="Times New Roman" pitchFamily="18" charset="0"/>
                <a:cs typeface="Times New Roman" pitchFamily="18" charset="0"/>
              </a:rPr>
              <a:t> are generic interfaces which are declared as shown here:</a:t>
            </a:r>
          </a:p>
          <a:p>
            <a:pPr>
              <a:buNone/>
            </a:pPr>
            <a:r>
              <a:rPr lang="en-IN" sz="2800" dirty="0" smtClean="0"/>
              <a:t>               interface Iterator&lt;E&gt;</a:t>
            </a:r>
          </a:p>
          <a:p>
            <a:pPr>
              <a:buNone/>
            </a:pPr>
            <a:r>
              <a:rPr lang="en-IN" sz="2800" dirty="0" smtClean="0"/>
              <a:t>               interface </a:t>
            </a:r>
            <a:r>
              <a:rPr lang="en-IN" sz="2800" dirty="0" err="1" smtClean="0"/>
              <a:t>ListIterator</a:t>
            </a:r>
            <a:r>
              <a:rPr lang="en-IN" sz="2800" dirty="0" smtClean="0"/>
              <a:t>&lt;E&gt;</a:t>
            </a:r>
          </a:p>
          <a:p>
            <a:pPr>
              <a:buNone/>
            </a:pPr>
            <a:r>
              <a:rPr lang="en-IN" sz="2800" dirty="0" smtClean="0">
                <a:solidFill>
                  <a:srgbClr val="002060"/>
                </a:solidFill>
                <a:latin typeface="Times New Roman" pitchFamily="18" charset="0"/>
                <a:cs typeface="Times New Roman" pitchFamily="18" charset="0"/>
              </a:rPr>
              <a:t>    Here, E specifies the type of objects being iterated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610600" cy="5486400"/>
          </a:xfrm>
        </p:spPr>
        <p:txBody>
          <a:bodyPr>
            <a:normAutofit/>
          </a:bodyPr>
          <a:lstStyle/>
          <a:p>
            <a:r>
              <a:rPr lang="en-IN" dirty="0" smtClean="0"/>
              <a:t> </a:t>
            </a:r>
            <a:r>
              <a:rPr lang="en-IN" sz="2800" dirty="0" smtClean="0">
                <a:solidFill>
                  <a:srgbClr val="002060"/>
                </a:solidFill>
                <a:latin typeface="Times New Roman" pitchFamily="18" charset="0"/>
                <a:cs typeface="Times New Roman" pitchFamily="18" charset="0"/>
              </a:rPr>
              <a:t>In general, to use an iterator to cycle through the contents of a collection, follow these steps:</a:t>
            </a:r>
          </a:p>
          <a:p>
            <a:pPr>
              <a:buNone/>
            </a:pPr>
            <a:r>
              <a:rPr lang="en-IN" sz="2800" dirty="0" smtClean="0">
                <a:solidFill>
                  <a:srgbClr val="002060"/>
                </a:solidFill>
                <a:latin typeface="Times New Roman" pitchFamily="18" charset="0"/>
                <a:cs typeface="Times New Roman" pitchFamily="18" charset="0"/>
              </a:rPr>
              <a:t>1. Obtain an iterator to the start of the collection by calling the collection’s iterator( ) method.</a:t>
            </a:r>
          </a:p>
          <a:p>
            <a:pPr>
              <a:buNone/>
            </a:pPr>
            <a:r>
              <a:rPr lang="en-IN" sz="2800" dirty="0" smtClean="0">
                <a:solidFill>
                  <a:srgbClr val="002060"/>
                </a:solidFill>
                <a:latin typeface="Times New Roman" pitchFamily="18" charset="0"/>
                <a:cs typeface="Times New Roman" pitchFamily="18" charset="0"/>
              </a:rPr>
              <a:t>2. Set up a loop that makes a call to </a:t>
            </a:r>
            <a:r>
              <a:rPr lang="en-IN" sz="2800" dirty="0" err="1" smtClean="0">
                <a:solidFill>
                  <a:srgbClr val="002060"/>
                </a:solidFill>
                <a:latin typeface="Times New Roman" pitchFamily="18" charset="0"/>
                <a:cs typeface="Times New Roman" pitchFamily="18" charset="0"/>
              </a:rPr>
              <a:t>hasNext</a:t>
            </a:r>
            <a:r>
              <a:rPr lang="en-IN" sz="2800" dirty="0" smtClean="0">
                <a:solidFill>
                  <a:srgbClr val="002060"/>
                </a:solidFill>
                <a:latin typeface="Times New Roman" pitchFamily="18" charset="0"/>
                <a:cs typeface="Times New Roman" pitchFamily="18" charset="0"/>
              </a:rPr>
              <a:t>( ). Have the loop iterate as long as </a:t>
            </a:r>
            <a:r>
              <a:rPr lang="en-IN" sz="2800" dirty="0" err="1" smtClean="0">
                <a:solidFill>
                  <a:srgbClr val="002060"/>
                </a:solidFill>
                <a:latin typeface="Times New Roman" pitchFamily="18" charset="0"/>
                <a:cs typeface="Times New Roman" pitchFamily="18" charset="0"/>
              </a:rPr>
              <a:t>hasNext</a:t>
            </a:r>
            <a:r>
              <a:rPr lang="en-IN" sz="2800" dirty="0" smtClean="0">
                <a:solidFill>
                  <a:srgbClr val="002060"/>
                </a:solidFill>
                <a:latin typeface="Times New Roman" pitchFamily="18" charset="0"/>
                <a:cs typeface="Times New Roman" pitchFamily="18" charset="0"/>
              </a:rPr>
              <a:t>( ) returns true.</a:t>
            </a:r>
          </a:p>
          <a:p>
            <a:pPr>
              <a:buNone/>
            </a:pPr>
            <a:r>
              <a:rPr lang="en-IN" sz="2800" dirty="0" smtClean="0">
                <a:solidFill>
                  <a:srgbClr val="002060"/>
                </a:solidFill>
                <a:latin typeface="Times New Roman" pitchFamily="18" charset="0"/>
                <a:cs typeface="Times New Roman" pitchFamily="18" charset="0"/>
              </a:rPr>
              <a:t>3. Within the loop, obtain each element by calling next(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2862072"/>
          </a:xfrm>
        </p:spPr>
        <p:txBody>
          <a:bodyPr/>
          <a:lstStyle/>
          <a:p>
            <a:pPr algn="just">
              <a:buNone/>
            </a:pPr>
            <a:r>
              <a:rPr lang="en-IN" sz="2800" dirty="0" smtClean="0">
                <a:solidFill>
                  <a:srgbClr val="002060"/>
                </a:solidFill>
                <a:latin typeface="Times New Roman" pitchFamily="18" charset="0"/>
                <a:cs typeface="Times New Roman" pitchFamily="18" charset="0"/>
              </a:rPr>
              <a:t>The following example implements these steps, demonstrating both the Iterator and </a:t>
            </a:r>
            <a:r>
              <a:rPr lang="en-IN" sz="2800" dirty="0" err="1" smtClean="0">
                <a:solidFill>
                  <a:srgbClr val="002060"/>
                </a:solidFill>
                <a:latin typeface="Times New Roman" pitchFamily="18" charset="0"/>
                <a:cs typeface="Times New Roman" pitchFamily="18" charset="0"/>
              </a:rPr>
              <a:t>ListIterator</a:t>
            </a:r>
            <a:r>
              <a:rPr lang="en-IN" sz="2800" dirty="0" smtClean="0">
                <a:solidFill>
                  <a:srgbClr val="002060"/>
                </a:solidFill>
                <a:latin typeface="Times New Roman" pitchFamily="18" charset="0"/>
                <a:cs typeface="Times New Roman" pitchFamily="18" charset="0"/>
              </a:rPr>
              <a:t> interfaces. It uses an </a:t>
            </a:r>
            <a:r>
              <a:rPr lang="en-IN" sz="2800" dirty="0" err="1" smtClean="0">
                <a:solidFill>
                  <a:srgbClr val="002060"/>
                </a:solidFill>
                <a:latin typeface="Times New Roman" pitchFamily="18" charset="0"/>
                <a:cs typeface="Times New Roman" pitchFamily="18" charset="0"/>
              </a:rPr>
              <a:t>ArrayList</a:t>
            </a:r>
            <a:r>
              <a:rPr lang="en-IN" sz="2800" dirty="0" smtClean="0">
                <a:solidFill>
                  <a:srgbClr val="002060"/>
                </a:solidFill>
                <a:latin typeface="Times New Roman" pitchFamily="18" charset="0"/>
                <a:cs typeface="Times New Roman" pitchFamily="18" charset="0"/>
              </a:rPr>
              <a:t> object, but the general principles apply to any type of collection. Of course, </a:t>
            </a:r>
            <a:r>
              <a:rPr lang="en-IN" sz="2800" dirty="0" err="1" smtClean="0">
                <a:solidFill>
                  <a:srgbClr val="002060"/>
                </a:solidFill>
                <a:latin typeface="Times New Roman" pitchFamily="18" charset="0"/>
                <a:cs typeface="Times New Roman" pitchFamily="18" charset="0"/>
              </a:rPr>
              <a:t>ListIterator</a:t>
            </a:r>
            <a:r>
              <a:rPr lang="en-IN" sz="2800" dirty="0" smtClean="0">
                <a:solidFill>
                  <a:srgbClr val="002060"/>
                </a:solidFill>
                <a:latin typeface="Times New Roman" pitchFamily="18" charset="0"/>
                <a:cs typeface="Times New Roman" pitchFamily="18" charset="0"/>
              </a:rPr>
              <a:t> is available only to those collections that implement the List interface.</a:t>
            </a:r>
          </a:p>
        </p:txBody>
      </p:sp>
      <p:sp>
        <p:nvSpPr>
          <p:cNvPr id="4" name="Title 2"/>
          <p:cNvSpPr>
            <a:spLocks noGrp="1"/>
          </p:cNvSpPr>
          <p:nvPr>
            <p:ph type="title"/>
          </p:nvPr>
        </p:nvSpPr>
        <p:spPr>
          <a:xfrm>
            <a:off x="914400" y="3276600"/>
            <a:ext cx="8229600" cy="2286000"/>
          </a:xfrm>
        </p:spPr>
        <p:txBody>
          <a:bodyPr>
            <a:normAutofit/>
          </a:bodyPr>
          <a:lstStyle/>
          <a:p>
            <a:r>
              <a:rPr lang="en-IN" dirty="0" smtClean="0"/>
              <a:t>Program: </a:t>
            </a:r>
            <a:r>
              <a:rPr lang="en-IN" dirty="0" err="1" smtClean="0"/>
              <a:t>IteratorDemo</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525963"/>
          </a:xfrm>
        </p:spPr>
        <p:txBody>
          <a:bodyPr>
            <a:normAutofit lnSpcReduction="10000"/>
          </a:bodyPr>
          <a:lstStyle/>
          <a:p>
            <a:pPr algn="just"/>
            <a:r>
              <a:rPr lang="en-IN" dirty="0" smtClean="0"/>
              <a:t> </a:t>
            </a:r>
            <a:r>
              <a:rPr lang="en-IN" sz="3000" dirty="0" smtClean="0">
                <a:solidFill>
                  <a:srgbClr val="002060"/>
                </a:solidFill>
                <a:latin typeface="Times New Roman" pitchFamily="18" charset="0"/>
                <a:cs typeface="Times New Roman" pitchFamily="18" charset="0"/>
              </a:rPr>
              <a:t>If you won’t be modifying the contents of a collection or obtaining elements in reverse order,</a:t>
            </a:r>
          </a:p>
          <a:p>
            <a:pPr algn="just"/>
            <a:r>
              <a:rPr lang="en-IN" sz="3000" dirty="0" smtClean="0">
                <a:solidFill>
                  <a:srgbClr val="002060"/>
                </a:solidFill>
                <a:latin typeface="Times New Roman" pitchFamily="18" charset="0"/>
                <a:cs typeface="Times New Roman" pitchFamily="18" charset="0"/>
              </a:rPr>
              <a:t>The for-each version of the for loop is often a more convenient alternative to cycling through a collection than is using an iterator. </a:t>
            </a:r>
          </a:p>
          <a:p>
            <a:pPr algn="just"/>
            <a:r>
              <a:rPr lang="en-IN" sz="3000" dirty="0" smtClean="0">
                <a:solidFill>
                  <a:srgbClr val="002060"/>
                </a:solidFill>
                <a:latin typeface="Times New Roman" pitchFamily="18" charset="0"/>
                <a:cs typeface="Times New Roman" pitchFamily="18" charset="0"/>
              </a:rPr>
              <a:t>Recall that the for can cycle through any collection</a:t>
            </a:r>
          </a:p>
          <a:p>
            <a:pPr algn="just">
              <a:buNone/>
            </a:pPr>
            <a:r>
              <a:rPr lang="en-IN" sz="3000" dirty="0" smtClean="0">
                <a:solidFill>
                  <a:srgbClr val="002060"/>
                </a:solidFill>
                <a:latin typeface="Times New Roman" pitchFamily="18" charset="0"/>
                <a:cs typeface="Times New Roman" pitchFamily="18" charset="0"/>
              </a:rPr>
              <a:t>   of objects that implement the </a:t>
            </a:r>
            <a:r>
              <a:rPr lang="en-IN" sz="3000" dirty="0" err="1" smtClean="0">
                <a:solidFill>
                  <a:srgbClr val="002060"/>
                </a:solidFill>
                <a:latin typeface="Times New Roman" pitchFamily="18" charset="0"/>
                <a:cs typeface="Times New Roman" pitchFamily="18" charset="0"/>
              </a:rPr>
              <a:t>Iterable</a:t>
            </a:r>
            <a:r>
              <a:rPr lang="en-IN" sz="3000" dirty="0" smtClean="0">
                <a:solidFill>
                  <a:srgbClr val="002060"/>
                </a:solidFill>
                <a:latin typeface="Times New Roman" pitchFamily="18" charset="0"/>
                <a:cs typeface="Times New Roman" pitchFamily="18" charset="0"/>
              </a:rPr>
              <a:t> interface. </a:t>
            </a:r>
          </a:p>
          <a:p>
            <a:pPr algn="just"/>
            <a:r>
              <a:rPr lang="en-IN" sz="3000" dirty="0" smtClean="0">
                <a:solidFill>
                  <a:srgbClr val="002060"/>
                </a:solidFill>
                <a:latin typeface="Times New Roman" pitchFamily="18" charset="0"/>
                <a:cs typeface="Times New Roman" pitchFamily="18" charset="0"/>
              </a:rPr>
              <a:t> Because all of the collection classes implement this interface, they can all be operated upon by the for.</a:t>
            </a:r>
          </a:p>
        </p:txBody>
      </p:sp>
      <p:sp>
        <p:nvSpPr>
          <p:cNvPr id="3" name="Title 2"/>
          <p:cNvSpPr>
            <a:spLocks noGrp="1"/>
          </p:cNvSpPr>
          <p:nvPr>
            <p:ph type="title"/>
          </p:nvPr>
        </p:nvSpPr>
        <p:spPr/>
        <p:txBody>
          <a:bodyPr>
            <a:normAutofit fontScale="90000"/>
          </a:bodyPr>
          <a:lstStyle/>
          <a:p>
            <a:r>
              <a:rPr lang="en-IN" dirty="0" smtClean="0"/>
              <a:t>The For-Each Alternative to </a:t>
            </a:r>
            <a:r>
              <a:rPr lang="en-IN" dirty="0" err="1" smtClean="0"/>
              <a:t>Iterators</a:t>
            </a:r>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600" y="990600"/>
            <a:ext cx="8610600" cy="3352800"/>
          </a:xfrm>
        </p:spPr>
        <p:txBody>
          <a:bodyPr>
            <a:normAutofit fontScale="90000"/>
          </a:bodyPr>
          <a:lstStyle/>
          <a:p>
            <a:r>
              <a:rPr lang="en-IN" dirty="0" smtClean="0"/>
              <a:t/>
            </a:r>
            <a:br>
              <a:rPr lang="en-IN" dirty="0" smtClean="0"/>
            </a:br>
            <a:r>
              <a:rPr lang="en-IN" dirty="0" smtClean="0"/>
              <a:t>The following example uses a for loop to sum the contents of a collection:</a:t>
            </a:r>
            <a:br>
              <a:rPr lang="en-IN" dirty="0" smtClean="0"/>
            </a:br>
            <a:r>
              <a:rPr lang="en-IN" dirty="0" smtClean="0"/>
              <a:t/>
            </a:r>
            <a:br>
              <a:rPr lang="en-IN" dirty="0" smtClean="0"/>
            </a:br>
            <a:r>
              <a:rPr lang="en-IN" dirty="0" smtClean="0"/>
              <a:t>Program: </a:t>
            </a:r>
            <a:r>
              <a:rPr lang="en-IN" dirty="0" err="1" smtClean="0"/>
              <a:t>ForEachDemo</a:t>
            </a:r>
            <a:r>
              <a:rPr lang="en-IN" dirty="0" smtClean="0"/>
              <a:t/>
            </a:r>
            <a:br>
              <a:rPr lang="en-IN" dirty="0" smtClean="0"/>
            </a:br>
            <a:endParaRPr lang="en-IN" dirty="0"/>
          </a:p>
        </p:txBody>
      </p:sp>
      <p:sp>
        <p:nvSpPr>
          <p:cNvPr id="5" name="Rectangle 4"/>
          <p:cNvSpPr/>
          <p:nvPr/>
        </p:nvSpPr>
        <p:spPr>
          <a:xfrm>
            <a:off x="762000" y="4743271"/>
            <a:ext cx="8382000" cy="1200329"/>
          </a:xfrm>
          <a:prstGeom prst="rect">
            <a:avLst/>
          </a:prstGeom>
        </p:spPr>
        <p:txBody>
          <a:bodyPr wrap="square">
            <a:spAutoFit/>
          </a:bodyPr>
          <a:lstStyle/>
          <a:p>
            <a:r>
              <a:rPr lang="en-IN" dirty="0" smtClean="0"/>
              <a:t>As you can see, the for loop is substantially shorter and simpler to use than the iterator based  approach. However, it can only be used to cycle through a collection in the forward direction, and you can’t modify the contents of the collection.</a:t>
            </a:r>
            <a:endParaRPr lang="en-I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 </a:t>
            </a:r>
            <a:r>
              <a:rPr lang="en-IN" sz="3000" dirty="0" smtClean="0">
                <a:solidFill>
                  <a:srgbClr val="002060"/>
                </a:solidFill>
                <a:latin typeface="Times New Roman" pitchFamily="18" charset="0"/>
                <a:cs typeface="Times New Roman" pitchFamily="18" charset="0"/>
              </a:rPr>
              <a:t>For the sake of simplicity, we can even store the built-in objects, such as Strings or Integers, in a collection.</a:t>
            </a:r>
          </a:p>
          <a:p>
            <a:pPr algn="just"/>
            <a:r>
              <a:rPr lang="en-IN" sz="3000" dirty="0" smtClean="0">
                <a:solidFill>
                  <a:srgbClr val="002060"/>
                </a:solidFill>
                <a:latin typeface="Times New Roman" pitchFamily="18" charset="0"/>
                <a:cs typeface="Times New Roman" pitchFamily="18" charset="0"/>
              </a:rPr>
              <a:t> The power of collections is that they can store any type of object, including objects of classes that you create.</a:t>
            </a:r>
          </a:p>
        </p:txBody>
      </p:sp>
      <p:sp>
        <p:nvSpPr>
          <p:cNvPr id="3" name="Title 2"/>
          <p:cNvSpPr>
            <a:spLocks noGrp="1"/>
          </p:cNvSpPr>
          <p:nvPr>
            <p:ph type="title"/>
          </p:nvPr>
        </p:nvSpPr>
        <p:spPr/>
        <p:txBody>
          <a:bodyPr>
            <a:normAutofit fontScale="90000"/>
          </a:bodyPr>
          <a:lstStyle/>
          <a:p>
            <a:r>
              <a:rPr lang="en-IN" dirty="0" smtClean="0"/>
              <a:t>Storing User-Defined Classes in Collections</a:t>
            </a:r>
            <a:endParaRPr lang="en-IN" dirty="0"/>
          </a:p>
        </p:txBody>
      </p:sp>
      <p:sp>
        <p:nvSpPr>
          <p:cNvPr id="4" name="Rectangle 3"/>
          <p:cNvSpPr/>
          <p:nvPr/>
        </p:nvSpPr>
        <p:spPr>
          <a:xfrm>
            <a:off x="1828800" y="4572000"/>
            <a:ext cx="5562600" cy="1508105"/>
          </a:xfrm>
          <a:prstGeom prst="rect">
            <a:avLst/>
          </a:prstGeom>
        </p:spPr>
        <p:txBody>
          <a:bodyPr wrap="square">
            <a:spAutoFit/>
          </a:bodyPr>
          <a:lstStyle/>
          <a:p>
            <a:r>
              <a:rPr lang="en-IN" dirty="0" smtClean="0"/>
              <a:t/>
            </a:r>
            <a:br>
              <a:rPr lang="en-IN" dirty="0" smtClean="0"/>
            </a:br>
            <a:r>
              <a:rPr lang="en-IN" sz="3700" b="1" dirty="0" smtClean="0">
                <a:solidFill>
                  <a:schemeClr val="tx2"/>
                </a:solidFill>
                <a:effectLst>
                  <a:outerShdw blurRad="31750" dist="25400" dir="5400000" algn="tl" rotWithShape="0">
                    <a:srgbClr val="000000">
                      <a:alpha val="25000"/>
                    </a:srgbClr>
                  </a:outerShdw>
                </a:effectLst>
                <a:latin typeface="+mj-lt"/>
                <a:ea typeface="+mj-ea"/>
                <a:cs typeface="+mj-cs"/>
              </a:rPr>
              <a:t>Program: </a:t>
            </a:r>
            <a:r>
              <a:rPr lang="en-IN" sz="3700" b="1" dirty="0" err="1" smtClean="0">
                <a:solidFill>
                  <a:schemeClr val="tx2"/>
                </a:solidFill>
                <a:effectLst>
                  <a:outerShdw blurRad="31750" dist="25400" dir="5400000" algn="tl" rotWithShape="0">
                    <a:srgbClr val="000000">
                      <a:alpha val="25000"/>
                    </a:srgbClr>
                  </a:outerShdw>
                </a:effectLst>
                <a:latin typeface="+mj-lt"/>
                <a:ea typeface="+mj-ea"/>
                <a:cs typeface="+mj-cs"/>
              </a:rPr>
              <a:t>MailList</a:t>
            </a:r>
            <a:endParaRPr lang="en-IN" sz="3700" b="1" dirty="0" smtClean="0">
              <a:solidFill>
                <a:schemeClr val="tx2"/>
              </a:solidFill>
              <a:effectLst>
                <a:outerShdw blurRad="31750" dist="25400" dir="5400000" algn="tl" rotWithShape="0">
                  <a:srgbClr val="000000">
                    <a:alpha val="25000"/>
                  </a:srgbClr>
                </a:outerShdw>
              </a:effectLst>
              <a:latin typeface="+mj-lt"/>
              <a:ea typeface="+mj-ea"/>
              <a:cs typeface="+mj-cs"/>
            </a:endParaRPr>
          </a:p>
          <a:p>
            <a:r>
              <a:rPr lang="en-IN" sz="3700" b="1" dirty="0" smtClean="0">
                <a:solidFill>
                  <a:schemeClr val="tx2"/>
                </a:solidFill>
                <a:effectLst>
                  <a:outerShdw blurRad="31750" dist="25400" dir="5400000" algn="tl" rotWithShape="0">
                    <a:srgbClr val="000000">
                      <a:alpha val="25000"/>
                    </a:srgbClr>
                  </a:outerShdw>
                </a:effectLst>
              </a:rPr>
              <a:t>Program: MailList1</a:t>
            </a:r>
            <a:endParaRPr lang="en-IN" sz="3700" b="1" dirty="0" smtClean="0">
              <a:solidFill>
                <a:schemeClr val="tx2"/>
              </a:solidFill>
              <a:effectLst>
                <a:outerShdw blurRad="31750" dist="25400" dir="5400000" algn="tl" rotWithShape="0">
                  <a:srgbClr val="000000">
                    <a:alpha val="2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
            <a:ext cx="9296400" cy="6781800"/>
          </a:xfrm>
        </p:spPr>
        <p:txBody>
          <a:bodyPr>
            <a:normAutofit fontScale="92500" lnSpcReduction="10000"/>
          </a:bodyPr>
          <a:lstStyle/>
          <a:p>
            <a:pPr algn="just"/>
            <a:r>
              <a:rPr lang="en-IN" dirty="0" smtClean="0"/>
              <a:t> </a:t>
            </a:r>
            <a:r>
              <a:rPr lang="en-IN" sz="3200" dirty="0" smtClean="0">
                <a:solidFill>
                  <a:srgbClr val="002060"/>
                </a:solidFill>
                <a:latin typeface="Times New Roman" pitchFamily="18" charset="0"/>
                <a:cs typeface="Times New Roman" pitchFamily="18" charset="0"/>
              </a:rPr>
              <a:t>Second, the framework had to allow different types of collections to work in a similar manner and with a high degree of interoperability.</a:t>
            </a:r>
          </a:p>
          <a:p>
            <a:pPr algn="just"/>
            <a:r>
              <a:rPr lang="en-IN" sz="3200" dirty="0" smtClean="0">
                <a:solidFill>
                  <a:srgbClr val="002060"/>
                </a:solidFill>
                <a:latin typeface="Times New Roman" pitchFamily="18" charset="0"/>
                <a:cs typeface="Times New Roman" pitchFamily="18" charset="0"/>
              </a:rPr>
              <a:t> Third, extending and/or adapting a collection had to be easy. The entire Collections Framework is built upon a set of standard interfaces.</a:t>
            </a:r>
          </a:p>
          <a:p>
            <a:pPr algn="just"/>
            <a:r>
              <a:rPr lang="en-IN" sz="3200" dirty="0" smtClean="0">
                <a:solidFill>
                  <a:srgbClr val="002060"/>
                </a:solidFill>
                <a:latin typeface="Times New Roman" pitchFamily="18" charset="0"/>
                <a:cs typeface="Times New Roman" pitchFamily="18" charset="0"/>
              </a:rPr>
              <a:t> Several standard implementations (such as Linked List, Hash Set, and Tree Set) of these interfaces are also provided.</a:t>
            </a:r>
          </a:p>
          <a:p>
            <a:pPr algn="just"/>
            <a:r>
              <a:rPr lang="en-IN" sz="3200" dirty="0" smtClean="0">
                <a:solidFill>
                  <a:srgbClr val="002060"/>
                </a:solidFill>
                <a:latin typeface="Times New Roman" pitchFamily="18" charset="0"/>
                <a:cs typeface="Times New Roman" pitchFamily="18" charset="0"/>
              </a:rPr>
              <a:t> You may also implement your own collection, if you choose. Various special-purpose implementations are created.</a:t>
            </a:r>
          </a:p>
          <a:p>
            <a:pPr algn="just"/>
            <a:r>
              <a:rPr lang="en-IN" sz="3200" dirty="0" smtClean="0">
                <a:solidFill>
                  <a:srgbClr val="002060"/>
                </a:solidFill>
                <a:latin typeface="Times New Roman" pitchFamily="18" charset="0"/>
                <a:cs typeface="Times New Roman" pitchFamily="18" charset="0"/>
              </a:rPr>
              <a:t> Finally, mechanisms were added that allow the integration of standard arrays into the Collections Framework</a:t>
            </a:r>
            <a:r>
              <a:rPr lang="en-IN" sz="3200" dirty="0" smtClean="0"/>
              <a:t>.</a:t>
            </a:r>
            <a:endParaRPr lang="en-IN" sz="3200" dirty="0" smtClean="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lgn="just"/>
            <a:r>
              <a:rPr lang="en-IN" dirty="0" smtClean="0">
                <a:solidFill>
                  <a:srgbClr val="7030A0"/>
                </a:solidFill>
              </a:rPr>
              <a:t> </a:t>
            </a:r>
            <a:r>
              <a:rPr lang="en-IN" sz="3000" dirty="0" smtClean="0">
                <a:solidFill>
                  <a:srgbClr val="002060"/>
                </a:solidFill>
                <a:latin typeface="Times New Roman" pitchFamily="18" charset="0"/>
                <a:cs typeface="Times New Roman" pitchFamily="18" charset="0"/>
              </a:rPr>
              <a:t>Algorithms are another important part of the collection mechanism. Algorithms operate on collections and are defined as static methods within the Collections class.</a:t>
            </a:r>
          </a:p>
          <a:p>
            <a:pPr algn="just"/>
            <a:r>
              <a:rPr lang="en-IN" sz="3000" dirty="0" smtClean="0">
                <a:solidFill>
                  <a:srgbClr val="002060"/>
                </a:solidFill>
                <a:latin typeface="Times New Roman" pitchFamily="18" charset="0"/>
                <a:cs typeface="Times New Roman" pitchFamily="18" charset="0"/>
              </a:rPr>
              <a:t> They provide a standard means of manipulating collections.</a:t>
            </a:r>
          </a:p>
          <a:p>
            <a:pPr algn="just"/>
            <a:r>
              <a:rPr lang="en-IN" sz="3000" dirty="0" smtClean="0">
                <a:solidFill>
                  <a:srgbClr val="002060"/>
                </a:solidFill>
                <a:latin typeface="Times New Roman" pitchFamily="18" charset="0"/>
                <a:cs typeface="Times New Roman" pitchFamily="18" charset="0"/>
              </a:rPr>
              <a:t> Another item closely associated with the Collections Framework is the Iterator interface.</a:t>
            </a:r>
          </a:p>
          <a:p>
            <a:r>
              <a:rPr lang="en-IN" sz="3000" dirty="0" smtClean="0">
                <a:solidFill>
                  <a:srgbClr val="002060"/>
                </a:solidFill>
                <a:latin typeface="Times New Roman" pitchFamily="18" charset="0"/>
                <a:cs typeface="Times New Roman" pitchFamily="18" charset="0"/>
              </a:rPr>
              <a:t> An iterator offers a general-purpose, standardized way of accessing the elements within a collection, one at a time.</a:t>
            </a:r>
          </a:p>
          <a:p>
            <a:r>
              <a:rPr lang="en-IN" sz="3000" dirty="0" smtClean="0">
                <a:solidFill>
                  <a:srgbClr val="002060"/>
                </a:solidFill>
                <a:latin typeface="Times New Roman" pitchFamily="18" charset="0"/>
                <a:cs typeface="Times New Roman" pitchFamily="18" charset="0"/>
              </a:rPr>
              <a:t>Thus, an </a:t>
            </a:r>
            <a:r>
              <a:rPr lang="en-IN" sz="3000" b="1" dirty="0" smtClean="0">
                <a:solidFill>
                  <a:srgbClr val="002060"/>
                </a:solidFill>
                <a:latin typeface="Times New Roman" pitchFamily="18" charset="0"/>
                <a:cs typeface="Times New Roman" pitchFamily="18" charset="0"/>
              </a:rPr>
              <a:t>iterator</a:t>
            </a:r>
            <a:r>
              <a:rPr lang="en-IN" sz="3000" dirty="0" smtClean="0">
                <a:solidFill>
                  <a:srgbClr val="002060"/>
                </a:solidFill>
                <a:latin typeface="Times New Roman" pitchFamily="18" charset="0"/>
                <a:cs typeface="Times New Roman" pitchFamily="18" charset="0"/>
              </a:rPr>
              <a:t> provides a means of enumerating the contents of a collection.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686800" cy="5791200"/>
          </a:xfrm>
        </p:spPr>
        <p:txBody>
          <a:bodyPr/>
          <a:lstStyle/>
          <a:p>
            <a:r>
              <a:rPr lang="en-IN" dirty="0" smtClean="0"/>
              <a:t> </a:t>
            </a:r>
            <a:r>
              <a:rPr lang="en-IN" sz="3000" dirty="0" smtClean="0">
                <a:solidFill>
                  <a:srgbClr val="002060"/>
                </a:solidFill>
                <a:latin typeface="Times New Roman" pitchFamily="18" charset="0"/>
                <a:cs typeface="Times New Roman" pitchFamily="18" charset="0"/>
              </a:rPr>
              <a:t>The Collections Framework defines several interfaces.</a:t>
            </a:r>
          </a:p>
          <a:p>
            <a:r>
              <a:rPr lang="en-IN" sz="3000" dirty="0" smtClean="0">
                <a:solidFill>
                  <a:srgbClr val="002060"/>
                </a:solidFill>
                <a:latin typeface="Times New Roman" pitchFamily="18" charset="0"/>
                <a:cs typeface="Times New Roman" pitchFamily="18" charset="0"/>
              </a:rPr>
              <a:t> Collection interfaces is necessary because they determine the fundamental nature of the collection classes.</a:t>
            </a:r>
          </a:p>
          <a:p>
            <a:r>
              <a:rPr lang="en-IN" sz="3000" dirty="0" smtClean="0">
                <a:solidFill>
                  <a:srgbClr val="002060"/>
                </a:solidFill>
                <a:latin typeface="Times New Roman" pitchFamily="18" charset="0"/>
                <a:cs typeface="Times New Roman" pitchFamily="18" charset="0"/>
              </a:rPr>
              <a:t> Some of the interfaces are:</a:t>
            </a:r>
          </a:p>
        </p:txBody>
      </p:sp>
      <p:sp>
        <p:nvSpPr>
          <p:cNvPr id="3" name="Title 2"/>
          <p:cNvSpPr>
            <a:spLocks noGrp="1"/>
          </p:cNvSpPr>
          <p:nvPr>
            <p:ph type="title"/>
          </p:nvPr>
        </p:nvSpPr>
        <p:spPr>
          <a:xfrm>
            <a:off x="457200" y="76200"/>
            <a:ext cx="8229600" cy="792162"/>
          </a:xfrm>
        </p:spPr>
        <p:txBody>
          <a:bodyPr>
            <a:normAutofit/>
          </a:bodyPr>
          <a:lstStyle/>
          <a:p>
            <a:r>
              <a:rPr lang="en-IN" sz="3600" dirty="0" smtClean="0">
                <a:solidFill>
                  <a:srgbClr val="7030A0"/>
                </a:solidFill>
              </a:rPr>
              <a:t>The Collection Interfaces</a:t>
            </a:r>
          </a:p>
        </p:txBody>
      </p:sp>
      <p:pic>
        <p:nvPicPr>
          <p:cNvPr id="3074" name="Picture 2"/>
          <p:cNvPicPr>
            <a:picLocks noChangeAspect="1" noChangeArrowheads="1"/>
          </p:cNvPicPr>
          <p:nvPr/>
        </p:nvPicPr>
        <p:blipFill>
          <a:blip r:embed="rId2"/>
          <a:srcRect/>
          <a:stretch>
            <a:fillRect/>
          </a:stretch>
        </p:blipFill>
        <p:spPr bwMode="auto">
          <a:xfrm>
            <a:off x="152400" y="3505199"/>
            <a:ext cx="8686800" cy="3199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25182</TotalTime>
  <Words>4321</Words>
  <Application>Microsoft Office PowerPoint</Application>
  <PresentationFormat>On-screen Show (4:3)</PresentationFormat>
  <Paragraphs>320</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Concourse</vt:lpstr>
      <vt:lpstr>java.util : The Collections Framework</vt:lpstr>
      <vt:lpstr>Slide 2</vt:lpstr>
      <vt:lpstr>Collections Framework</vt:lpstr>
      <vt:lpstr>java.util contains a wide array of functionality, it is quite large</vt:lpstr>
      <vt:lpstr>Some of the interfaces defined by java.util are</vt:lpstr>
      <vt:lpstr>Collection Overview</vt:lpstr>
      <vt:lpstr>Slide 7</vt:lpstr>
      <vt:lpstr>Slide 8</vt:lpstr>
      <vt:lpstr>The Collection Interfaces</vt:lpstr>
      <vt:lpstr>Slide 10</vt:lpstr>
      <vt:lpstr>Slide 11</vt:lpstr>
      <vt:lpstr>Slide 12</vt:lpstr>
      <vt:lpstr>Slide 13</vt:lpstr>
      <vt:lpstr>Slide 14</vt:lpstr>
      <vt:lpstr>Slide 15</vt:lpstr>
      <vt:lpstr>Slide 16</vt:lpstr>
      <vt:lpstr>Slide 17</vt:lpstr>
      <vt:lpstr>Slide 18</vt:lpstr>
      <vt:lpstr>Slide 19</vt:lpstr>
      <vt:lpstr>The List Interface</vt:lpstr>
      <vt:lpstr>Slide 21</vt:lpstr>
      <vt:lpstr>Slide 22</vt:lpstr>
      <vt:lpstr>The Set Interface</vt:lpstr>
      <vt:lpstr>The SortedSet Interface</vt:lpstr>
      <vt:lpstr>Slide 25</vt:lpstr>
      <vt:lpstr>Slide 26</vt:lpstr>
      <vt:lpstr>Slide 27</vt:lpstr>
      <vt:lpstr>The NavigableSet Interface</vt:lpstr>
      <vt:lpstr>Slide 29</vt:lpstr>
      <vt:lpstr>The Queue Interface</vt:lpstr>
      <vt:lpstr>Slide 31</vt:lpstr>
      <vt:lpstr>Slide 32</vt:lpstr>
      <vt:lpstr>The Deque Interface</vt:lpstr>
      <vt:lpstr>Slide 34</vt:lpstr>
      <vt:lpstr>The Collection Classes</vt:lpstr>
      <vt:lpstr>Slide 36</vt:lpstr>
      <vt:lpstr>The ArrayList Class</vt:lpstr>
      <vt:lpstr>Slide 38</vt:lpstr>
      <vt:lpstr>Slide 39</vt:lpstr>
      <vt:lpstr>Slide 40</vt:lpstr>
      <vt:lpstr>Program ArrayListDemo</vt:lpstr>
      <vt:lpstr>Slide 42</vt:lpstr>
      <vt:lpstr>Slide 43</vt:lpstr>
      <vt:lpstr>Slide 44</vt:lpstr>
      <vt:lpstr>Slide 45</vt:lpstr>
      <vt:lpstr>How to create an ArrayList? </vt:lpstr>
      <vt:lpstr>How to add elements to an ArrayList? </vt:lpstr>
      <vt:lpstr>Program: JavaExample</vt:lpstr>
      <vt:lpstr>How to remove elements from ArrayList? </vt:lpstr>
      <vt:lpstr>Obtaining an Array from an ArrayList</vt:lpstr>
      <vt:lpstr>Slide 51</vt:lpstr>
      <vt:lpstr>Program: ArrayListToArray</vt:lpstr>
      <vt:lpstr>Slide 53</vt:lpstr>
      <vt:lpstr>The LinkedList Class</vt:lpstr>
      <vt:lpstr>Slide 55</vt:lpstr>
      <vt:lpstr>Program: LinkedListDemo</vt:lpstr>
      <vt:lpstr>Slide 57</vt:lpstr>
      <vt:lpstr>Other Program Examples</vt:lpstr>
      <vt:lpstr>The HashSet Class</vt:lpstr>
      <vt:lpstr>Slide 60</vt:lpstr>
      <vt:lpstr>Program: HashSetDemo Program: HashSet2  Program: HashSet3</vt:lpstr>
      <vt:lpstr>Accessing a Collection via an Iterator</vt:lpstr>
      <vt:lpstr>Slide 63</vt:lpstr>
      <vt:lpstr>Slide 64</vt:lpstr>
      <vt:lpstr>Program: IteratorDemo </vt:lpstr>
      <vt:lpstr>The For-Each Alternative to Iterators</vt:lpstr>
      <vt:lpstr> The following example uses a for loop to sum the contents of a collection:  Program: ForEachDemo </vt:lpstr>
      <vt:lpstr>Storing User-Defined Classes in Collections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java.util : The Collections Framework</dc:title>
  <dc:creator>Admin</dc:creator>
  <cp:lastModifiedBy>Admin</cp:lastModifiedBy>
  <cp:revision>89</cp:revision>
  <dcterms:created xsi:type="dcterms:W3CDTF">2006-08-16T00:00:00Z</dcterms:created>
  <dcterms:modified xsi:type="dcterms:W3CDTF">2019-03-05T05:12:44Z</dcterms:modified>
</cp:coreProperties>
</file>