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Clear Sans Thin" charset="1" panose="020B0203030202020304"/>
      <p:regular r:id="rId16"/>
    </p:embeddedFont>
    <p:embeddedFont>
      <p:font typeface="Clear Sans Thin Bold" charset="1" panose="020B0303030202020304"/>
      <p:regular r:id="rId17"/>
    </p:embeddedFont>
    <p:embeddedFont>
      <p:font typeface="Michroma" charset="1" panose="00000000000000000000"/>
      <p:regular r:id="rId18"/>
    </p:embeddedFont>
    <p:embeddedFont>
      <p:font typeface="Canva Sans 1" charset="1" panose="020B0503030501040103"/>
      <p:regular r:id="rId19"/>
    </p:embeddedFont>
    <p:embeddedFont>
      <p:font typeface="Canva Sans 1 Bold" charset="1" panose="020B0803030501040103"/>
      <p:regular r:id="rId20"/>
    </p:embeddedFont>
    <p:embeddedFont>
      <p:font typeface="Canva Sans 1 Italics" charset="1" panose="020B0503030501040103"/>
      <p:regular r:id="rId21"/>
    </p:embeddedFont>
    <p:embeddedFont>
      <p:font typeface="Canva Sans 1 Bold Italics" charset="1" panose="020B0803030501040103"/>
      <p:regular r:id="rId22"/>
    </p:embeddedFont>
    <p:embeddedFont>
      <p:font typeface="Canva Sans 2" charset="1" panose="020B0503030501040103"/>
      <p:regular r:id="rId23"/>
    </p:embeddedFont>
    <p:embeddedFont>
      <p:font typeface="Canva Sans 2 Bold" charset="1" panose="020B0803030501040103"/>
      <p:regular r:id="rId24"/>
    </p:embeddedFont>
    <p:embeddedFont>
      <p:font typeface="Canva Sans 2 Italics" charset="1" panose="020B0503030501040103"/>
      <p:regular r:id="rId25"/>
    </p:embeddedFont>
    <p:embeddedFont>
      <p:font typeface="Canva Sans 2 Bold Italics" charset="1" panose="020B0803030501040103"/>
      <p:regular r:id="rId26"/>
    </p:embeddedFont>
    <p:embeddedFont>
      <p:font typeface="Sukar Black" charset="1" panose="02000500000000000000"/>
      <p:regular r:id="rId27"/>
    </p:embeddedFont>
    <p:embeddedFont>
      <p:font typeface="Barlow Medium" charset="1" panose="00000600000000000000"/>
      <p:regular r:id="rId28"/>
    </p:embeddedFont>
    <p:embeddedFont>
      <p:font typeface="Barlow Medium Bold" charset="1" panose="00000700000000000000"/>
      <p:regular r:id="rId29"/>
    </p:embeddedFont>
    <p:embeddedFont>
      <p:font typeface="Barlow Medium Italics" charset="1" panose="00000600000000000000"/>
      <p:regular r:id="rId30"/>
    </p:embeddedFont>
    <p:embeddedFont>
      <p:font typeface="Barlow Medium Bold Italics" charset="1" panose="000007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1260464" y="2425052"/>
            <a:ext cx="5628640" cy="5815724"/>
            <a:chOff x="0" y="0"/>
            <a:chExt cx="2160783" cy="22326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43922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60464" y="2891584"/>
            <a:ext cx="5628640" cy="5815724"/>
            <a:chOff x="0" y="0"/>
            <a:chExt cx="2160783" cy="22326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6588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60464" y="3442576"/>
            <a:ext cx="5628640" cy="5815724"/>
            <a:chOff x="0" y="0"/>
            <a:chExt cx="2160783" cy="22326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name="AutoShape 9" id="9"/>
          <p:cNvSpPr/>
          <p:nvPr/>
        </p:nvSpPr>
        <p:spPr>
          <a:xfrm rot="-5400000">
            <a:off x="12760504" y="7154867"/>
            <a:ext cx="164695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10443" y="397301"/>
            <a:ext cx="6649608" cy="1800405"/>
          </a:xfrm>
          <a:custGeom>
            <a:avLst/>
            <a:gdLst/>
            <a:ahLst/>
            <a:cxnLst/>
            <a:rect r="r" b="b" t="t" l="l"/>
            <a:pathLst>
              <a:path h="1800405" w="6649608">
                <a:moveTo>
                  <a:pt x="0" y="0"/>
                </a:moveTo>
                <a:lnTo>
                  <a:pt x="6649607" y="0"/>
                </a:lnTo>
                <a:lnTo>
                  <a:pt x="6649607" y="1800404"/>
                </a:lnTo>
                <a:lnTo>
                  <a:pt x="0" y="1800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612190"/>
            <a:ext cx="8194340" cy="115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1"/>
              </a:lnSpc>
            </a:pPr>
            <a:r>
              <a:rPr lang="en-US" sz="7399">
                <a:solidFill>
                  <a:srgbClr val="FFFFFF"/>
                </a:solidFill>
                <a:latin typeface="HK Grotesk Bold"/>
              </a:rPr>
              <a:t>IntelleTect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4082" y="6635755"/>
            <a:ext cx="2947125" cy="119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72"/>
              </a:lnSpc>
            </a:pPr>
            <a:r>
              <a:rPr lang="en-US" sz="2440" spc="217">
                <a:solidFill>
                  <a:srgbClr val="FFFFFF"/>
                </a:solidFill>
                <a:latin typeface="HK Grotesk Light"/>
              </a:rPr>
              <a:t>Momin Shahzad </a:t>
            </a:r>
          </a:p>
          <a:p>
            <a:pPr>
              <a:lnSpc>
                <a:spcPts val="3172"/>
              </a:lnSpc>
            </a:pPr>
            <a:r>
              <a:rPr lang="en-US" sz="2440" spc="217">
                <a:solidFill>
                  <a:srgbClr val="FFFFFF"/>
                </a:solidFill>
                <a:latin typeface="HK Grotesk Light"/>
              </a:rPr>
              <a:t>Ali Raza </a:t>
            </a:r>
          </a:p>
          <a:p>
            <a:pPr>
              <a:lnSpc>
                <a:spcPts val="3172"/>
              </a:lnSpc>
            </a:pPr>
            <a:r>
              <a:rPr lang="en-US" sz="2440" spc="217">
                <a:solidFill>
                  <a:srgbClr val="FFFFFF"/>
                </a:solidFill>
                <a:latin typeface="HK Grotesk Light"/>
              </a:rPr>
              <a:t>Muhammad Umer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283763"/>
            <a:ext cx="789508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 Light"/>
              </a:rPr>
              <a:t>Automatic House Design from linguistic Descriptions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852161" y="4408325"/>
            <a:ext cx="2445246" cy="92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8"/>
              </a:lnSpc>
            </a:pPr>
            <a:r>
              <a:rPr lang="en-US" sz="2598">
                <a:solidFill>
                  <a:srgbClr val="FFFFFF"/>
                </a:solidFill>
                <a:latin typeface="Canva Sans 1 Bold"/>
              </a:rPr>
              <a:t>Supervisor</a:t>
            </a:r>
          </a:p>
          <a:p>
            <a:pPr algn="ctr">
              <a:lnSpc>
                <a:spcPts val="3638"/>
              </a:lnSpc>
            </a:pPr>
            <a:r>
              <a:rPr lang="en-US" sz="2598">
                <a:solidFill>
                  <a:srgbClr val="FFFFFF"/>
                </a:solidFill>
                <a:latin typeface="Canva Sans 1 Bold"/>
              </a:rPr>
              <a:t>Ms. Noor ul Ain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37887" y="6607180"/>
            <a:ext cx="1969871" cy="1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97"/>
              </a:lnSpc>
            </a:pPr>
            <a:r>
              <a:rPr lang="en-US" sz="2227" spc="115">
                <a:solidFill>
                  <a:srgbClr val="FFFFFF"/>
                </a:solidFill>
                <a:latin typeface="HK Grotesk Light"/>
              </a:rPr>
              <a:t> i191652</a:t>
            </a:r>
          </a:p>
          <a:p>
            <a:pPr algn="r">
              <a:lnSpc>
                <a:spcPts val="3297"/>
              </a:lnSpc>
            </a:pPr>
            <a:r>
              <a:rPr lang="en-US" sz="2227" spc="115">
                <a:solidFill>
                  <a:srgbClr val="FFFFFF"/>
                </a:solidFill>
                <a:latin typeface="HK Grotesk Light"/>
              </a:rPr>
              <a:t> i191660</a:t>
            </a:r>
          </a:p>
          <a:p>
            <a:pPr algn="r">
              <a:lnSpc>
                <a:spcPts val="3297"/>
              </a:lnSpc>
            </a:pPr>
            <a:r>
              <a:rPr lang="en-US" sz="2227" spc="115">
                <a:solidFill>
                  <a:srgbClr val="FFFFFF"/>
                </a:solidFill>
                <a:latin typeface="HK Grotesk Light"/>
              </a:rPr>
              <a:t>i191787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3852" r="20187" b="125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717989" y="1604969"/>
            <a:ext cx="16714531" cy="8682031"/>
            <a:chOff x="0" y="0"/>
            <a:chExt cx="4002769" cy="20791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2769" cy="2079159"/>
            </a:xfrm>
            <a:custGeom>
              <a:avLst/>
              <a:gdLst/>
              <a:ahLst/>
              <a:cxnLst/>
              <a:rect r="r" b="b" t="t" l="l"/>
              <a:pathLst>
                <a:path h="2079159" w="4002769">
                  <a:moveTo>
                    <a:pt x="3878309" y="2079159"/>
                  </a:moveTo>
                  <a:lnTo>
                    <a:pt x="124460" y="2079159"/>
                  </a:lnTo>
                  <a:cubicBezTo>
                    <a:pt x="55880" y="2079159"/>
                    <a:pt x="0" y="2023279"/>
                    <a:pt x="0" y="19546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1954699"/>
                  </a:lnTo>
                  <a:cubicBezTo>
                    <a:pt x="4002769" y="2023279"/>
                    <a:pt x="3946889" y="2079159"/>
                    <a:pt x="3878309" y="2079159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91810" y="2215729"/>
            <a:ext cx="15966888" cy="7460511"/>
          </a:xfrm>
          <a:custGeom>
            <a:avLst/>
            <a:gdLst/>
            <a:ahLst/>
            <a:cxnLst/>
            <a:rect r="r" b="b" t="t" l="l"/>
            <a:pathLst>
              <a:path h="7460511" w="15966888">
                <a:moveTo>
                  <a:pt x="0" y="0"/>
                </a:moveTo>
                <a:lnTo>
                  <a:pt x="15966888" y="0"/>
                </a:lnTo>
                <a:lnTo>
                  <a:pt x="15966888" y="7460511"/>
                </a:lnTo>
                <a:lnTo>
                  <a:pt x="0" y="7460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3703" y="237266"/>
            <a:ext cx="2320594" cy="1080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3"/>
              </a:lnSpc>
            </a:pPr>
            <a:r>
              <a:rPr lang="en-US" sz="6572">
                <a:solidFill>
                  <a:srgbClr val="FFFFFF"/>
                </a:solidFill>
                <a:latin typeface="Sukar Black"/>
              </a:rPr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3852" r="20187" b="125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34036" y="990600"/>
            <a:ext cx="468191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Sukar Black"/>
              </a:rPr>
              <a:t>IntelleTect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70425" y="2900888"/>
            <a:ext cx="14219645" cy="7386112"/>
            <a:chOff x="0" y="0"/>
            <a:chExt cx="4002769" cy="2079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02769" cy="2079159"/>
            </a:xfrm>
            <a:custGeom>
              <a:avLst/>
              <a:gdLst/>
              <a:ahLst/>
              <a:cxnLst/>
              <a:rect r="r" b="b" t="t" l="l"/>
              <a:pathLst>
                <a:path h="2079159" w="4002769">
                  <a:moveTo>
                    <a:pt x="3878309" y="2079159"/>
                  </a:moveTo>
                  <a:lnTo>
                    <a:pt x="124460" y="2079159"/>
                  </a:lnTo>
                  <a:cubicBezTo>
                    <a:pt x="55880" y="2079159"/>
                    <a:pt x="0" y="2023279"/>
                    <a:pt x="0" y="19546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1954699"/>
                  </a:lnTo>
                  <a:cubicBezTo>
                    <a:pt x="4002769" y="2023279"/>
                    <a:pt x="3946889" y="2079159"/>
                    <a:pt x="3878309" y="2079159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592229" y="3097391"/>
            <a:ext cx="13376035" cy="6755965"/>
            <a:chOff x="0" y="0"/>
            <a:chExt cx="17834714" cy="900795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7834714" cy="619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ichroma"/>
                </a:rPr>
                <a:t>References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18408"/>
              <a:ext cx="17834714" cy="7789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Chen, Q., Wu, Q., Tang, R., Wang, Y., Wang, S., &amp; Tan, M. (2020). Intelligent Home 3D: Automatic 3D-House Design from Linguistic Descriptions Only. 14.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                    (Simon Fraser University)(Autodesk Research) [CVPR 2020]</a:t>
              </a:r>
            </a:p>
            <a:p>
              <a:pPr>
                <a:lnSpc>
                  <a:spcPts val="3359"/>
                </a:lnSpc>
              </a:pPr>
            </a:p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Nauata, N., Chang, K.-H., Cheng, C.-Y., Mori, G., &amp; Furukawa, Y. (2020, march 16). Networks for Graph-constrained House Layout. 17.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                    ( South China University of Technology) (Guangzhou Laboratory) (Australian Centre for                        .                        Robotic Vision) (University of Adelaide, Australia) (Springr ECCV 2020)</a:t>
              </a:r>
            </a:p>
            <a:p>
              <a:pPr>
                <a:lnSpc>
                  <a:spcPts val="3359"/>
                </a:lnSpc>
              </a:pPr>
            </a:p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Nauata, N., Hosseini, S., Chang, K.-H., Chu, H., Cheng, C.-Y., &amp; Furukawa, Y. (2020). House-GAN++: Generative Adversarial Layout Refinement Network towards Intelligent Computational Agent for Professional Architects. 10.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lear Sans Thin"/>
                </a:rPr>
                <a:t>                     (Simon Fraser University)(Autodesk Research)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3852" r="20187" b="125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040636" y="4219575"/>
            <a:ext cx="6206728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nva Sans 1"/>
              </a:rPr>
              <a:t>LIVE 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49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/>
            <a:stretch>
              <a:fillRect l="-51159" t="-55561" r="-31696" b="-6976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258371" y="1593626"/>
            <a:ext cx="3666998" cy="3666998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0" t="-47320" r="0" b="-4732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73219" y="1261110"/>
            <a:ext cx="4178562" cy="41785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38906" t="0" r="-38906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399630" y="1593626"/>
            <a:ext cx="3666998" cy="366699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10" t="0" r="-1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572000" y="6294359"/>
            <a:ext cx="9144000" cy="4897631"/>
            <a:chOff x="0" y="0"/>
            <a:chExt cx="2481478" cy="13291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81478" cy="1329108"/>
            </a:xfrm>
            <a:custGeom>
              <a:avLst/>
              <a:gdLst/>
              <a:ahLst/>
              <a:cxnLst/>
              <a:rect r="r" b="b" t="t" l="l"/>
              <a:pathLst>
                <a:path h="1329108" w="2481478">
                  <a:moveTo>
                    <a:pt x="2357018" y="1329108"/>
                  </a:moveTo>
                  <a:lnTo>
                    <a:pt x="124460" y="1329108"/>
                  </a:lnTo>
                  <a:cubicBezTo>
                    <a:pt x="55880" y="1329108"/>
                    <a:pt x="0" y="1273228"/>
                    <a:pt x="0" y="12046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57018" y="0"/>
                  </a:lnTo>
                  <a:cubicBezTo>
                    <a:pt x="2425598" y="0"/>
                    <a:pt x="2481478" y="55880"/>
                    <a:pt x="2481478" y="124460"/>
                  </a:cubicBezTo>
                  <a:lnTo>
                    <a:pt x="2481478" y="1204648"/>
                  </a:lnTo>
                  <a:cubicBezTo>
                    <a:pt x="2481478" y="1273228"/>
                    <a:pt x="2425598" y="1329108"/>
                    <a:pt x="2357018" y="1329108"/>
                  </a:cubicBezTo>
                  <a:close/>
                </a:path>
              </a:pathLst>
            </a:custGeom>
            <a:solidFill>
              <a:srgbClr val="1F2044">
                <a:alpha val="86667"/>
              </a:srgbClr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5745608" y="9557924"/>
            <a:ext cx="6796784" cy="0"/>
          </a:xfrm>
          <a:prstGeom prst="line">
            <a:avLst/>
          </a:prstGeom>
          <a:ln cap="flat" w="19050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364813" y="1028700"/>
            <a:ext cx="458305" cy="122024"/>
          </a:xfrm>
          <a:custGeom>
            <a:avLst/>
            <a:gdLst/>
            <a:ahLst/>
            <a:cxnLst/>
            <a:rect r="r" b="b" t="t" l="l"/>
            <a:pathLst>
              <a:path h="122024" w="458305">
                <a:moveTo>
                  <a:pt x="0" y="0"/>
                </a:moveTo>
                <a:lnTo>
                  <a:pt x="458306" y="0"/>
                </a:lnTo>
                <a:lnTo>
                  <a:pt x="458306" y="122024"/>
                </a:lnTo>
                <a:lnTo>
                  <a:pt x="0" y="12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34036" y="4823976"/>
            <a:ext cx="5131621" cy="89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0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Project Intro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45859" y="6981190"/>
            <a:ext cx="7196283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Takes in Voice input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Converts into textual description.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Maps it according to labels. 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Generates House plans based on descriptions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Displays plans on front-end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036" y="981075"/>
            <a:ext cx="4681917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HK Grotesk Light"/>
              </a:rPr>
              <a:t>IntelleTect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92874" y="5497053"/>
            <a:ext cx="1797993" cy="4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 1"/>
              </a:rPr>
              <a:t>Audio Input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82403" y="5506913"/>
            <a:ext cx="2869193" cy="890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8"/>
              </a:lnSpc>
            </a:pPr>
            <a:r>
              <a:rPr lang="en-US" sz="2513">
                <a:solidFill>
                  <a:srgbClr val="FFFFFF"/>
                </a:solidFill>
                <a:latin typeface="Canva Sans 1"/>
              </a:rPr>
              <a:t>Floor Plan Generation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90950" y="5497053"/>
            <a:ext cx="1943100" cy="4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 1"/>
              </a:rPr>
              <a:t>Voice to 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2359" r="20187" b="2746"/>
          <a:stretch>
            <a:fillRect/>
          </a:stretch>
        </p:blipFill>
        <p:spPr>
          <a:xfrm flipH="tru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027618" y="3066659"/>
            <a:ext cx="4991100" cy="6191641"/>
            <a:chOff x="0" y="0"/>
            <a:chExt cx="1688347" cy="20944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648450" y="3066659"/>
            <a:ext cx="4991100" cy="6191641"/>
            <a:chOff x="0" y="0"/>
            <a:chExt cx="1688347" cy="20944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69282" y="3066659"/>
            <a:ext cx="4991100" cy="6191641"/>
            <a:chOff x="0" y="0"/>
            <a:chExt cx="1688347" cy="20944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69282" y="5587186"/>
            <a:ext cx="4991100" cy="3671114"/>
            <a:chOff x="0" y="0"/>
            <a:chExt cx="1688347" cy="12418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648450" y="5587186"/>
            <a:ext cx="4991100" cy="3671114"/>
            <a:chOff x="0" y="0"/>
            <a:chExt cx="1688347" cy="12418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027618" y="5587186"/>
            <a:ext cx="4991100" cy="3671114"/>
            <a:chOff x="0" y="0"/>
            <a:chExt cx="1688347" cy="12418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name="AutoShape 15" id="15"/>
          <p:cNvSpPr/>
          <p:nvPr/>
        </p:nvSpPr>
        <p:spPr>
          <a:xfrm rot="-10800000">
            <a:off x="1269282" y="8050416"/>
            <a:ext cx="4991100" cy="0"/>
          </a:xfrm>
          <a:prstGeom prst="line">
            <a:avLst/>
          </a:prstGeom>
          <a:ln cap="flat" w="19050">
            <a:solidFill>
              <a:srgbClr val="4849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-10800000">
            <a:off x="6648450" y="8050416"/>
            <a:ext cx="4991100" cy="0"/>
          </a:xfrm>
          <a:prstGeom prst="line">
            <a:avLst/>
          </a:prstGeom>
          <a:ln cap="flat" w="19050">
            <a:solidFill>
              <a:srgbClr val="4849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-10800000">
            <a:off x="12027618" y="8050416"/>
            <a:ext cx="4991100" cy="0"/>
          </a:xfrm>
          <a:prstGeom prst="line">
            <a:avLst/>
          </a:prstGeom>
          <a:ln cap="flat" w="19050">
            <a:solidFill>
              <a:srgbClr val="48499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215091" y="4075612"/>
            <a:ext cx="3099481" cy="3099481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2388437" y="4248964"/>
            <a:ext cx="2752789" cy="2752778"/>
            <a:chOff x="0" y="0"/>
            <a:chExt cx="6350000" cy="6349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34036" y="1047750"/>
            <a:ext cx="790996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Motivation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9135" y="3429172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77635" y="3429172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59388" y="3429172"/>
            <a:ext cx="1729631" cy="4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>
                <a:solidFill>
                  <a:srgbClr val="FFFFFF"/>
                </a:solidFill>
                <a:latin typeface="HK Grotesk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26430" y="7394168"/>
            <a:ext cx="467680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Easy to Use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7635" y="7394168"/>
            <a:ext cx="433273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Saves Money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17456" y="7385074"/>
            <a:ext cx="4611425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Custom House Plans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336802" y="990600"/>
            <a:ext cx="468191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Sukar Black"/>
              </a:rPr>
              <a:t>IntelleTect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57210" y="8309401"/>
            <a:ext cx="4015243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No need for prior experience in the felid, "Anyone can use it"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37819" y="8269491"/>
            <a:ext cx="4212363" cy="93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2041">
                <a:solidFill>
                  <a:srgbClr val="FFFFFF"/>
                </a:solidFill>
                <a:latin typeface="HK Grotesk Light"/>
              </a:rPr>
              <a:t>No need to hire professional architects and waste thousands of cash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15547" y="8309401"/>
            <a:ext cx="4015243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HK Grotesk Light"/>
              </a:rPr>
              <a:t>Just say what you want and it'll design it just for you.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2973428" y="4037446"/>
            <a:ext cx="3099481" cy="3099481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3146774" y="4210797"/>
            <a:ext cx="2752789" cy="2752778"/>
            <a:chOff x="0" y="0"/>
            <a:chExt cx="6350000" cy="634997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594260" y="4056562"/>
            <a:ext cx="3099481" cy="3099481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7767605" y="4229914"/>
            <a:ext cx="2752789" cy="2752778"/>
            <a:chOff x="0" y="0"/>
            <a:chExt cx="6350000" cy="634997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4000" r="0" b="-400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461" r="9742" b="36768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09864" y="4656650"/>
            <a:ext cx="6625017" cy="1339921"/>
            <a:chOff x="0" y="0"/>
            <a:chExt cx="3265238" cy="660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09864" y="6289152"/>
            <a:ext cx="6625017" cy="1339921"/>
            <a:chOff x="0" y="0"/>
            <a:chExt cx="3265238" cy="66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09864" y="7918379"/>
            <a:ext cx="6625017" cy="1339921"/>
            <a:chOff x="0" y="0"/>
            <a:chExt cx="3265238" cy="660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343579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0209864" y="4035425"/>
            <a:ext cx="6625017" cy="0"/>
          </a:xfrm>
          <a:prstGeom prst="line">
            <a:avLst/>
          </a:prstGeom>
          <a:ln cap="flat" w="9525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649281" y="3103978"/>
            <a:ext cx="4063365" cy="4114800"/>
          </a:xfrm>
          <a:custGeom>
            <a:avLst/>
            <a:gdLst/>
            <a:ahLst/>
            <a:cxnLst/>
            <a:rect r="r" b="b" t="t" l="l"/>
            <a:pathLst>
              <a:path h="4114800" w="4063365">
                <a:moveTo>
                  <a:pt x="0" y="0"/>
                </a:moveTo>
                <a:lnTo>
                  <a:pt x="4063365" y="0"/>
                </a:lnTo>
                <a:lnTo>
                  <a:pt x="40633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700000">
            <a:off x="1776699" y="2317468"/>
            <a:ext cx="5808529" cy="6131845"/>
          </a:xfrm>
          <a:custGeom>
            <a:avLst/>
            <a:gdLst/>
            <a:ahLst/>
            <a:cxnLst/>
            <a:rect r="r" b="b" t="t" l="l"/>
            <a:pathLst>
              <a:path h="6131845" w="5808529">
                <a:moveTo>
                  <a:pt x="0" y="0"/>
                </a:moveTo>
                <a:lnTo>
                  <a:pt x="5808529" y="0"/>
                </a:lnTo>
                <a:lnTo>
                  <a:pt x="5808529" y="6131845"/>
                </a:lnTo>
                <a:lnTo>
                  <a:pt x="0" y="6131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913440" y="5162550"/>
            <a:ext cx="4144716" cy="46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39"/>
              </a:lnSpc>
            </a:pPr>
            <a:r>
              <a:rPr lang="en-US" sz="3159">
                <a:solidFill>
                  <a:srgbClr val="FFFFFF"/>
                </a:solidFill>
                <a:latin typeface="HK Grotesk Bold"/>
              </a:rPr>
              <a:t>Complexity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13440" y="6758825"/>
            <a:ext cx="4521987" cy="45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43"/>
              </a:lnSpc>
            </a:pPr>
            <a:r>
              <a:rPr lang="en-US" sz="3164">
                <a:solidFill>
                  <a:srgbClr val="FFFFFF"/>
                </a:solidFill>
                <a:latin typeface="HK Grotesk Bold"/>
              </a:rPr>
              <a:t>Experience/Skill Needed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13440" y="8367499"/>
            <a:ext cx="4144716" cy="46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39"/>
              </a:lnSpc>
            </a:pPr>
            <a:r>
              <a:rPr lang="en-US" sz="3159">
                <a:solidFill>
                  <a:srgbClr val="FFFFFF"/>
                </a:solidFill>
                <a:latin typeface="HK Grotesk Bold"/>
              </a:rPr>
              <a:t>Expensive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39654" y="5093981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39654" y="6715731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39654" y="8344957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9864" y="2713860"/>
            <a:ext cx="8557275" cy="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3"/>
              </a:lnSpc>
            </a:pPr>
            <a:r>
              <a:rPr lang="en-US" sz="5890">
                <a:solidFill>
                  <a:srgbClr val="FFFFFF"/>
                </a:solidFill>
                <a:latin typeface="HK Grotesk Bold"/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461" r="9742" b="36768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09864" y="5143500"/>
            <a:ext cx="6625017" cy="1339921"/>
            <a:chOff x="0" y="0"/>
            <a:chExt cx="3265238" cy="660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09864" y="6776002"/>
            <a:ext cx="6625017" cy="1339921"/>
            <a:chOff x="0" y="0"/>
            <a:chExt cx="3265238" cy="66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65239" cy="660400"/>
            </a:xfrm>
            <a:custGeom>
              <a:avLst/>
              <a:gdLst/>
              <a:ahLst/>
              <a:cxnLst/>
              <a:rect r="r" b="b" t="t" l="l"/>
              <a:pathLst>
                <a:path h="660400" w="3265239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name="AutoShape 7" id="7"/>
          <p:cNvSpPr/>
          <p:nvPr/>
        </p:nvSpPr>
        <p:spPr>
          <a:xfrm>
            <a:off x="10209864" y="4471692"/>
            <a:ext cx="6625017" cy="0"/>
          </a:xfrm>
          <a:prstGeom prst="line">
            <a:avLst/>
          </a:prstGeom>
          <a:ln cap="flat" w="9525">
            <a:solidFill>
              <a:srgbClr val="969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07184" y="0"/>
            <a:ext cx="6623345" cy="10157207"/>
          </a:xfrm>
          <a:custGeom>
            <a:avLst/>
            <a:gdLst/>
            <a:ahLst/>
            <a:cxnLst/>
            <a:rect r="r" b="b" t="t" l="l"/>
            <a:pathLst>
              <a:path h="10157207" w="6623345">
                <a:moveTo>
                  <a:pt x="0" y="0"/>
                </a:moveTo>
                <a:lnTo>
                  <a:pt x="6623345" y="0"/>
                </a:lnTo>
                <a:lnTo>
                  <a:pt x="6623345" y="10157207"/>
                </a:lnTo>
                <a:lnTo>
                  <a:pt x="0" y="101572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09864" y="1057275"/>
            <a:ext cx="6625017" cy="98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>
                <a:solidFill>
                  <a:srgbClr val="FFFFFF"/>
                </a:solidFill>
                <a:latin typeface="HK Grotesk Bold"/>
              </a:rPr>
              <a:t>Project Poster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9864" y="3152458"/>
            <a:ext cx="7049436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HK Grotesk Light"/>
              </a:rPr>
              <a:t>Practical features of the project are explained in the following poster.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49630" y="5582384"/>
            <a:ext cx="5509670" cy="48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3300">
                <a:solidFill>
                  <a:srgbClr val="FFFFFF"/>
                </a:solidFill>
                <a:latin typeface="HK Grotesk Bold"/>
              </a:rPr>
              <a:t>High Level Architechture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13440" y="7152034"/>
            <a:ext cx="4144716" cy="48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3300">
                <a:solidFill>
                  <a:srgbClr val="FFFFFF"/>
                </a:solidFill>
                <a:latin typeface="HK Grotesk Bold"/>
              </a:rPr>
              <a:t>Project timeline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39654" y="5580831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39654" y="7202580"/>
            <a:ext cx="704577" cy="5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315" t="43902" r="159" b="5177"/>
          <a:stretch>
            <a:fillRect/>
          </a:stretch>
        </p:blipFill>
        <p:spPr>
          <a:xfrm flipH="fals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8967" y="516435"/>
            <a:ext cx="9465710" cy="5686020"/>
            <a:chOff x="0" y="0"/>
            <a:chExt cx="3671477" cy="22054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71477" cy="2205444"/>
            </a:xfrm>
            <a:custGeom>
              <a:avLst/>
              <a:gdLst/>
              <a:ahLst/>
              <a:cxnLst/>
              <a:rect r="r" b="b" t="t" l="l"/>
              <a:pathLst>
                <a:path h="2205444" w="3671477">
                  <a:moveTo>
                    <a:pt x="3547017" y="2205443"/>
                  </a:moveTo>
                  <a:lnTo>
                    <a:pt x="124460" y="2205443"/>
                  </a:lnTo>
                  <a:cubicBezTo>
                    <a:pt x="55880" y="2205443"/>
                    <a:pt x="0" y="2149564"/>
                    <a:pt x="0" y="20809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47017" y="0"/>
                  </a:lnTo>
                  <a:cubicBezTo>
                    <a:pt x="3615597" y="0"/>
                    <a:pt x="3671477" y="55880"/>
                    <a:pt x="3671477" y="124460"/>
                  </a:cubicBezTo>
                  <a:lnTo>
                    <a:pt x="3671477" y="2080984"/>
                  </a:lnTo>
                  <a:cubicBezTo>
                    <a:pt x="3671477" y="2149564"/>
                    <a:pt x="3615597" y="2205444"/>
                    <a:pt x="3547017" y="220544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03355" y="6212908"/>
            <a:ext cx="6815363" cy="1440248"/>
            <a:chOff x="0" y="0"/>
            <a:chExt cx="3125062" cy="66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25062" cy="660400"/>
            </a:xfrm>
            <a:custGeom>
              <a:avLst/>
              <a:gdLst/>
              <a:ahLst/>
              <a:cxnLst/>
              <a:rect r="r" b="b" t="t" l="l"/>
              <a:pathLst>
                <a:path h="660400" w="3125062">
                  <a:moveTo>
                    <a:pt x="3000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0602" y="0"/>
                  </a:lnTo>
                  <a:cubicBezTo>
                    <a:pt x="3069182" y="0"/>
                    <a:pt x="3125062" y="55880"/>
                    <a:pt x="3125062" y="124460"/>
                  </a:cubicBezTo>
                  <a:lnTo>
                    <a:pt x="3125062" y="535940"/>
                  </a:lnTo>
                  <a:cubicBezTo>
                    <a:pt x="3125062" y="604520"/>
                    <a:pt x="3069182" y="660400"/>
                    <a:pt x="3000602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03355" y="7818052"/>
            <a:ext cx="6815363" cy="1440248"/>
            <a:chOff x="0" y="0"/>
            <a:chExt cx="3125062" cy="660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25062" cy="660400"/>
            </a:xfrm>
            <a:custGeom>
              <a:avLst/>
              <a:gdLst/>
              <a:ahLst/>
              <a:cxnLst/>
              <a:rect r="r" b="b" t="t" l="l"/>
              <a:pathLst>
                <a:path h="660400" w="3125062">
                  <a:moveTo>
                    <a:pt x="3000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0602" y="0"/>
                  </a:lnTo>
                  <a:cubicBezTo>
                    <a:pt x="3069182" y="0"/>
                    <a:pt x="3125062" y="55880"/>
                    <a:pt x="3125062" y="124460"/>
                  </a:cubicBezTo>
                  <a:lnTo>
                    <a:pt x="3125062" y="535940"/>
                  </a:lnTo>
                  <a:cubicBezTo>
                    <a:pt x="3125062" y="604520"/>
                    <a:pt x="3069182" y="660400"/>
                    <a:pt x="3000602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729398" y="6502629"/>
            <a:ext cx="872363" cy="87236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729398" y="8107773"/>
            <a:ext cx="872363" cy="87236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6E2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85940" y="2763963"/>
            <a:ext cx="5474473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Architechture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57787" y="6736182"/>
            <a:ext cx="4202626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2999">
                <a:solidFill>
                  <a:srgbClr val="FFFFFF"/>
                </a:solidFill>
                <a:latin typeface="HK Grotesk Bold"/>
              </a:rPr>
              <a:t>Input mapping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57787" y="8277352"/>
            <a:ext cx="4202626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2999">
                <a:solidFill>
                  <a:srgbClr val="FFFFFF"/>
                </a:solidFill>
                <a:latin typeface="HK Grotesk Bold"/>
              </a:rPr>
              <a:t>Layout Generation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6913" y="6682271"/>
            <a:ext cx="757333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6913" y="8287414"/>
            <a:ext cx="757333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HK Grotesk Bold"/>
              </a:rPr>
              <a:t>2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225998" y="1028700"/>
            <a:ext cx="458305" cy="117023"/>
            <a:chOff x="0" y="0"/>
            <a:chExt cx="611074" cy="156031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455043" y="0"/>
              <a:ext cx="156031" cy="156031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27521" y="0"/>
              <a:ext cx="156031" cy="156031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156031" cy="156031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4869446" y="4746483"/>
            <a:ext cx="724753" cy="327399"/>
            <a:chOff x="0" y="0"/>
            <a:chExt cx="288265" cy="13022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88265" cy="130221"/>
            </a:xfrm>
            <a:custGeom>
              <a:avLst/>
              <a:gdLst/>
              <a:ahLst/>
              <a:cxnLst/>
              <a:rect r="r" b="b" t="t" l="l"/>
              <a:pathLst>
                <a:path h="130221" w="288265">
                  <a:moveTo>
                    <a:pt x="0" y="0"/>
                  </a:moveTo>
                  <a:lnTo>
                    <a:pt x="288265" y="0"/>
                  </a:lnTo>
                  <a:lnTo>
                    <a:pt x="288265" y="130221"/>
                  </a:lnTo>
                  <a:lnTo>
                    <a:pt x="0" y="130221"/>
                  </a:lnTo>
                  <a:close/>
                </a:path>
              </a:pathLst>
            </a:custGeom>
            <a:solidFill>
              <a:srgbClr val="2E2F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36362" lIns="36362" bIns="36362" rIns="36362"/>
            <a:lstStyle/>
            <a:p>
              <a:pPr algn="ctr">
                <a:lnSpc>
                  <a:spcPts val="5493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5400000">
            <a:off x="3885380" y="4392842"/>
            <a:ext cx="179634" cy="453831"/>
          </a:xfrm>
          <a:custGeom>
            <a:avLst/>
            <a:gdLst/>
            <a:ahLst/>
            <a:cxnLst/>
            <a:rect r="r" b="b" t="t" l="l"/>
            <a:pathLst>
              <a:path h="453831" w="179634">
                <a:moveTo>
                  <a:pt x="0" y="0"/>
                </a:moveTo>
                <a:lnTo>
                  <a:pt x="179633" y="0"/>
                </a:lnTo>
                <a:lnTo>
                  <a:pt x="179633" y="453831"/>
                </a:lnTo>
                <a:lnTo>
                  <a:pt x="0" y="453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7384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5400000">
            <a:off x="6429634" y="4392842"/>
            <a:ext cx="179634" cy="453831"/>
          </a:xfrm>
          <a:custGeom>
            <a:avLst/>
            <a:gdLst/>
            <a:ahLst/>
            <a:cxnLst/>
            <a:rect r="r" b="b" t="t" l="l"/>
            <a:pathLst>
              <a:path h="453831" w="179634">
                <a:moveTo>
                  <a:pt x="0" y="0"/>
                </a:moveTo>
                <a:lnTo>
                  <a:pt x="179634" y="0"/>
                </a:lnTo>
                <a:lnTo>
                  <a:pt x="179634" y="453831"/>
                </a:lnTo>
                <a:lnTo>
                  <a:pt x="0" y="453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7384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1898743">
            <a:off x="8277141" y="3304942"/>
            <a:ext cx="165040" cy="416961"/>
          </a:xfrm>
          <a:custGeom>
            <a:avLst/>
            <a:gdLst/>
            <a:ahLst/>
            <a:cxnLst/>
            <a:rect r="r" b="b" t="t" l="l"/>
            <a:pathLst>
              <a:path h="416961" w="165040">
                <a:moveTo>
                  <a:pt x="0" y="0"/>
                </a:moveTo>
                <a:lnTo>
                  <a:pt x="165040" y="0"/>
                </a:lnTo>
                <a:lnTo>
                  <a:pt x="165040" y="416962"/>
                </a:lnTo>
                <a:lnTo>
                  <a:pt x="0" y="416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7384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5271560" y="1867971"/>
            <a:ext cx="179634" cy="453831"/>
          </a:xfrm>
          <a:custGeom>
            <a:avLst/>
            <a:gdLst/>
            <a:ahLst/>
            <a:cxnLst/>
            <a:rect r="r" b="b" t="t" l="l"/>
            <a:pathLst>
              <a:path h="453831" w="179634">
                <a:moveTo>
                  <a:pt x="179634" y="453831"/>
                </a:moveTo>
                <a:lnTo>
                  <a:pt x="0" y="453831"/>
                </a:lnTo>
                <a:lnTo>
                  <a:pt x="0" y="0"/>
                </a:lnTo>
                <a:lnTo>
                  <a:pt x="179634" y="0"/>
                </a:lnTo>
                <a:lnTo>
                  <a:pt x="179634" y="4538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7384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39675" y="1454068"/>
            <a:ext cx="1311345" cy="1218358"/>
          </a:xfrm>
          <a:custGeom>
            <a:avLst/>
            <a:gdLst/>
            <a:ahLst/>
            <a:cxnLst/>
            <a:rect r="r" b="b" t="t" l="l"/>
            <a:pathLst>
              <a:path h="1218358" w="1311345">
                <a:moveTo>
                  <a:pt x="0" y="0"/>
                </a:moveTo>
                <a:lnTo>
                  <a:pt x="1311344" y="0"/>
                </a:lnTo>
                <a:lnTo>
                  <a:pt x="1311344" y="1218358"/>
                </a:lnTo>
                <a:lnTo>
                  <a:pt x="0" y="1218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3000078" y="1028700"/>
            <a:ext cx="2261645" cy="2312006"/>
            <a:chOff x="0" y="0"/>
            <a:chExt cx="3015527" cy="308267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015527" cy="3082675"/>
            </a:xfrm>
            <a:custGeom>
              <a:avLst/>
              <a:gdLst/>
              <a:ahLst/>
              <a:cxnLst/>
              <a:rect r="r" b="b" t="t" l="l"/>
              <a:pathLst>
                <a:path h="3082675" w="3015527">
                  <a:moveTo>
                    <a:pt x="0" y="0"/>
                  </a:moveTo>
                  <a:lnTo>
                    <a:pt x="3015527" y="0"/>
                  </a:lnTo>
                  <a:lnTo>
                    <a:pt x="3015527" y="3082675"/>
                  </a:lnTo>
                  <a:lnTo>
                    <a:pt x="0" y="30826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645778" y="1043165"/>
              <a:ext cx="1507764" cy="624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8"/>
                </a:lnSpc>
              </a:pPr>
              <a:r>
                <a:rPr lang="en-US" sz="1370">
                  <a:solidFill>
                    <a:srgbClr val="FFFFFF"/>
                  </a:solidFill>
                  <a:latin typeface="Canva Sans 2 Bold"/>
                </a:rPr>
                <a:t>House Description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5809292" y="1466057"/>
            <a:ext cx="1327276" cy="1206369"/>
          </a:xfrm>
          <a:custGeom>
            <a:avLst/>
            <a:gdLst/>
            <a:ahLst/>
            <a:cxnLst/>
            <a:rect r="r" b="b" t="t" l="l"/>
            <a:pathLst>
              <a:path h="1206369" w="1327276">
                <a:moveTo>
                  <a:pt x="0" y="0"/>
                </a:moveTo>
                <a:lnTo>
                  <a:pt x="1327276" y="0"/>
                </a:lnTo>
                <a:lnTo>
                  <a:pt x="1327276" y="1206369"/>
                </a:lnTo>
                <a:lnTo>
                  <a:pt x="0" y="12063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5629" t="0" r="-40318" b="0"/>
            </a:stretch>
          </a:blipFill>
        </p:spPr>
      </p:sp>
      <p:sp>
        <p:nvSpPr>
          <p:cNvPr name="Freeform 37" id="37"/>
          <p:cNvSpPr/>
          <p:nvPr/>
        </p:nvSpPr>
        <p:spPr>
          <a:xfrm flipH="true" flipV="true" rot="5400000">
            <a:off x="2637219" y="1867971"/>
            <a:ext cx="179634" cy="453831"/>
          </a:xfrm>
          <a:custGeom>
            <a:avLst/>
            <a:gdLst/>
            <a:ahLst/>
            <a:cxnLst/>
            <a:rect r="r" b="b" t="t" l="l"/>
            <a:pathLst>
              <a:path h="453831" w="179634">
                <a:moveTo>
                  <a:pt x="179634" y="453831"/>
                </a:moveTo>
                <a:lnTo>
                  <a:pt x="0" y="453831"/>
                </a:lnTo>
                <a:lnTo>
                  <a:pt x="0" y="0"/>
                </a:lnTo>
                <a:lnTo>
                  <a:pt x="179634" y="0"/>
                </a:lnTo>
                <a:lnTo>
                  <a:pt x="179634" y="4538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7384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true" rot="5400000">
            <a:off x="7381685" y="1867971"/>
            <a:ext cx="179634" cy="453831"/>
          </a:xfrm>
          <a:custGeom>
            <a:avLst/>
            <a:gdLst/>
            <a:ahLst/>
            <a:cxnLst/>
            <a:rect r="r" b="b" t="t" l="l"/>
            <a:pathLst>
              <a:path h="453831" w="179634">
                <a:moveTo>
                  <a:pt x="179634" y="453831"/>
                </a:moveTo>
                <a:lnTo>
                  <a:pt x="0" y="453831"/>
                </a:lnTo>
                <a:lnTo>
                  <a:pt x="0" y="0"/>
                </a:lnTo>
                <a:lnTo>
                  <a:pt x="179634" y="0"/>
                </a:lnTo>
                <a:lnTo>
                  <a:pt x="179634" y="4538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7384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7030559" y="3705188"/>
            <a:ext cx="1622558" cy="1622558"/>
          </a:xfrm>
          <a:custGeom>
            <a:avLst/>
            <a:gdLst/>
            <a:ahLst/>
            <a:cxnLst/>
            <a:rect r="r" b="b" t="t" l="l"/>
            <a:pathLst>
              <a:path h="1622558" w="1622558">
                <a:moveTo>
                  <a:pt x="0" y="0"/>
                </a:moveTo>
                <a:lnTo>
                  <a:pt x="1622558" y="0"/>
                </a:lnTo>
                <a:lnTo>
                  <a:pt x="1622558" y="1622558"/>
                </a:lnTo>
                <a:lnTo>
                  <a:pt x="0" y="16225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7919353" y="1327753"/>
            <a:ext cx="1467527" cy="1467527"/>
          </a:xfrm>
          <a:custGeom>
            <a:avLst/>
            <a:gdLst/>
            <a:ahLst/>
            <a:cxnLst/>
            <a:rect r="r" b="b" t="t" l="l"/>
            <a:pathLst>
              <a:path h="1467527" w="1467527">
                <a:moveTo>
                  <a:pt x="0" y="0"/>
                </a:moveTo>
                <a:lnTo>
                  <a:pt x="1467527" y="0"/>
                </a:lnTo>
                <a:lnTo>
                  <a:pt x="1467527" y="1467527"/>
                </a:lnTo>
                <a:lnTo>
                  <a:pt x="0" y="1467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180906" y="3548854"/>
            <a:ext cx="2161635" cy="1697719"/>
          </a:xfrm>
          <a:custGeom>
            <a:avLst/>
            <a:gdLst/>
            <a:ahLst/>
            <a:cxnLst/>
            <a:rect r="r" b="b" t="t" l="l"/>
            <a:pathLst>
              <a:path h="1697719" w="2161635">
                <a:moveTo>
                  <a:pt x="0" y="0"/>
                </a:moveTo>
                <a:lnTo>
                  <a:pt x="2161635" y="0"/>
                </a:lnTo>
                <a:lnTo>
                  <a:pt x="2161635" y="1697719"/>
                </a:lnTo>
                <a:lnTo>
                  <a:pt x="0" y="169771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3669" r="-4283" b="-29325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95053" y="3292646"/>
            <a:ext cx="2210134" cy="2210134"/>
          </a:xfrm>
          <a:custGeom>
            <a:avLst/>
            <a:gdLst/>
            <a:ahLst/>
            <a:cxnLst/>
            <a:rect r="r" b="b" t="t" l="l"/>
            <a:pathLst>
              <a:path h="2210134" w="2210134">
                <a:moveTo>
                  <a:pt x="0" y="0"/>
                </a:moveTo>
                <a:lnTo>
                  <a:pt x="2210135" y="0"/>
                </a:lnTo>
                <a:lnTo>
                  <a:pt x="2210135" y="2210135"/>
                </a:lnTo>
                <a:lnTo>
                  <a:pt x="0" y="221013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208636" y="2877238"/>
            <a:ext cx="812657" cy="2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sz="1140">
                <a:solidFill>
                  <a:srgbClr val="FFFFFF"/>
                </a:solidFill>
                <a:latin typeface="Canva Sans 1 Bold"/>
              </a:rPr>
              <a:t>Voice Input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633380" y="2877238"/>
            <a:ext cx="722758" cy="2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sz="1140">
                <a:solidFill>
                  <a:srgbClr val="FFFFFF"/>
                </a:solidFill>
                <a:latin typeface="Canva Sans 1 Bold"/>
              </a:rPr>
              <a:t>Text Input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502074" y="5464681"/>
            <a:ext cx="1718606" cy="2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sz="1140">
                <a:solidFill>
                  <a:srgbClr val="FFFFFF"/>
                </a:solidFill>
                <a:latin typeface="Canva Sans 1 Bold"/>
              </a:rPr>
              <a:t>Texture Generating GAN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316520" y="5454269"/>
            <a:ext cx="1050636" cy="2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sz="1140">
                <a:solidFill>
                  <a:srgbClr val="FFFFFF"/>
                </a:solidFill>
                <a:latin typeface="Canva Sans 1 Bold"/>
              </a:rPr>
              <a:t>GCN for layout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976892" y="5454269"/>
            <a:ext cx="976851" cy="2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sz="1140">
                <a:solidFill>
                  <a:srgbClr val="FFFFFF"/>
                </a:solidFill>
                <a:latin typeface="Canva Sans 1 Bold"/>
              </a:rPr>
              <a:t>2D Floor Plan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803273" y="2877238"/>
            <a:ext cx="1344591" cy="2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sz="1140">
                <a:solidFill>
                  <a:srgbClr val="FFFFFF"/>
                </a:solidFill>
                <a:latin typeface="Canva Sans 1 Bold"/>
              </a:rPr>
              <a:t>Graph Embeddings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029773" y="2877238"/>
            <a:ext cx="928339" cy="2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"/>
              </a:lnSpc>
            </a:pPr>
            <a:r>
              <a:rPr lang="en-US" sz="1140">
                <a:solidFill>
                  <a:srgbClr val="FFFFFF"/>
                </a:solidFill>
                <a:latin typeface="Canva Sans 1 Bold"/>
              </a:rPr>
              <a:t>Text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true" flipV="false" rot="10515590">
            <a:off x="-450306" y="983922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39" y="0"/>
                </a:moveTo>
                <a:lnTo>
                  <a:pt x="0" y="0"/>
                </a:lnTo>
                <a:lnTo>
                  <a:pt x="0" y="7131620"/>
                </a:lnTo>
                <a:lnTo>
                  <a:pt x="19635939" y="7131620"/>
                </a:lnTo>
                <a:lnTo>
                  <a:pt x="19635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5559" y="2290303"/>
            <a:ext cx="1028066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HK Grotesk Bold"/>
              </a:rPr>
              <a:t>Project Timeline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85900" y="6866082"/>
            <a:ext cx="2336842" cy="1654282"/>
            <a:chOff x="0" y="0"/>
            <a:chExt cx="3115789" cy="220571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71270"/>
              <a:ext cx="3115789" cy="1234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lear Sans Thin"/>
                </a:rPr>
                <a:t>Collecting Data and configuring it to fit the model (masking)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DATA EVALUATION SEPT -OCT</a:t>
              </a: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628867" y="5827490"/>
            <a:ext cx="181429" cy="18142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67427" y="7360112"/>
            <a:ext cx="2336842" cy="1812634"/>
            <a:chOff x="0" y="0"/>
            <a:chExt cx="3115789" cy="241684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61745"/>
              <a:ext cx="3115789" cy="1455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Parsing the input text into labels for the model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INPUT PARSING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OCT-NOV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523493" y="6804483"/>
            <a:ext cx="2336842" cy="1073336"/>
            <a:chOff x="0" y="0"/>
            <a:chExt cx="3115789" cy="143111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61745"/>
              <a:ext cx="3115789" cy="469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Training the model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GCN TRAINING</a:t>
              </a: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Nov- Feb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274924" y="6008919"/>
            <a:ext cx="2336842" cy="1700160"/>
            <a:chOff x="0" y="0"/>
            <a:chExt cx="3115789" cy="226688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04645"/>
              <a:ext cx="3115789" cy="962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Testing Components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0"/>
              <a:ext cx="3115789" cy="1028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Hyperparameter tuning 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Feb-april </a:t>
              </a: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5851367" y="6426208"/>
            <a:ext cx="181429" cy="18142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9601200" y="5918205"/>
            <a:ext cx="181429" cy="181429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3261916" y="5318653"/>
            <a:ext cx="181429" cy="181429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5470373" y="6297309"/>
            <a:ext cx="2336842" cy="2551931"/>
            <a:chOff x="0" y="0"/>
            <a:chExt cx="3115789" cy="3402574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961745"/>
              <a:ext cx="3115789" cy="2440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Clear Sans Thin"/>
                </a:rPr>
                <a:t>Merging components, deployment, Testing and improvements.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0"/>
              <a:ext cx="311578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FRONT END</a:t>
              </a:r>
            </a:p>
            <a:p>
              <a:pPr algn="ctr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HK Grotesk Bold Bold"/>
                </a:rPr>
                <a:t> april - may</a:t>
              </a:r>
            </a:p>
          </p:txBody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6457365" y="5607042"/>
            <a:ext cx="181429" cy="181429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2359" r="20187" b="2746"/>
          <a:stretch>
            <a:fillRect/>
          </a:stretch>
        </p:blipFill>
        <p:spPr>
          <a:xfrm flipH="tru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904898" y="3089398"/>
            <a:ext cx="3215336" cy="3988742"/>
            <a:chOff x="0" y="0"/>
            <a:chExt cx="1688347" cy="20944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93907" y="3089398"/>
            <a:ext cx="3215336" cy="3988742"/>
            <a:chOff x="0" y="0"/>
            <a:chExt cx="1688347" cy="20944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3907" y="4713158"/>
            <a:ext cx="3215336" cy="2364983"/>
            <a:chOff x="0" y="0"/>
            <a:chExt cx="1688347" cy="12418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904898" y="4713158"/>
            <a:ext cx="3215336" cy="2364983"/>
            <a:chOff x="0" y="0"/>
            <a:chExt cx="1688347" cy="12418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34036" y="1047750"/>
            <a:ext cx="790996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>
                <a:solidFill>
                  <a:srgbClr val="FFFFFF"/>
                </a:solidFill>
                <a:latin typeface="HK Grotesk Bold"/>
              </a:rPr>
              <a:t>Work Done Till Now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1157" y="3371243"/>
            <a:ext cx="1381032" cy="34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86"/>
              </a:lnSpc>
            </a:pPr>
            <a:r>
              <a:rPr lang="en-US" sz="2315">
                <a:solidFill>
                  <a:srgbClr val="FFFFFF"/>
                </a:solidFill>
                <a:latin typeface="HK Grotesk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34216" y="3371243"/>
            <a:ext cx="1381032" cy="34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86"/>
              </a:lnSpc>
            </a:pPr>
            <a:r>
              <a:rPr lang="en-US" sz="2315">
                <a:solidFill>
                  <a:srgbClr val="FFFFFF"/>
                </a:solidFill>
                <a:latin typeface="HK Grotesk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468" y="4068820"/>
            <a:ext cx="3734216" cy="30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1"/>
              </a:lnSpc>
            </a:pPr>
            <a:r>
              <a:rPr lang="en-US" sz="1916">
                <a:solidFill>
                  <a:srgbClr val="FFFFFF"/>
                </a:solidFill>
                <a:latin typeface="HK Grotesk Bold"/>
              </a:rPr>
              <a:t>Iteration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38964" y="4068820"/>
            <a:ext cx="3459489" cy="30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1"/>
              </a:lnSpc>
            </a:pPr>
            <a:r>
              <a:rPr lang="en-US" sz="1916">
                <a:solidFill>
                  <a:srgbClr val="FFFFFF"/>
                </a:solidFill>
                <a:latin typeface="HK Grotesk Bold"/>
              </a:rPr>
              <a:t>Iteration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36802" y="990600"/>
            <a:ext cx="468191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4"/>
              </a:lnSpc>
            </a:pPr>
            <a:r>
              <a:rPr lang="en-US" sz="3099">
                <a:solidFill>
                  <a:srgbClr val="FFFFFF"/>
                </a:solidFill>
                <a:latin typeface="Sukar Black"/>
              </a:rPr>
              <a:t>IntelleTect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9194" y="5639199"/>
            <a:ext cx="3024446" cy="51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5"/>
              </a:lnSpc>
            </a:pPr>
            <a:r>
              <a:rPr lang="en-US" sz="1676">
                <a:solidFill>
                  <a:srgbClr val="FFFFFF"/>
                </a:solidFill>
                <a:latin typeface="HK Grotesk Light"/>
              </a:rPr>
              <a:t>Collecting Data and configuring it to fit the model (masking)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77486" y="5639199"/>
            <a:ext cx="2839685" cy="51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5"/>
              </a:lnSpc>
            </a:pPr>
            <a:r>
              <a:rPr lang="en-US" sz="1676">
                <a:solidFill>
                  <a:srgbClr val="FFFFFF"/>
                </a:solidFill>
                <a:latin typeface="HK Grotesk Light"/>
              </a:rPr>
              <a:t>Parsing the input text into labels for the model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928261" y="3089398"/>
            <a:ext cx="3215336" cy="3988742"/>
            <a:chOff x="0" y="0"/>
            <a:chExt cx="1688347" cy="20944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417701" y="3089398"/>
            <a:ext cx="3215336" cy="3988742"/>
            <a:chOff x="0" y="0"/>
            <a:chExt cx="1688347" cy="209445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417701" y="4713158"/>
            <a:ext cx="3215336" cy="2364983"/>
            <a:chOff x="0" y="0"/>
            <a:chExt cx="1688347" cy="124183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928261" y="4713158"/>
            <a:ext cx="3215336" cy="2364983"/>
            <a:chOff x="0" y="0"/>
            <a:chExt cx="1688347" cy="124183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744950" y="3371243"/>
            <a:ext cx="1381032" cy="34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86"/>
              </a:lnSpc>
            </a:pPr>
            <a:r>
              <a:rPr lang="en-US" sz="2315">
                <a:solidFill>
                  <a:srgbClr val="FFFFFF"/>
                </a:solidFill>
                <a:latin typeface="HK Grotesk Bold"/>
              </a:rPr>
              <a:t>03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256670" y="3371243"/>
            <a:ext cx="1381032" cy="34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86"/>
              </a:lnSpc>
            </a:pPr>
            <a:r>
              <a:rPr lang="en-US" sz="2315">
                <a:solidFill>
                  <a:srgbClr val="FFFFFF"/>
                </a:solidFill>
                <a:latin typeface="HK Grotesk Bold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158261" y="4068820"/>
            <a:ext cx="3734216" cy="30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1"/>
              </a:lnSpc>
            </a:pPr>
            <a:r>
              <a:rPr lang="en-US" sz="1916">
                <a:solidFill>
                  <a:srgbClr val="FFFFFF"/>
                </a:solidFill>
                <a:latin typeface="HK Grotesk Bold"/>
              </a:rPr>
              <a:t>Iteration 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762327" y="4068820"/>
            <a:ext cx="3459489" cy="30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1"/>
              </a:lnSpc>
            </a:pPr>
            <a:r>
              <a:rPr lang="en-US" sz="1916">
                <a:solidFill>
                  <a:srgbClr val="FFFFFF"/>
                </a:solidFill>
                <a:latin typeface="HK Grotesk Bold"/>
              </a:rPr>
              <a:t>Iteration 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512025" y="5641328"/>
            <a:ext cx="3024446" cy="254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5"/>
              </a:lnSpc>
            </a:pPr>
            <a:r>
              <a:rPr lang="en-US" sz="1676">
                <a:solidFill>
                  <a:srgbClr val="FFFFFF"/>
                </a:solidFill>
                <a:latin typeface="HK Grotesk Light"/>
              </a:rPr>
              <a:t>Training the GCN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00850" y="5639199"/>
            <a:ext cx="2839685" cy="51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5"/>
              </a:lnSpc>
            </a:pPr>
            <a:r>
              <a:rPr lang="en-US" sz="1676">
                <a:solidFill>
                  <a:srgbClr val="FFFFFF"/>
                </a:solidFill>
                <a:latin typeface="HK Grotesk Light"/>
              </a:rPr>
              <a:t>Training a Texture Generating GAN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4521101" y="3089398"/>
            <a:ext cx="3215336" cy="3988742"/>
            <a:chOff x="0" y="0"/>
            <a:chExt cx="1688347" cy="209445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88348" cy="2094456"/>
            </a:xfrm>
            <a:custGeom>
              <a:avLst/>
              <a:gdLst/>
              <a:ahLst/>
              <a:cxnLst/>
              <a:rect r="r" b="b" t="t" l="l"/>
              <a:pathLst>
                <a:path h="2094456" w="1688348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4521101" y="4713158"/>
            <a:ext cx="3215336" cy="2364983"/>
            <a:chOff x="0" y="0"/>
            <a:chExt cx="1688347" cy="12418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688348" cy="1241834"/>
            </a:xfrm>
            <a:custGeom>
              <a:avLst/>
              <a:gdLst/>
              <a:ahLst/>
              <a:cxnLst/>
              <a:rect r="r" b="b" t="t" l="l"/>
              <a:pathLst>
                <a:path h="1241834" w="1688348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4849510" y="3371243"/>
            <a:ext cx="1381032" cy="34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86"/>
              </a:lnSpc>
            </a:pPr>
            <a:r>
              <a:rPr lang="en-US" sz="2315">
                <a:solidFill>
                  <a:srgbClr val="FFFFFF"/>
                </a:solidFill>
                <a:latin typeface="HK Grotesk Bold"/>
              </a:rPr>
              <a:t>05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55166" y="4068820"/>
            <a:ext cx="3459489" cy="30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1"/>
              </a:lnSpc>
            </a:pPr>
            <a:r>
              <a:rPr lang="en-US" sz="1916">
                <a:solidFill>
                  <a:srgbClr val="FFFFFF"/>
                </a:solidFill>
                <a:latin typeface="HK Grotesk Bold"/>
              </a:rPr>
              <a:t>Iteration 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693689" y="5639199"/>
            <a:ext cx="2839685" cy="254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5"/>
              </a:lnSpc>
            </a:pPr>
            <a:r>
              <a:rPr lang="en-US" sz="1676">
                <a:solidFill>
                  <a:srgbClr val="FFFFFF"/>
                </a:solidFill>
                <a:latin typeface="HK Grotesk Light"/>
              </a:rPr>
              <a:t>Front 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3093156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315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093156">
                  <a:moveTo>
                    <a:pt x="0" y="0"/>
                  </a:moveTo>
                  <a:lnTo>
                    <a:pt x="3093156" y="0"/>
                  </a:lnTo>
                  <a:lnTo>
                    <a:pt x="309315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E2F60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9899893" y="4684539"/>
            <a:ext cx="769141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234036" y="9136276"/>
            <a:ext cx="458305" cy="117023"/>
            <a:chOff x="0" y="0"/>
            <a:chExt cx="611074" cy="1560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455043" y="0"/>
              <a:ext cx="156031" cy="156031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227521" y="0"/>
              <a:ext cx="156031" cy="156031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156031" cy="156031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1377774" y="1533781"/>
            <a:ext cx="4735658" cy="2036333"/>
          </a:xfrm>
          <a:custGeom>
            <a:avLst/>
            <a:gdLst/>
            <a:ahLst/>
            <a:cxnLst/>
            <a:rect r="r" b="b" t="t" l="l"/>
            <a:pathLst>
              <a:path h="2036333" w="4735658">
                <a:moveTo>
                  <a:pt x="0" y="0"/>
                </a:moveTo>
                <a:lnTo>
                  <a:pt x="4735657" y="0"/>
                </a:lnTo>
                <a:lnTo>
                  <a:pt x="4735657" y="2036333"/>
                </a:lnTo>
                <a:lnTo>
                  <a:pt x="0" y="2036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4701731"/>
            <a:ext cx="8289803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88"/>
              </a:lnSpc>
            </a:pPr>
            <a:r>
              <a:rPr lang="en-US" sz="5600">
                <a:solidFill>
                  <a:srgbClr val="FFFFFF"/>
                </a:solidFill>
                <a:latin typeface="HK Grotesk Bold"/>
              </a:rPr>
              <a:t>Work Till FYP-II Mid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18503" y="5760864"/>
            <a:ext cx="8743828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 Light"/>
              </a:rPr>
              <a:t>Floor layouts from the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 Light"/>
              </a:rPr>
              <a:t>GCN and Texture Generating GANs on the Front End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10443" y="397301"/>
            <a:ext cx="6649608" cy="1800405"/>
          </a:xfrm>
          <a:custGeom>
            <a:avLst/>
            <a:gdLst/>
            <a:ahLst/>
            <a:cxnLst/>
            <a:rect r="r" b="b" t="t" l="l"/>
            <a:pathLst>
              <a:path h="1800405" w="6649608">
                <a:moveTo>
                  <a:pt x="0" y="0"/>
                </a:moveTo>
                <a:lnTo>
                  <a:pt x="6649607" y="0"/>
                </a:lnTo>
                <a:lnTo>
                  <a:pt x="6649607" y="1800404"/>
                </a:lnTo>
                <a:lnTo>
                  <a:pt x="0" y="1800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DAFXFj2hP2w</dc:identifier>
  <dcterms:modified xsi:type="dcterms:W3CDTF">2011-08-01T06:04:30Z</dcterms:modified>
  <cp:revision>1</cp:revision>
  <dc:title>fyp </dc:title>
</cp:coreProperties>
</file>