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Clear Sans Thin" charset="1" panose="020B0203030202020304"/>
      <p:regular r:id="rId16"/>
    </p:embeddedFont>
    <p:embeddedFont>
      <p:font typeface="Clear Sans Thin Bold" charset="1" panose="020B0303030202020304"/>
      <p:regular r:id="rId17"/>
    </p:embeddedFont>
    <p:embeddedFont>
      <p:font typeface="Michroma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  <p:embeddedFont>
      <p:font typeface="Sukar Black" charset="1" panose="02000500000000000000"/>
      <p:regular r:id="rId23"/>
    </p:embeddedFont>
    <p:embeddedFont>
      <p:font typeface="Barlow Medium" charset="1" panose="00000600000000000000"/>
      <p:regular r:id="rId24"/>
    </p:embeddedFont>
    <p:embeddedFont>
      <p:font typeface="Barlow Medium Bold" charset="1" panose="00000700000000000000"/>
      <p:regular r:id="rId25"/>
    </p:embeddedFont>
    <p:embeddedFont>
      <p:font typeface="Barlow Medium Italics" charset="1" panose="00000600000000000000"/>
      <p:regular r:id="rId26"/>
    </p:embeddedFont>
    <p:embeddedFont>
      <p:font typeface="Barlow Medium Bold Italics" charset="1" panose="000007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7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260464" y="2425052"/>
            <a:ext cx="5628640" cy="5815724"/>
            <a:chOff x="0" y="0"/>
            <a:chExt cx="2160783" cy="22326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60464" y="2891584"/>
            <a:ext cx="5628640" cy="5815724"/>
            <a:chOff x="0" y="0"/>
            <a:chExt cx="2160783" cy="2232603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60464" y="3442576"/>
            <a:ext cx="5628640" cy="5815724"/>
            <a:chOff x="0" y="0"/>
            <a:chExt cx="2160783" cy="2232603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AutoShape 9" id="9"/>
          <p:cNvSpPr/>
          <p:nvPr/>
        </p:nvSpPr>
        <p:spPr>
          <a:xfrm rot="-5400000">
            <a:off x="12760504" y="7154867"/>
            <a:ext cx="164695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10443" y="397301"/>
            <a:ext cx="6649608" cy="180040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3612190"/>
            <a:ext cx="8194340" cy="115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1"/>
              </a:lnSpc>
            </a:pPr>
            <a:r>
              <a:rPr lang="en-US" sz="7399">
                <a:solidFill>
                  <a:srgbClr val="FFFFFF"/>
                </a:solidFill>
                <a:latin typeface="HK Grotesk Bold"/>
              </a:rPr>
              <a:t>IntelleTect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64557" y="6635755"/>
            <a:ext cx="2947125" cy="119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Momin Shahzad </a:t>
            </a:r>
          </a:p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Ali Raza </a:t>
            </a:r>
          </a:p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Muhammad Umer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283763"/>
            <a:ext cx="789508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 Light"/>
              </a:rPr>
              <a:t>Automatic House Design from linguistic Descriptions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852161" y="4408325"/>
            <a:ext cx="2445246" cy="92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8"/>
              </a:lnSpc>
            </a:pPr>
            <a:r>
              <a:rPr lang="en-US" sz="2598">
                <a:solidFill>
                  <a:srgbClr val="FFFFFF"/>
                </a:solidFill>
                <a:latin typeface="Canva Sans Bold"/>
              </a:rPr>
              <a:t>Supervisor</a:t>
            </a:r>
          </a:p>
          <a:p>
            <a:pPr algn="ctr">
              <a:lnSpc>
                <a:spcPts val="3638"/>
              </a:lnSpc>
            </a:pPr>
            <a:r>
              <a:rPr lang="en-US" sz="2598">
                <a:solidFill>
                  <a:srgbClr val="FFFFFF"/>
                </a:solidFill>
                <a:latin typeface="Canva Sans Bold"/>
              </a:rPr>
              <a:t>Ms. Noor ul Ain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37887" y="6607180"/>
            <a:ext cx="1969871" cy="1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 i191652</a:t>
            </a:r>
          </a:p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 i191660</a:t>
            </a:r>
          </a:p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i191787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852" r="20187" b="125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34036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70425" y="2900888"/>
            <a:ext cx="14219645" cy="7386112"/>
            <a:chOff x="0" y="0"/>
            <a:chExt cx="4002769" cy="2079159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002769" cy="2079159"/>
            </a:xfrm>
            <a:custGeom>
              <a:avLst/>
              <a:gdLst/>
              <a:ahLst/>
              <a:cxnLst/>
              <a:rect r="r" b="b" t="t" l="l"/>
              <a:pathLst>
                <a:path h="2079159" w="4002769">
                  <a:moveTo>
                    <a:pt x="3878309" y="2079159"/>
                  </a:moveTo>
                  <a:lnTo>
                    <a:pt x="124460" y="2079159"/>
                  </a:lnTo>
                  <a:cubicBezTo>
                    <a:pt x="55880" y="2079159"/>
                    <a:pt x="0" y="2023279"/>
                    <a:pt x="0" y="19546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1954699"/>
                  </a:lnTo>
                  <a:cubicBezTo>
                    <a:pt x="4002769" y="2023279"/>
                    <a:pt x="3946889" y="2079159"/>
                    <a:pt x="3878309" y="2079159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92229" y="3097391"/>
            <a:ext cx="13376035" cy="6755965"/>
            <a:chOff x="0" y="0"/>
            <a:chExt cx="17834714" cy="900795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7834714" cy="619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ichroma"/>
                </a:rPr>
                <a:t>References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18408"/>
              <a:ext cx="17834714" cy="7789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Chen, Q., Wu, Q., Tang, R., Wang, Y., Wang, S., &amp; Tan, M. (2020). Intelligent Home 3D: Automatic 3D-House Design from Linguistic Descriptions Only. 14.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(Simon Fraser University)(Autodesk Research) [CVPR 2020]</a:t>
              </a:r>
            </a:p>
            <a:p>
              <a:pPr>
                <a:lnSpc>
                  <a:spcPts val="3359"/>
                </a:lnSpc>
              </a:pP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Nauata, N., Chang, K.-H., Cheng, C.-Y., Mori, G., &amp; Furukawa, Y. (2020, march 16). Networks for Graph-constrained House Layout. 17.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( South China University of Technology) (Guangzhou Laboratory) (Australian Centre for                        .                        Robotic Vision) (University of Adelaide, Australia) (Springr ECCV 2020)</a:t>
              </a:r>
            </a:p>
            <a:p>
              <a:pPr>
                <a:lnSpc>
                  <a:spcPts val="3359"/>
                </a:lnSpc>
              </a:pP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Nauata, N., Hosseini, S., Chang, K.-H., Chu, H., Cheng, C.-Y., &amp; Furukawa, Y. (2020). House-GAN++: Generative Adversarial Layout Refinement Network towards Intelligent Computational Agent for Professional Architects. 10.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 (Simon Fraser University)(Autodesk Research)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852" r="20187" b="125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01595" y="4219575"/>
            <a:ext cx="3484811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9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7978" t="34183" r="17334" b="4292"/>
          <a:stretch>
            <a:fillRect/>
          </a:stretch>
        </p:blipFill>
        <p:spPr>
          <a:xfrm flipH="true" flipV="false" rot="0">
            <a:off x="0" y="0"/>
            <a:ext cx="9144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248846" y="1593626"/>
            <a:ext cx="3666998" cy="366699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0" r="0" t="-47320" b="-4732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63694" y="1261110"/>
            <a:ext cx="4178562" cy="4178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38906" r="-38906" t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390105" y="1593626"/>
            <a:ext cx="3666998" cy="366699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10" r="-10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572000" y="6294359"/>
            <a:ext cx="9144000" cy="4897631"/>
            <a:chOff x="0" y="0"/>
            <a:chExt cx="2481478" cy="1329108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2481478" cy="1329108"/>
            </a:xfrm>
            <a:custGeom>
              <a:avLst/>
              <a:gdLst/>
              <a:ahLst/>
              <a:cxnLst/>
              <a:rect r="r" b="b" t="t" l="l"/>
              <a:pathLst>
                <a:path h="1329108" w="2481478">
                  <a:moveTo>
                    <a:pt x="2357018" y="1329108"/>
                  </a:moveTo>
                  <a:lnTo>
                    <a:pt x="124460" y="1329108"/>
                  </a:lnTo>
                  <a:cubicBezTo>
                    <a:pt x="55880" y="1329108"/>
                    <a:pt x="0" y="1273228"/>
                    <a:pt x="0" y="12046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57018" y="0"/>
                  </a:lnTo>
                  <a:cubicBezTo>
                    <a:pt x="2425598" y="0"/>
                    <a:pt x="2481478" y="55880"/>
                    <a:pt x="2481478" y="124460"/>
                  </a:cubicBezTo>
                  <a:lnTo>
                    <a:pt x="2481478" y="1204648"/>
                  </a:lnTo>
                  <a:cubicBezTo>
                    <a:pt x="2481478" y="1273228"/>
                    <a:pt x="2425598" y="1329108"/>
                    <a:pt x="2357018" y="1329108"/>
                  </a:cubicBezTo>
                  <a:close/>
                </a:path>
              </a:pathLst>
            </a:custGeom>
            <a:solidFill>
              <a:srgbClr val="1F2044">
                <a:alpha val="86667"/>
              </a:srgbClr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5745608" y="9557924"/>
            <a:ext cx="6796784" cy="0"/>
          </a:xfrm>
          <a:prstGeom prst="line">
            <a:avLst/>
          </a:prstGeom>
          <a:ln cap="flat" w="19050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64813" y="1028700"/>
            <a:ext cx="458305" cy="12202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234036" y="4823976"/>
            <a:ext cx="5131621" cy="8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Project Intro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45859" y="6981190"/>
            <a:ext cx="7196283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Takes in Voice input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Converts into textual description.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Maps it according to labels. 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Generates House plans based on descriptions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Displays plans on front-end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036" y="981075"/>
            <a:ext cx="4681917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HK Grotesk Light"/>
              </a:rPr>
              <a:t>IntelleTect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83349" y="5497053"/>
            <a:ext cx="1797993" cy="4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</a:rPr>
              <a:t>Audio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72878" y="5506913"/>
            <a:ext cx="2869193" cy="890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8"/>
              </a:lnSpc>
            </a:pPr>
            <a:r>
              <a:rPr lang="en-US" sz="2513">
                <a:solidFill>
                  <a:srgbClr val="FFFFFF"/>
                </a:solidFill>
                <a:latin typeface="Canva Sans"/>
              </a:rPr>
              <a:t>Floor Plan Generation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81425" y="5497053"/>
            <a:ext cx="1943100" cy="4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</a:rPr>
              <a:t>Voice to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2359" r="20187" b="2746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027618" y="3066659"/>
            <a:ext cx="4991100" cy="6191641"/>
            <a:chOff x="0" y="0"/>
            <a:chExt cx="1688347" cy="2094456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648450" y="3066659"/>
            <a:ext cx="4991100" cy="6191641"/>
            <a:chOff x="0" y="0"/>
            <a:chExt cx="1688347" cy="209445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69282" y="3066659"/>
            <a:ext cx="4991100" cy="6191641"/>
            <a:chOff x="0" y="0"/>
            <a:chExt cx="1688347" cy="2094456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9282" y="5587186"/>
            <a:ext cx="4991100" cy="3671114"/>
            <a:chOff x="0" y="0"/>
            <a:chExt cx="1688347" cy="1241833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648450" y="5587186"/>
            <a:ext cx="4991100" cy="3671114"/>
            <a:chOff x="0" y="0"/>
            <a:chExt cx="1688347" cy="1241833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027618" y="5587186"/>
            <a:ext cx="4991100" cy="3671114"/>
            <a:chOff x="0" y="0"/>
            <a:chExt cx="1688347" cy="1241833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AutoShape 15" id="15"/>
          <p:cNvSpPr/>
          <p:nvPr/>
        </p:nvSpPr>
        <p:spPr>
          <a:xfrm rot="-10800000">
            <a:off x="1269282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10800000">
            <a:off x="6648450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-10800000">
            <a:off x="12027618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215091" y="4075612"/>
            <a:ext cx="3099481" cy="3099481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2388437" y="4248964"/>
            <a:ext cx="2752789" cy="2752778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r="0" t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4036" y="1047750"/>
            <a:ext cx="790996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Motivation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9135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77635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59388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6430" y="7394168"/>
            <a:ext cx="467680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Easy to Use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7635" y="7394168"/>
            <a:ext cx="433273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Saves Money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17456" y="7385074"/>
            <a:ext cx="4611425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Custom House Plans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36802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7210" y="8309401"/>
            <a:ext cx="4015243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No need for prior experience in the felid, "Anyone can use it"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37819" y="8269491"/>
            <a:ext cx="4212363" cy="93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2041">
                <a:solidFill>
                  <a:srgbClr val="FFFFFF"/>
                </a:solidFill>
                <a:latin typeface="HK Grotesk Light"/>
              </a:rPr>
              <a:t>No need to hire professional architects and waste thousands of cash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15547" y="8309401"/>
            <a:ext cx="4015243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Just say what you want and it'll design it just for you.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2973428" y="4037446"/>
            <a:ext cx="3099481" cy="3099481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146774" y="4210797"/>
            <a:ext cx="2752789" cy="2752778"/>
            <a:chOff x="0" y="0"/>
            <a:chExt cx="6350000" cy="6349975"/>
          </a:xfrm>
        </p:grpSpPr>
        <p:sp>
          <p:nvSpPr>
            <p:cNvPr name="Freeform 36" id="36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594260" y="4056562"/>
            <a:ext cx="3099481" cy="3099481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7767605" y="4229914"/>
            <a:ext cx="2752789" cy="2752778"/>
            <a:chOff x="0" y="0"/>
            <a:chExt cx="6350000" cy="6349975"/>
          </a:xfrm>
        </p:grpSpPr>
        <p:sp>
          <p:nvSpPr>
            <p:cNvPr name="Freeform 40" id="40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4000" b="-400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461" r="9742" b="36768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09864" y="4656650"/>
            <a:ext cx="6625017" cy="1339921"/>
            <a:chOff x="0" y="0"/>
            <a:chExt cx="3265238" cy="6604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9864" y="6289152"/>
            <a:ext cx="6625017" cy="1339921"/>
            <a:chOff x="0" y="0"/>
            <a:chExt cx="3265238" cy="6604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09864" y="7918379"/>
            <a:ext cx="6625017" cy="1339921"/>
            <a:chOff x="0" y="0"/>
            <a:chExt cx="3265238" cy="6604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343579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0209864" y="4035425"/>
            <a:ext cx="6625017" cy="0"/>
          </a:xfrm>
          <a:prstGeom prst="line">
            <a:avLst/>
          </a:prstGeom>
          <a:ln cap="flat" w="9525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49281" y="3103978"/>
            <a:ext cx="4063365" cy="411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1776699" y="2317468"/>
            <a:ext cx="5808529" cy="613184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913440" y="5162550"/>
            <a:ext cx="4144716" cy="46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9"/>
              </a:lnSpc>
            </a:pPr>
            <a:r>
              <a:rPr lang="en-US" sz="3159">
                <a:solidFill>
                  <a:srgbClr val="FFFFFF"/>
                </a:solidFill>
                <a:latin typeface="HK Grotesk Bold"/>
              </a:rPr>
              <a:t>Complexity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13440" y="6758825"/>
            <a:ext cx="4521987" cy="45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3"/>
              </a:lnSpc>
            </a:pPr>
            <a:r>
              <a:rPr lang="en-US" sz="3164">
                <a:solidFill>
                  <a:srgbClr val="FFFFFF"/>
                </a:solidFill>
                <a:latin typeface="HK Grotesk Bold"/>
              </a:rPr>
              <a:t>Experience/Skill Needed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13440" y="8367499"/>
            <a:ext cx="4144716" cy="46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9"/>
              </a:lnSpc>
            </a:pPr>
            <a:r>
              <a:rPr lang="en-US" sz="3159">
                <a:solidFill>
                  <a:srgbClr val="FFFFFF"/>
                </a:solidFill>
                <a:latin typeface="HK Grotesk Bold"/>
              </a:rPr>
              <a:t>Expensive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39654" y="509398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39654" y="671573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39654" y="8344957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9864" y="2713860"/>
            <a:ext cx="8557275" cy="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3"/>
              </a:lnSpc>
            </a:pPr>
            <a:r>
              <a:rPr lang="en-US" sz="5890">
                <a:solidFill>
                  <a:srgbClr val="FFFFFF"/>
                </a:solidFill>
                <a:latin typeface="HK Grotesk Bold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461" r="9742" b="36768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09864" y="5143500"/>
            <a:ext cx="6625017" cy="1339921"/>
            <a:chOff x="0" y="0"/>
            <a:chExt cx="3265238" cy="6604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9864" y="6776002"/>
            <a:ext cx="6625017" cy="1339921"/>
            <a:chOff x="0" y="0"/>
            <a:chExt cx="3265238" cy="6604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10209864" y="4471692"/>
            <a:ext cx="6625017" cy="0"/>
          </a:xfrm>
          <a:prstGeom prst="line">
            <a:avLst/>
          </a:prstGeom>
          <a:ln cap="flat" w="9525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1061"/>
          <a:stretch>
            <a:fillRect/>
          </a:stretch>
        </p:blipFill>
        <p:spPr>
          <a:xfrm flipH="false" flipV="false" rot="0">
            <a:off x="871017" y="-67016"/>
            <a:ext cx="6784316" cy="102870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09864" y="1057275"/>
            <a:ext cx="6625017" cy="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Project Poster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9864" y="3152458"/>
            <a:ext cx="7049436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Practical features of the project are explained in the following poster.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49630" y="5582384"/>
            <a:ext cx="5509670" cy="4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3300">
                <a:solidFill>
                  <a:srgbClr val="FFFFFF"/>
                </a:solidFill>
                <a:latin typeface="HK Grotesk Bold"/>
              </a:rPr>
              <a:t>High Level Architechture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3440" y="7152034"/>
            <a:ext cx="4144716" cy="4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3300">
                <a:solidFill>
                  <a:srgbClr val="FFFFFF"/>
                </a:solidFill>
                <a:latin typeface="HK Grotesk Bold"/>
              </a:rPr>
              <a:t>Project timeline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39654" y="558083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39654" y="7202580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315" t="43902" r="159" b="5177"/>
          <a:stretch>
            <a:fillRect/>
          </a:stretch>
        </p:blipFill>
        <p:spPr>
          <a:xfrm flipH="fals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64471" y="836306"/>
            <a:ext cx="9465710" cy="5686020"/>
            <a:chOff x="0" y="0"/>
            <a:chExt cx="3671477" cy="2205444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671477" cy="2205444"/>
            </a:xfrm>
            <a:custGeom>
              <a:avLst/>
              <a:gdLst/>
              <a:ahLst/>
              <a:cxnLst/>
              <a:rect r="r" b="b" t="t" l="l"/>
              <a:pathLst>
                <a:path h="2205444" w="3671477">
                  <a:moveTo>
                    <a:pt x="3547017" y="2205443"/>
                  </a:moveTo>
                  <a:lnTo>
                    <a:pt x="124460" y="2205443"/>
                  </a:lnTo>
                  <a:cubicBezTo>
                    <a:pt x="55880" y="2205443"/>
                    <a:pt x="0" y="2149564"/>
                    <a:pt x="0" y="20809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47017" y="0"/>
                  </a:lnTo>
                  <a:cubicBezTo>
                    <a:pt x="3615597" y="0"/>
                    <a:pt x="3671477" y="55880"/>
                    <a:pt x="3671477" y="124460"/>
                  </a:cubicBezTo>
                  <a:lnTo>
                    <a:pt x="3671477" y="2080984"/>
                  </a:lnTo>
                  <a:cubicBezTo>
                    <a:pt x="3671477" y="2149564"/>
                    <a:pt x="3615597" y="2205444"/>
                    <a:pt x="3547017" y="220544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3355" y="6212908"/>
            <a:ext cx="6815363" cy="1440248"/>
            <a:chOff x="0" y="0"/>
            <a:chExt cx="3125062" cy="6604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125062" cy="660400"/>
            </a:xfrm>
            <a:custGeom>
              <a:avLst/>
              <a:gdLst/>
              <a:ahLst/>
              <a:cxnLst/>
              <a:rect r="r" b="b" t="t" l="l"/>
              <a:pathLst>
                <a:path h="660400" w="3125062">
                  <a:moveTo>
                    <a:pt x="3000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0602" y="0"/>
                  </a:lnTo>
                  <a:cubicBezTo>
                    <a:pt x="3069182" y="0"/>
                    <a:pt x="3125062" y="55880"/>
                    <a:pt x="3125062" y="124460"/>
                  </a:cubicBezTo>
                  <a:lnTo>
                    <a:pt x="3125062" y="535940"/>
                  </a:lnTo>
                  <a:cubicBezTo>
                    <a:pt x="3125062" y="604520"/>
                    <a:pt x="3069182" y="660400"/>
                    <a:pt x="3000602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03355" y="7818052"/>
            <a:ext cx="6815363" cy="1440248"/>
            <a:chOff x="0" y="0"/>
            <a:chExt cx="3125062" cy="6604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3125062" cy="660400"/>
            </a:xfrm>
            <a:custGeom>
              <a:avLst/>
              <a:gdLst/>
              <a:ahLst/>
              <a:cxnLst/>
              <a:rect r="r" b="b" t="t" l="l"/>
              <a:pathLst>
                <a:path h="660400" w="3125062">
                  <a:moveTo>
                    <a:pt x="3000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0602" y="0"/>
                  </a:lnTo>
                  <a:cubicBezTo>
                    <a:pt x="3069182" y="0"/>
                    <a:pt x="3125062" y="55880"/>
                    <a:pt x="3125062" y="124460"/>
                  </a:cubicBezTo>
                  <a:lnTo>
                    <a:pt x="3125062" y="535940"/>
                  </a:lnTo>
                  <a:cubicBezTo>
                    <a:pt x="3125062" y="604520"/>
                    <a:pt x="3069182" y="660400"/>
                    <a:pt x="3000602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729398" y="6502629"/>
            <a:ext cx="872363" cy="87236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729398" y="8107773"/>
            <a:ext cx="872363" cy="87236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6E2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85940" y="2763963"/>
            <a:ext cx="54744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Architechture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7787" y="6736182"/>
            <a:ext cx="420262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2999">
                <a:solidFill>
                  <a:srgbClr val="FFFFFF"/>
                </a:solidFill>
                <a:latin typeface="HK Grotesk Bold"/>
              </a:rPr>
              <a:t>Input mapping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7787" y="8277352"/>
            <a:ext cx="420262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2999">
                <a:solidFill>
                  <a:srgbClr val="FFFFFF"/>
                </a:solidFill>
                <a:latin typeface="HK Grotesk Bold"/>
              </a:rPr>
              <a:t>Layout Generation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6913" y="6682271"/>
            <a:ext cx="757333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6913" y="8287414"/>
            <a:ext cx="757333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225998" y="1028700"/>
            <a:ext cx="458305" cy="117023"/>
            <a:chOff x="0" y="0"/>
            <a:chExt cx="611074" cy="156031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/>
          <a:srcRect l="0" t="3090" r="36830" b="0"/>
          <a:stretch>
            <a:fillRect/>
          </a:stretch>
        </p:blipFill>
        <p:spPr>
          <a:xfrm flipH="false" flipV="false" rot="0">
            <a:off x="1692901" y="1559298"/>
            <a:ext cx="1754585" cy="1195592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4682609" y="3379597"/>
            <a:ext cx="1229434" cy="1896925"/>
            <a:chOff x="0" y="0"/>
            <a:chExt cx="1639246" cy="2529233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4"/>
            <a:srcRect l="21778" t="50047" r="62273" b="840"/>
            <a:stretch>
              <a:fillRect/>
            </a:stretch>
          </p:blipFill>
          <p:spPr>
            <a:xfrm flipH="true" flipV="false" rot="0">
              <a:off x="0" y="0"/>
              <a:ext cx="1610335" cy="2529233"/>
            </a:xfrm>
            <a:prstGeom prst="rect">
              <a:avLst/>
            </a:prstGeom>
          </p:spPr>
        </p:pic>
        <p:grpSp>
          <p:nvGrpSpPr>
            <p:cNvPr name="Group 28" id="28"/>
            <p:cNvGrpSpPr/>
            <p:nvPr/>
          </p:nvGrpSpPr>
          <p:grpSpPr>
            <a:xfrm rot="0">
              <a:off x="432149" y="1836873"/>
              <a:ext cx="1207097" cy="545293"/>
              <a:chOff x="0" y="0"/>
              <a:chExt cx="288265" cy="13022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>
                <a:off x="0" y="0"/>
                <a:ext cx="288265" cy="130221"/>
              </a:xfrm>
              <a:custGeom>
                <a:avLst/>
                <a:gdLst/>
                <a:ahLst/>
                <a:cxnLst/>
                <a:rect r="r" b="b" t="t" l="l"/>
                <a:pathLst>
                  <a:path h="130221" w="288265">
                    <a:moveTo>
                      <a:pt x="0" y="0"/>
                    </a:moveTo>
                    <a:lnTo>
                      <a:pt x="288265" y="0"/>
                    </a:lnTo>
                    <a:lnTo>
                      <a:pt x="288265" y="130221"/>
                    </a:lnTo>
                    <a:lnTo>
                      <a:pt x="0" y="130221"/>
                    </a:lnTo>
                    <a:close/>
                  </a:path>
                </a:pathLst>
              </a:custGeom>
              <a:solidFill>
                <a:srgbClr val="2E2F6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93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4194376" y="1632160"/>
            <a:ext cx="1936434" cy="1217618"/>
            <a:chOff x="0" y="0"/>
            <a:chExt cx="2581911" cy="162349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6" r="0" b="16"/>
            <a:stretch>
              <a:fillRect/>
            </a:stretch>
          </p:blipFill>
          <p:spPr>
            <a:xfrm flipH="false" flipV="false" rot="0">
              <a:off x="0" y="0"/>
              <a:ext cx="2581911" cy="1623491"/>
            </a:xfrm>
            <a:prstGeom prst="rect">
              <a:avLst/>
            </a:prstGeom>
          </p:spPr>
        </p:pic>
        <p:sp>
          <p:nvSpPr>
            <p:cNvPr name="TextBox 33" id="33"/>
            <p:cNvSpPr txBox="true"/>
            <p:nvPr/>
          </p:nvSpPr>
          <p:spPr>
            <a:xfrm rot="0">
              <a:off x="267013" y="236560"/>
              <a:ext cx="2224208" cy="913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40"/>
                </a:lnSpc>
              </a:pPr>
              <a:r>
                <a:rPr lang="en-US" sz="1314">
                  <a:solidFill>
                    <a:srgbClr val="FFFFFF"/>
                  </a:solidFill>
                  <a:latin typeface="Barlow Medium Bold"/>
                </a:rPr>
                <a:t> One bed room with a washroom. A kitchen and a dining lounge.</a:t>
              </a: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19047" y="3525189"/>
            <a:ext cx="1368601" cy="1475581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59577" r="0" b="0"/>
          <a:stretch>
            <a:fillRect/>
          </a:stretch>
        </p:blipFill>
        <p:spPr>
          <a:xfrm flipH="false" flipV="false" rot="5400000">
            <a:off x="3912552" y="3983383"/>
            <a:ext cx="195482" cy="493871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59577" r="0" b="0"/>
          <a:stretch>
            <a:fillRect/>
          </a:stretch>
        </p:blipFill>
        <p:spPr>
          <a:xfrm flipH="false" flipV="false" rot="5400000">
            <a:off x="6126799" y="3983383"/>
            <a:ext cx="195482" cy="493871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59577" r="0" b="0"/>
          <a:stretch>
            <a:fillRect/>
          </a:stretch>
        </p:blipFill>
        <p:spPr>
          <a:xfrm flipH="false" flipV="false" rot="0">
            <a:off x="7496628" y="2925849"/>
            <a:ext cx="179601" cy="453748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59577" r="0" b="0"/>
          <a:stretch>
            <a:fillRect/>
          </a:stretch>
        </p:blipFill>
        <p:spPr>
          <a:xfrm flipH="true" flipV="true" rot="5400000">
            <a:off x="3673358" y="1978073"/>
            <a:ext cx="195482" cy="493871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59577" r="0" b="0"/>
          <a:stretch>
            <a:fillRect/>
          </a:stretch>
        </p:blipFill>
        <p:spPr>
          <a:xfrm flipH="true" flipV="true" rot="5400000">
            <a:off x="6406346" y="1983546"/>
            <a:ext cx="195482" cy="493871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77365" y="1876025"/>
            <a:ext cx="1356492" cy="561249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656980" y="3188324"/>
            <a:ext cx="2192011" cy="2192011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2365679" y="2878224"/>
            <a:ext cx="884744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Voice Input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730771" y="2878224"/>
            <a:ext cx="786938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Text Input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119999" y="5228897"/>
            <a:ext cx="1871355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Texture Generating GAN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950271" y="5228897"/>
            <a:ext cx="1143938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GCN for layout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572168" y="5228897"/>
            <a:ext cx="552426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Output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082690" y="2539393"/>
            <a:ext cx="1007478" cy="2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Canva Sans Bold"/>
              </a:rPr>
              <a:t>Graph Parser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515590">
            <a:off x="-450306" y="983922"/>
            <a:ext cx="19635939" cy="71316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25559" y="2290303"/>
            <a:ext cx="102806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HK Grotesk Bold"/>
              </a:rPr>
              <a:t>Project Timeline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85900" y="6866082"/>
            <a:ext cx="2336842" cy="1654282"/>
            <a:chOff x="0" y="0"/>
            <a:chExt cx="3115789" cy="22057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71270"/>
              <a:ext cx="3115789" cy="1234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lear Sans Thin"/>
                </a:rPr>
                <a:t>Collecting Data and configuring it to fit the model (masking)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DATA EVALUATION SEPT -OCT</a:t>
              </a: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628867" y="5827490"/>
            <a:ext cx="181429" cy="18142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67427" y="7360112"/>
            <a:ext cx="2336842" cy="1812634"/>
            <a:chOff x="0" y="0"/>
            <a:chExt cx="3115789" cy="241684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61745"/>
              <a:ext cx="3115789" cy="1455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Parsing the input text into labels for the model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INPUT PARSING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OCT-NOV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23493" y="6804483"/>
            <a:ext cx="2336842" cy="1073336"/>
            <a:chOff x="0" y="0"/>
            <a:chExt cx="3115789" cy="143111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61745"/>
              <a:ext cx="3115789" cy="469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Training the model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MODEL TRAINING</a:t>
              </a: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Nov- Feb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74924" y="6008919"/>
            <a:ext cx="2336842" cy="1442985"/>
            <a:chOff x="0" y="0"/>
            <a:chExt cx="3115789" cy="19239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961745"/>
              <a:ext cx="3115789" cy="962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Testing Components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MODEL TESTING</a:t>
              </a: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Feb-april </a:t>
              </a: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5851367" y="6426208"/>
            <a:ext cx="181429" cy="18142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601200" y="5918205"/>
            <a:ext cx="181429" cy="181429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3261916" y="5318653"/>
            <a:ext cx="181429" cy="181429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5470373" y="6297309"/>
            <a:ext cx="2336842" cy="2551931"/>
            <a:chOff x="0" y="0"/>
            <a:chExt cx="3115789" cy="3402574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961745"/>
              <a:ext cx="3115789" cy="244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Merging all the component, deployment, Testing and improvements.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FRONT END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april - may</a:t>
              </a: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6457365" y="5607042"/>
            <a:ext cx="181429" cy="181429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2359" r="20187" b="2746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856626" y="3089398"/>
            <a:ext cx="4026948" cy="4995576"/>
            <a:chOff x="0" y="0"/>
            <a:chExt cx="1688347" cy="2094456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59395" y="3089398"/>
            <a:ext cx="4026948" cy="4995576"/>
            <a:chOff x="0" y="0"/>
            <a:chExt cx="1688347" cy="209445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59395" y="5123025"/>
            <a:ext cx="4026948" cy="2961949"/>
            <a:chOff x="0" y="0"/>
            <a:chExt cx="1688347" cy="1241833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856626" y="5123025"/>
            <a:ext cx="4026948" cy="2961949"/>
            <a:chOff x="0" y="0"/>
            <a:chExt cx="1688347" cy="1241833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34036" y="1047750"/>
            <a:ext cx="790996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Work Done Till Now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9248" y="3451911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9070" y="3451911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468" y="4311328"/>
            <a:ext cx="467680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Iteration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48807" y="4311328"/>
            <a:ext cx="433273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Iteration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36802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1258" y="6273292"/>
            <a:ext cx="3787873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Collecting Data and configuring it to fit the model (masking)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72779" y="6273292"/>
            <a:ext cx="3556475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Parsing the input text into labels for the model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652819" y="3089398"/>
            <a:ext cx="4026948" cy="4995576"/>
            <a:chOff x="0" y="0"/>
            <a:chExt cx="1688347" cy="2094456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56127" y="3089398"/>
            <a:ext cx="4026948" cy="4995576"/>
            <a:chOff x="0" y="0"/>
            <a:chExt cx="1688347" cy="2094456"/>
          </a:xfrm>
        </p:grpSpPr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256127" y="5123025"/>
            <a:ext cx="4026948" cy="2961949"/>
            <a:chOff x="0" y="0"/>
            <a:chExt cx="1688347" cy="124183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652819" y="5123025"/>
            <a:ext cx="4026948" cy="2961949"/>
            <a:chOff x="0" y="0"/>
            <a:chExt cx="1688347" cy="1241833"/>
          </a:xfrm>
        </p:grpSpPr>
        <p:sp>
          <p:nvSpPr>
            <p:cNvPr name="Freeform 26" id="26"/>
            <p:cNvSpPr/>
            <p:nvPr/>
          </p:nvSpPr>
          <p:spPr>
            <a:xfrm flipH="false" flipV="false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665980" y="3451911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064125" y="3451911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31199" y="4311328"/>
            <a:ext cx="467680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Iteration 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45000" y="4311328"/>
            <a:ext cx="433273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Iteration 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74260" y="6275959"/>
            <a:ext cx="3787873" cy="3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Training the GCN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68972" y="6273292"/>
            <a:ext cx="3556475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Training a Texture Generating GAN and Front 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3093156" cy="3479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09315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093156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E2F60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9899893" y="4684539"/>
            <a:ext cx="769141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34036" y="9136276"/>
            <a:ext cx="458305" cy="117023"/>
            <a:chOff x="0" y="0"/>
            <a:chExt cx="611074" cy="1560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4017" t="0" r="0" b="2422"/>
          <a:stretch>
            <a:fillRect/>
          </a:stretch>
        </p:blipFill>
        <p:spPr>
          <a:xfrm flipH="false" flipV="false" rot="0">
            <a:off x="1028700" y="1028700"/>
            <a:ext cx="2608890" cy="195537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77774" y="1533781"/>
            <a:ext cx="4735658" cy="203633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4701731"/>
            <a:ext cx="8289803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8"/>
              </a:lnSpc>
            </a:pPr>
            <a:r>
              <a:rPr lang="en-US" sz="5600">
                <a:solidFill>
                  <a:srgbClr val="FFFFFF"/>
                </a:solidFill>
                <a:latin typeface="HK Grotesk Bold"/>
              </a:rPr>
              <a:t>Work till FYP-1 Final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08138" y="5760864"/>
            <a:ext cx="7474929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 Light"/>
              </a:rPr>
              <a:t>A semi-trained version of the 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 Light"/>
              </a:rPr>
              <a:t>GCN generated images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DAFXFj2hP2w</dc:identifier>
  <dcterms:modified xsi:type="dcterms:W3CDTF">2011-08-01T06:04:30Z</dcterms:modified>
  <cp:revision>1</cp:revision>
  <dc:title>fyp </dc:title>
</cp:coreProperties>
</file>