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3" r:id="rId10"/>
    <p:sldId id="277" r:id="rId11"/>
    <p:sldId id="264" r:id="rId12"/>
    <p:sldId id="273" r:id="rId13"/>
    <p:sldId id="276" r:id="rId14"/>
    <p:sldId id="266" r:id="rId15"/>
    <p:sldId id="267" r:id="rId16"/>
    <p:sldId id="270" r:id="rId17"/>
    <p:sldId id="274" r:id="rId18"/>
    <p:sldId id="268" r:id="rId19"/>
    <p:sldId id="269" r:id="rId20"/>
    <p:sldId id="271" r:id="rId21"/>
    <p:sldId id="275" r:id="rId22"/>
    <p:sldId id="2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r Farooq" initials="UF" lastIdx="3" clrIdx="0">
    <p:extLst>
      <p:ext uri="{19B8F6BF-5375-455C-9EA6-DF929625EA0E}">
        <p15:presenceInfo xmlns:p15="http://schemas.microsoft.com/office/powerpoint/2012/main" userId="700c97e4353035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5"/>
    <p:restoredTop sz="94665"/>
  </p:normalViewPr>
  <p:slideViewPr>
    <p:cSldViewPr snapToGrid="0">
      <p:cViewPr>
        <p:scale>
          <a:sx n="132" d="100"/>
          <a:sy n="132" d="100"/>
        </p:scale>
        <p:origin x="1184" y="3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3T15:18:52.006" idx="1">
    <p:pos x="10" y="10"/>
    <p:text>Important slide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23T15:34:40.316" idx="3">
    <p:pos x="10" y="10"/>
    <p:text>Must find a good K value in order to overcome overfitting and underfitting .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00">
                <a:solidFill>
                  <a:srgbClr val="202124"/>
                </a:solidFill>
                <a:highlight>
                  <a:srgbClr val="FFFFFF"/>
                </a:highlight>
              </a:rPr>
              <a:t>When you have a skewed distribution, </a:t>
            </a:r>
            <a:r>
              <a:rPr lang="en-GB" sz="1200" b="1">
                <a:solidFill>
                  <a:srgbClr val="202124"/>
                </a:solidFill>
                <a:highlight>
                  <a:srgbClr val="FFFFFF"/>
                </a:highlight>
              </a:rPr>
              <a:t>the median is a better measure of central tendency than the mean</a:t>
            </a:r>
            <a:r>
              <a:rPr lang="en-GB" sz="1200">
                <a:solidFill>
                  <a:srgbClr val="202124"/>
                </a:solidFill>
                <a:highlight>
                  <a:srgbClr val="FFFFFF"/>
                </a:highlight>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462d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462d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Classification: Final decision - Mode</a:t>
            </a:r>
          </a:p>
          <a:p>
            <a:pPr marL="0" lvl="0" indent="0" algn="l" rtl="0">
              <a:lnSpc>
                <a:spcPct val="100000"/>
              </a:lnSpc>
              <a:spcBef>
                <a:spcPts val="0"/>
              </a:spcBef>
              <a:spcAft>
                <a:spcPts val="0"/>
              </a:spcAft>
              <a:buSzPts val="1100"/>
              <a:buNone/>
            </a:pPr>
            <a:r>
              <a:rPr lang="en-GB"/>
              <a:t>Regress:  Final Decsion - Mean or Average of the K nearest neighbors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solidFill>
                  <a:schemeClr val="dk1"/>
                </a:solidFill>
              </a:rPr>
              <a:t>Regress:  Final Decsion - Mean or Average of the K nearest neighbors</a:t>
            </a:r>
            <a:br>
              <a:rPr lang="en-GB">
                <a:solidFill>
                  <a:schemeClr val="dk1"/>
                </a:solidFill>
              </a:rPr>
            </a:br>
            <a:r>
              <a:rPr lang="en-GB" sz="1350">
                <a:solidFill>
                  <a:srgbClr val="222222"/>
                </a:solidFill>
                <a:highlight>
                  <a:srgbClr val="FFFFFF"/>
                </a:highlight>
              </a:rPr>
              <a:t>= (77(ID1)+72(ID5)+60(ID6))/3 = 69.66 kg.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16" name="Google Shape;16;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 name="Google Shape;17;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arfield.library.upenn.edu/classics1982/A1982NF3770000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3600" dirty="0"/>
              <a:t>Machine Learning Techniques </a:t>
            </a:r>
            <a:endParaRPr sz="3600" dirty="0"/>
          </a:p>
        </p:txBody>
      </p:sp>
      <p:sp>
        <p:nvSpPr>
          <p:cNvPr id="61" name="Google Shape;61;p1"/>
          <p:cNvSpPr txBox="1">
            <a:spLocks noGrp="1"/>
          </p:cNvSpPr>
          <p:nvPr>
            <p:ph type="subTitle" idx="1"/>
          </p:nvPr>
        </p:nvSpPr>
        <p:spPr>
          <a:xfrm>
            <a:off x="1143000" y="2869948"/>
            <a:ext cx="6858000" cy="1741393"/>
          </a:xfrm>
          <a:prstGeom prst="rect">
            <a:avLst/>
          </a:prstGeom>
          <a:noFill/>
          <a:ln>
            <a:noFill/>
          </a:ln>
        </p:spPr>
        <p:txBody>
          <a:bodyPr spcFirstLastPara="1" wrap="square" lIns="68575" tIns="34275" rIns="68575" bIns="34275" anchor="t" anchorCtr="0">
            <a:normAutofit fontScale="70000" lnSpcReduction="20000"/>
          </a:bodyPr>
          <a:lstStyle/>
          <a:p>
            <a:pPr marL="0" lvl="0" indent="0" algn="ctr" rtl="0">
              <a:lnSpc>
                <a:spcPct val="90000"/>
              </a:lnSpc>
              <a:spcBef>
                <a:spcPts val="0"/>
              </a:spcBef>
              <a:spcAft>
                <a:spcPts val="0"/>
              </a:spcAft>
              <a:buClr>
                <a:schemeClr val="dk1"/>
              </a:buClr>
              <a:buSzPct val="50000"/>
              <a:buFont typeface="Arial" panose="020B0604020202020204"/>
              <a:buNone/>
            </a:pPr>
            <a:r>
              <a:rPr lang="en-GB" i="1" dirty="0">
                <a:solidFill>
                  <a:srgbClr val="4A86E8"/>
                </a:solidFill>
              </a:rPr>
              <a:t>K-Nearest Neighbour (KNN) </a:t>
            </a:r>
            <a:endParaRPr dirty="0"/>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r" rtl="0">
              <a:lnSpc>
                <a:spcPct val="90000"/>
              </a:lnSpc>
              <a:spcBef>
                <a:spcPts val="800"/>
              </a:spcBef>
              <a:spcAft>
                <a:spcPts val="0"/>
              </a:spcAft>
              <a:buClr>
                <a:schemeClr val="dk1"/>
              </a:buClr>
              <a:buSzPct val="78000"/>
              <a:buNone/>
            </a:pPr>
            <a:r>
              <a:rPr lang="en-GB" sz="2300" b="1" dirty="0"/>
              <a:t>Instructor:</a:t>
            </a:r>
            <a:r>
              <a:rPr lang="en-GB" sz="2300" dirty="0"/>
              <a:t> </a:t>
            </a:r>
            <a:r>
              <a:rPr lang="en-GB" sz="2300" i="1" dirty="0"/>
              <a:t>Najam Aziz</a:t>
            </a:r>
            <a:endParaRPr sz="23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w KNN works"/>
          <p:cNvPicPr>
            <a:picLocks noChangeAspect="1"/>
          </p:cNvPicPr>
          <p:nvPr/>
        </p:nvPicPr>
        <p:blipFill>
          <a:blip r:embed="rId2"/>
          <a:stretch>
            <a:fillRect/>
          </a:stretch>
        </p:blipFill>
        <p:spPr>
          <a:xfrm>
            <a:off x="1520825" y="118745"/>
            <a:ext cx="5629275" cy="4905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628650" y="273844"/>
            <a:ext cx="7886700" cy="57718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100"/>
              <a:buFont typeface="Arial" panose="020B0604020202020204"/>
              <a:buNone/>
            </a:pPr>
            <a:r>
              <a:rPr lang="en-GB" dirty="0"/>
              <a:t>How does KNN Work?</a:t>
            </a:r>
            <a:endParaRPr dirty="0"/>
          </a:p>
        </p:txBody>
      </p:sp>
      <p:sp>
        <p:nvSpPr>
          <p:cNvPr id="111" name="Google Shape;111;p8"/>
          <p:cNvSpPr txBox="1">
            <a:spLocks noGrp="1"/>
          </p:cNvSpPr>
          <p:nvPr>
            <p:ph type="body" idx="1"/>
          </p:nvPr>
        </p:nvSpPr>
        <p:spPr>
          <a:xfrm>
            <a:off x="552261" y="1055933"/>
            <a:ext cx="7886701" cy="3289730"/>
          </a:xfrm>
          <a:prstGeom prst="rect">
            <a:avLst/>
          </a:prstGeom>
          <a:noFill/>
          <a:ln>
            <a:noFill/>
          </a:ln>
        </p:spPr>
        <p:txBody>
          <a:bodyPr spcFirstLastPara="1" wrap="square" lIns="68575" tIns="34275" rIns="68575" bIns="34275" anchor="t" anchorCtr="0">
            <a:normAutofit fontScale="25000" lnSpcReduction="20000"/>
          </a:bodyPr>
          <a:lstStyle/>
          <a:p>
            <a:pPr marL="0" indent="0">
              <a:buSzPct val="70000"/>
              <a:buNone/>
            </a:pPr>
            <a:r>
              <a:rPr lang="en-GB" sz="7200" dirty="0">
                <a:latin typeface="Calibri" panose="020F0502020204030204" pitchFamily="34" charset="0"/>
                <a:cs typeface="Calibri" panose="020F0502020204030204" pitchFamily="34" charset="0"/>
                <a:sym typeface="Calibri" panose="020F0502020204030204"/>
              </a:rPr>
              <a:t>Euclidean distance is the most popular distance metric. You can also use Hamming distance, Manhattan distance, </a:t>
            </a:r>
            <a:r>
              <a:rPr lang="en-GB" sz="7200" dirty="0" err="1">
                <a:latin typeface="Calibri" panose="020F0502020204030204" pitchFamily="34" charset="0"/>
                <a:cs typeface="Calibri" panose="020F0502020204030204" pitchFamily="34" charset="0"/>
                <a:sym typeface="Calibri" panose="020F0502020204030204"/>
              </a:rPr>
              <a:t>Minkowski</a:t>
            </a:r>
            <a:r>
              <a:rPr lang="en-GB" sz="7200" dirty="0">
                <a:latin typeface="Calibri" panose="020F0502020204030204" pitchFamily="34" charset="0"/>
                <a:cs typeface="Calibri" panose="020F0502020204030204" pitchFamily="34" charset="0"/>
                <a:sym typeface="Calibri" panose="020F0502020204030204"/>
              </a:rPr>
              <a:t> distance as per your need. For predicting class/ continuous value for a new data point, it considers all the data points in the training dataset. Finds new data point’s ‘K’ Nearest </a:t>
            </a:r>
            <a:r>
              <a:rPr lang="en-GB" sz="7200" dirty="0" err="1">
                <a:latin typeface="Calibri" panose="020F0502020204030204" pitchFamily="34" charset="0"/>
                <a:cs typeface="Calibri" panose="020F0502020204030204" pitchFamily="34" charset="0"/>
                <a:sym typeface="Calibri" panose="020F0502020204030204"/>
              </a:rPr>
              <a:t>Neighbors</a:t>
            </a:r>
            <a:r>
              <a:rPr lang="en-GB" sz="7200" dirty="0">
                <a:latin typeface="Calibri" panose="020F0502020204030204" pitchFamily="34" charset="0"/>
                <a:cs typeface="Calibri" panose="020F0502020204030204" pitchFamily="34" charset="0"/>
                <a:sym typeface="Calibri" panose="020F0502020204030204"/>
              </a:rPr>
              <a:t> (Data points) from feature space and their class labels or continuous values.</a:t>
            </a:r>
            <a:endParaRPr sz="7200" dirty="0">
              <a:latin typeface="Calibri" panose="020F0502020204030204" pitchFamily="34" charset="0"/>
              <a:cs typeface="Calibri" panose="020F0502020204030204" pitchFamily="34" charset="0"/>
              <a:sym typeface="Calibri" panose="020F0502020204030204"/>
            </a:endParaRPr>
          </a:p>
          <a:p>
            <a:pPr marL="0" lvl="0" indent="0" rtl="0">
              <a:lnSpc>
                <a:spcPct val="90000"/>
              </a:lnSpc>
              <a:spcBef>
                <a:spcPts val="1200"/>
              </a:spcBef>
              <a:spcAft>
                <a:spcPts val="0"/>
              </a:spcAft>
              <a:buSzPct val="70000"/>
              <a:buNone/>
            </a:pPr>
            <a:r>
              <a:rPr lang="en-GB" sz="7200" dirty="0">
                <a:latin typeface="Calibri" panose="020F0502020204030204" pitchFamily="34" charset="0"/>
                <a:cs typeface="Calibri" panose="020F0502020204030204" pitchFamily="34" charset="0"/>
                <a:sym typeface="Calibri" panose="020F0502020204030204"/>
              </a:rPr>
              <a:t>Then:</a:t>
            </a:r>
            <a:endParaRPr sz="7200" dirty="0">
              <a:latin typeface="Calibri" panose="020F0502020204030204" pitchFamily="34" charset="0"/>
              <a:cs typeface="Calibri" panose="020F0502020204030204" pitchFamily="34" charset="0"/>
              <a:sym typeface="Calibri" panose="020F0502020204030204"/>
            </a:endParaRPr>
          </a:p>
          <a:p>
            <a:pPr marL="457200" lvl="0" indent="-317500" rtl="0">
              <a:lnSpc>
                <a:spcPct val="90000"/>
              </a:lnSpc>
              <a:spcBef>
                <a:spcPts val="1200"/>
              </a:spcBef>
              <a:spcAft>
                <a:spcPts val="0"/>
              </a:spcAft>
              <a:buSzPct val="70000"/>
              <a:buChar char="●"/>
            </a:pPr>
            <a:r>
              <a:rPr lang="en-GB" sz="7200" b="1" dirty="0">
                <a:latin typeface="Calibri" panose="020F0502020204030204" pitchFamily="34" charset="0"/>
                <a:cs typeface="Calibri" panose="020F0502020204030204" pitchFamily="34" charset="0"/>
                <a:sym typeface="Calibri" panose="020F0502020204030204"/>
              </a:rPr>
              <a:t>For classification: </a:t>
            </a:r>
            <a:r>
              <a:rPr lang="en-GB" sz="7200" dirty="0">
                <a:latin typeface="Calibri" panose="020F0502020204030204" pitchFamily="34" charset="0"/>
                <a:cs typeface="Calibri" panose="020F0502020204030204" pitchFamily="34" charset="0"/>
                <a:sym typeface="Calibri" panose="020F0502020204030204"/>
              </a:rPr>
              <a:t>A class label assigned to the majority of K Nearest </a:t>
            </a:r>
            <a:r>
              <a:rPr lang="en-GB" sz="7200" dirty="0" err="1">
                <a:latin typeface="Calibri" panose="020F0502020204030204" pitchFamily="34" charset="0"/>
                <a:cs typeface="Calibri" panose="020F0502020204030204" pitchFamily="34" charset="0"/>
                <a:sym typeface="Calibri" panose="020F0502020204030204"/>
              </a:rPr>
              <a:t>Neighbors</a:t>
            </a:r>
            <a:r>
              <a:rPr lang="en-GB" sz="7200" dirty="0">
                <a:latin typeface="Calibri" panose="020F0502020204030204" pitchFamily="34" charset="0"/>
                <a:cs typeface="Calibri" panose="020F0502020204030204" pitchFamily="34" charset="0"/>
                <a:sym typeface="Calibri" panose="020F0502020204030204"/>
              </a:rPr>
              <a:t> from the training dataset is considered as a predicted class for the new data point.</a:t>
            </a:r>
            <a:endParaRPr sz="7200" dirty="0">
              <a:latin typeface="Calibri" panose="020F0502020204030204" pitchFamily="34" charset="0"/>
              <a:cs typeface="Calibri" panose="020F0502020204030204" pitchFamily="34" charset="0"/>
              <a:sym typeface="Calibri" panose="020F0502020204030204"/>
            </a:endParaRPr>
          </a:p>
          <a:p>
            <a:pPr marL="457200" lvl="0" indent="-317500" rtl="0">
              <a:lnSpc>
                <a:spcPct val="90000"/>
              </a:lnSpc>
              <a:spcBef>
                <a:spcPts val="1200"/>
              </a:spcBef>
              <a:spcAft>
                <a:spcPts val="0"/>
              </a:spcAft>
              <a:buSzPct val="70000"/>
              <a:buChar char="●"/>
            </a:pPr>
            <a:r>
              <a:rPr lang="en-GB" sz="7200" b="1" dirty="0">
                <a:latin typeface="Calibri" panose="020F0502020204030204" pitchFamily="34" charset="0"/>
                <a:cs typeface="Calibri" panose="020F0502020204030204" pitchFamily="34" charset="0"/>
                <a:sym typeface="Calibri" panose="020F0502020204030204"/>
              </a:rPr>
              <a:t>For regression: </a:t>
            </a:r>
            <a:r>
              <a:rPr lang="en-GB" sz="7200" dirty="0">
                <a:latin typeface="Calibri" panose="020F0502020204030204" pitchFamily="34" charset="0"/>
                <a:cs typeface="Calibri" panose="020F0502020204030204" pitchFamily="34" charset="0"/>
                <a:sym typeface="Calibri" panose="020F0502020204030204"/>
              </a:rPr>
              <a:t>Mean(in case of normal distribution) or median(in case of skewed distribution, </a:t>
            </a:r>
            <a:r>
              <a:rPr lang="en-GB" sz="7200" dirty="0" err="1">
                <a:latin typeface="Calibri" panose="020F0502020204030204" pitchFamily="34" charset="0"/>
                <a:cs typeface="Calibri" panose="020F0502020204030204" pitchFamily="34" charset="0"/>
                <a:sym typeface="Calibri" panose="020F0502020204030204"/>
              </a:rPr>
              <a:t>bcz</a:t>
            </a:r>
            <a:r>
              <a:rPr lang="en-GB" sz="7200" dirty="0">
                <a:latin typeface="Calibri" panose="020F0502020204030204" pitchFamily="34" charset="0"/>
                <a:cs typeface="Calibri" panose="020F0502020204030204" pitchFamily="34" charset="0"/>
                <a:sym typeface="Calibri" panose="020F0502020204030204"/>
              </a:rPr>
              <a:t> then it is a better measure of central tendency) of continuous values assigned to K Nearest </a:t>
            </a:r>
            <a:r>
              <a:rPr lang="en-GB" sz="7200" dirty="0" err="1">
                <a:latin typeface="Calibri" panose="020F0502020204030204" pitchFamily="34" charset="0"/>
                <a:cs typeface="Calibri" panose="020F0502020204030204" pitchFamily="34" charset="0"/>
                <a:sym typeface="Calibri" panose="020F0502020204030204"/>
              </a:rPr>
              <a:t>Neighbors</a:t>
            </a:r>
            <a:r>
              <a:rPr lang="en-GB" sz="7200" dirty="0">
                <a:latin typeface="Calibri" panose="020F0502020204030204" pitchFamily="34" charset="0"/>
                <a:cs typeface="Calibri" panose="020F0502020204030204" pitchFamily="34" charset="0"/>
                <a:sym typeface="Calibri" panose="020F0502020204030204"/>
              </a:rPr>
              <a:t> from training dataset is a predicted continuous value for our new data point</a:t>
            </a:r>
            <a:endParaRPr sz="7200" dirty="0">
              <a:latin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512445"/>
          </a:xfrm>
        </p:spPr>
        <p:txBody>
          <a:bodyPr/>
          <a:lstStyle/>
          <a:p>
            <a:r>
              <a:rPr lang="en-US"/>
              <a:t>KNN Model Representation</a:t>
            </a:r>
          </a:p>
        </p:txBody>
      </p:sp>
      <p:sp>
        <p:nvSpPr>
          <p:cNvPr id="3" name="Text Placeholder 2"/>
          <p:cNvSpPr>
            <a:spLocks noGrp="1"/>
          </p:cNvSpPr>
          <p:nvPr>
            <p:ph type="body" idx="1"/>
          </p:nvPr>
        </p:nvSpPr>
        <p:spPr/>
        <p:txBody>
          <a:bodyPr>
            <a:normAutofit fontScale="90000" lnSpcReduction="10000"/>
          </a:bodyPr>
          <a:lstStyle/>
          <a:p>
            <a:r>
              <a:rPr lang="en-US" dirty="0"/>
              <a:t>The model representation for KNN is the entire training dataset.</a:t>
            </a:r>
          </a:p>
          <a:p>
            <a:r>
              <a:rPr lang="en-US" dirty="0"/>
              <a:t>KNN has no model other than storing the entire dataset, so there is </a:t>
            </a:r>
            <a:r>
              <a:rPr lang="en-US" dirty="0">
                <a:highlight>
                  <a:srgbClr val="FFFF00"/>
                </a:highlight>
              </a:rPr>
              <a:t>no learning required.</a:t>
            </a:r>
          </a:p>
          <a:p>
            <a:r>
              <a:rPr lang="en-US" dirty="0"/>
              <a:t>Efficient implementations can store the data using complex data structures like k-d trees to make look-up and matching of new patterns during prediction efficient.</a:t>
            </a:r>
          </a:p>
          <a:p>
            <a:r>
              <a:rPr lang="en-US" dirty="0"/>
              <a:t>KNN makes predictions using the training dataset directly.</a:t>
            </a:r>
          </a:p>
          <a:p>
            <a:r>
              <a:rPr lang="en-US" dirty="0"/>
              <a:t>To determine which of the K instances in the training dataset are most similar to a new input a distance measure is used. </a:t>
            </a:r>
            <a:r>
              <a:rPr lang="en-US" dirty="0">
                <a:highlight>
                  <a:srgbClr val="FFFF00"/>
                </a:highlight>
              </a:rPr>
              <a:t>For real-valued input variables, the most popular distance measure is Euclidean distance</a:t>
            </a:r>
            <a:r>
              <a:rPr lang="en-US" dirty="0"/>
              <a:t>.</a:t>
            </a:r>
          </a:p>
          <a:p>
            <a:r>
              <a:rPr lang="en-US" dirty="0"/>
              <a:t>Euclidean is a good distance measure to use if the input variables are similar in type (e.g. all measured widths and heights). </a:t>
            </a:r>
            <a:r>
              <a:rPr lang="en-US" dirty="0">
                <a:highlight>
                  <a:srgbClr val="FFFF00"/>
                </a:highlight>
              </a:rPr>
              <a:t>Manhattan distanc</a:t>
            </a:r>
            <a:r>
              <a:rPr lang="en-US" dirty="0"/>
              <a:t>e is a good measure to use if the input variables are not similar in type (such as age, gender, height,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260" y="539750"/>
            <a:ext cx="7886700" cy="4419600"/>
          </a:xfrm>
        </p:spPr>
        <p:txBody>
          <a:bodyPr>
            <a:normAutofit/>
          </a:bodyPr>
          <a:lstStyle/>
          <a:p>
            <a:r>
              <a:rPr lang="en-US" dirty="0">
                <a:highlight>
                  <a:srgbClr val="FFFF00"/>
                </a:highlight>
              </a:rPr>
              <a:t>KNN is a lazy learning and non-parametric algorithm.</a:t>
            </a:r>
          </a:p>
          <a:p>
            <a:pPr lvl="1"/>
            <a:r>
              <a:rPr lang="en-US" dirty="0"/>
              <a:t>It's called a lazy learning algorithm or lazy learner because it doesn't perform any training when you supply the training data. Instead, it just stores the data during the training time and doesn't perform any calculations. It doesn't build a model until a query is performed on the dataset. This makes KNN ideal for data mining.</a:t>
            </a:r>
          </a:p>
          <a:p>
            <a:pPr lvl="1"/>
            <a:r>
              <a:rPr lang="en-US" dirty="0"/>
              <a:t>It's considered a non-parametric method because it doesn’t make any assumptions about the underlying data distribution. Simply put, KNN tries to determine what group a data point belongs to by looking at the data points around it.</a:t>
            </a:r>
          </a:p>
          <a:p>
            <a:pPr lvl="1"/>
            <a:r>
              <a:rPr lang="en-US" dirty="0"/>
              <a:t>In the case of KNN’s, and all instance based learners, we don’t pre-compute a model/interpretation of the data. Instead, we just store the data to be used on prediction evaluation.</a:t>
            </a:r>
          </a:p>
          <a:p>
            <a:pPr lvl="1"/>
            <a:endParaRPr lang="en-US" dirty="0"/>
          </a:p>
          <a:p>
            <a:pPr marL="596900" lvl="1" indent="0">
              <a:buNone/>
            </a:pPr>
            <a:r>
              <a:rPr lang="en-US" dirty="0"/>
              <a:t>--- </a:t>
            </a:r>
            <a:r>
              <a:rPr lang="en-US" b="1" dirty="0"/>
              <a:t>lazy algorithm</a:t>
            </a:r>
            <a:r>
              <a:rPr lang="en-US" dirty="0"/>
              <a:t>, i.e., it suggests that it memorizes the training data set rather than learning a discriminative function from the training data.</a:t>
            </a:r>
          </a:p>
          <a:p>
            <a:pPr marL="596900" lvl="1" indent="0">
              <a:buNone/>
            </a:pPr>
            <a:r>
              <a:rPr lang="en-US" dirty="0"/>
              <a:t>---</a:t>
            </a:r>
            <a:r>
              <a:rPr lang="en-US" b="1" dirty="0"/>
              <a:t>non-parametric model</a:t>
            </a:r>
            <a:r>
              <a:rPr lang="en-US" dirty="0"/>
              <a:t>: </a:t>
            </a:r>
            <a:r>
              <a:rPr lang="en-US" dirty="0">
                <a:sym typeface="+mn-ea"/>
              </a:rPr>
              <a:t>Non-parametric means there is no assumption for underlying data distribution i.e. the model structure is determined from the dataset.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628650" y="273844"/>
            <a:ext cx="7886700" cy="64055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How to choose the value for K?</a:t>
            </a:r>
            <a:endParaRPr dirty="0"/>
          </a:p>
        </p:txBody>
      </p:sp>
      <p:sp>
        <p:nvSpPr>
          <p:cNvPr id="123" name="Google Shape;123;p10"/>
          <p:cNvSpPr txBox="1">
            <a:spLocks noGrp="1"/>
          </p:cNvSpPr>
          <p:nvPr>
            <p:ph type="body" idx="1"/>
          </p:nvPr>
        </p:nvSpPr>
        <p:spPr>
          <a:xfrm>
            <a:off x="628650" y="1061401"/>
            <a:ext cx="7886700" cy="3263400"/>
          </a:xfrm>
          <a:prstGeom prst="rect">
            <a:avLst/>
          </a:prstGeom>
          <a:noFill/>
          <a:ln>
            <a:noFill/>
          </a:ln>
        </p:spPr>
        <p:txBody>
          <a:bodyPr spcFirstLastPara="1" wrap="square" lIns="68575" tIns="34275" rIns="68575" bIns="34275" anchor="t" anchorCtr="0">
            <a:normAutofit fontScale="92500" lnSpcReduction="10000"/>
          </a:bodyPr>
          <a:lstStyle/>
          <a:p>
            <a:pPr marL="0" lvl="0" indent="0" algn="l" rtl="0">
              <a:lnSpc>
                <a:spcPct val="90000"/>
              </a:lnSpc>
              <a:spcBef>
                <a:spcPts val="800"/>
              </a:spcBef>
              <a:spcAft>
                <a:spcPts val="0"/>
              </a:spcAft>
              <a:buSzPts val="1400"/>
              <a:buNone/>
            </a:pPr>
            <a:r>
              <a:rPr lang="en-GB" dirty="0">
                <a:latin typeface="Calibri" panose="020F0502020204030204" pitchFamily="34" charset="0"/>
                <a:cs typeface="Calibri" panose="020F0502020204030204" pitchFamily="34" charset="0"/>
              </a:rPr>
              <a:t>To select the K that’s right for your data, we run the KNN algorithm several times with different values of K and choose the K that reduces the number of errors we encounter while maintaining the algorithm’s ability to accurately make predictions when it’s given the data, it hasn’t seen before.</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1200"/>
              </a:spcBef>
              <a:spcAft>
                <a:spcPts val="0"/>
              </a:spcAft>
              <a:buSzPts val="1400"/>
              <a:buAutoNum type="arabicPeriod"/>
            </a:pPr>
            <a:r>
              <a:rPr lang="en-GB" dirty="0">
                <a:latin typeface="Calibri" panose="020F0502020204030204" pitchFamily="34" charset="0"/>
                <a:cs typeface="Calibri" panose="020F0502020204030204" pitchFamily="34" charset="0"/>
              </a:rPr>
              <a:t>Using error curves</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0"/>
              </a:spcBef>
              <a:spcAft>
                <a:spcPts val="0"/>
              </a:spcAft>
              <a:buSzPts val="1400"/>
              <a:buAutoNum type="arabicPeriod"/>
            </a:pPr>
            <a:r>
              <a:rPr lang="en-GB" dirty="0">
                <a:latin typeface="Calibri" panose="020F0502020204030204" pitchFamily="34" charset="0"/>
                <a:cs typeface="Calibri" panose="020F0502020204030204" pitchFamily="34" charset="0"/>
              </a:rPr>
              <a:t>Domain Knowledge</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0"/>
              </a:spcBef>
              <a:spcAft>
                <a:spcPts val="0"/>
              </a:spcAft>
              <a:buSzPts val="1400"/>
              <a:buAutoNum type="arabicPeriod"/>
            </a:pPr>
            <a:r>
              <a:rPr lang="en-GB" dirty="0">
                <a:latin typeface="Calibri" panose="020F0502020204030204" pitchFamily="34" charset="0"/>
                <a:cs typeface="Calibri" panose="020F0502020204030204" pitchFamily="34" charset="0"/>
              </a:rPr>
              <a:t>Binary classification, K = odd</a:t>
            </a:r>
          </a:p>
          <a:p>
            <a:pPr marL="139700" lvl="0" indent="0" algn="l" rtl="0">
              <a:lnSpc>
                <a:spcPct val="90000"/>
              </a:lnSpc>
              <a:spcBef>
                <a:spcPts val="0"/>
              </a:spcBef>
              <a:spcAft>
                <a:spcPts val="0"/>
              </a:spcAft>
              <a:buSzPts val="1400"/>
              <a:buNone/>
            </a:pPr>
            <a:endParaRPr dirty="0">
              <a:latin typeface="Calibri" panose="020F0502020204030204" pitchFamily="34" charset="0"/>
              <a:cs typeface="Calibri" panose="020F0502020204030204" pitchFamily="34" charset="0"/>
            </a:endParaRPr>
          </a:p>
          <a:p>
            <a:pPr marL="139700" lvl="0" indent="0" algn="l" rtl="0">
              <a:lnSpc>
                <a:spcPct val="90000"/>
              </a:lnSpc>
              <a:spcBef>
                <a:spcPts val="0"/>
              </a:spcBef>
              <a:spcAft>
                <a:spcPts val="0"/>
              </a:spcAft>
              <a:buSzPts val="1400"/>
              <a:buNone/>
            </a:pPr>
            <a:r>
              <a:rPr lang="en-US" dirty="0">
                <a:latin typeface="Calibri" panose="020F0502020204030204" pitchFamily="34" charset="0"/>
                <a:cs typeface="Calibri" panose="020F0502020204030204" pitchFamily="34" charset="0"/>
              </a:rPr>
              <a:t>OR</a:t>
            </a:r>
          </a:p>
          <a:p>
            <a:pPr marL="139700" lvl="0" indent="0" algn="l" rtl="0">
              <a:lnSpc>
                <a:spcPct val="90000"/>
              </a:lnSpc>
              <a:spcBef>
                <a:spcPts val="0"/>
              </a:spcBef>
              <a:spcAft>
                <a:spcPts val="0"/>
              </a:spcAft>
              <a:buSzPts val="1400"/>
              <a:buNone/>
            </a:pPr>
            <a:endParaRPr lang="en-US" dirty="0">
              <a:latin typeface="Calibri" panose="020F0502020204030204" pitchFamily="34" charset="0"/>
              <a:cs typeface="Calibri" panose="020F0502020204030204" pitchFamily="34" charset="0"/>
            </a:endParaRPr>
          </a:p>
          <a:p>
            <a:pPr marL="139700" lvl="0" indent="0" algn="l" rtl="0">
              <a:lnSpc>
                <a:spcPct val="90000"/>
              </a:lnSpc>
              <a:spcBef>
                <a:spcPts val="0"/>
              </a:spcBef>
              <a:spcAft>
                <a:spcPts val="0"/>
              </a:spcAft>
              <a:buSzPts val="1400"/>
              <a:buNone/>
            </a:pPr>
            <a:r>
              <a:rPr lang="en-US" dirty="0">
                <a:latin typeface="Calibri" panose="020F0502020204030204" pitchFamily="34" charset="0"/>
                <a:cs typeface="Calibri" panose="020F0502020204030204" pitchFamily="34" charset="0"/>
              </a:rPr>
              <a:t>To avoid a tie;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139700" lvl="0" indent="0" algn="l" rtl="0">
              <a:lnSpc>
                <a:spcPct val="90000"/>
              </a:lnSpc>
              <a:spcBef>
                <a:spcPts val="0"/>
              </a:spcBef>
              <a:spcAft>
                <a:spcPts val="0"/>
              </a:spcAft>
              <a:buSzPts val="1400"/>
              <a:buNone/>
            </a:pPr>
            <a:r>
              <a:rPr lang="en-US" dirty="0">
                <a:latin typeface="Calibri" panose="020F0502020204030204" pitchFamily="34" charset="0"/>
                <a:cs typeface="Calibri" panose="020F0502020204030204" pitchFamily="34" charset="0"/>
              </a:rPr>
              <a:t>Even number of classes -- k odd</a:t>
            </a:r>
          </a:p>
          <a:p>
            <a:pPr marL="139700" lvl="0" indent="0" algn="l" rtl="0">
              <a:lnSpc>
                <a:spcPct val="90000"/>
              </a:lnSpc>
              <a:spcBef>
                <a:spcPts val="0"/>
              </a:spcBef>
              <a:spcAft>
                <a:spcPts val="0"/>
              </a:spcAft>
              <a:buSzPts val="1400"/>
              <a:buNone/>
            </a:pPr>
            <a:r>
              <a:rPr lang="en-US" dirty="0">
                <a:latin typeface="Calibri" panose="020F0502020204030204" pitchFamily="34" charset="0"/>
                <a:cs typeface="Calibri" panose="020F0502020204030204" pitchFamily="34" charset="0"/>
              </a:rPr>
              <a:t>Odd number of classes -- k even</a:t>
            </a:r>
          </a:p>
          <a:p>
            <a:pPr marL="139700" lvl="0" indent="0" algn="l" rtl="0">
              <a:lnSpc>
                <a:spcPct val="90000"/>
              </a:lnSpc>
              <a:spcBef>
                <a:spcPts val="0"/>
              </a:spcBef>
              <a:spcAft>
                <a:spcPts val="0"/>
              </a:spcAft>
              <a:buSzPts val="1400"/>
              <a:buNone/>
            </a:pPr>
            <a:endParaRPr lang="en-US" dirty="0">
              <a:latin typeface="Calibri" panose="020F0502020204030204" pitchFamily="34" charset="0"/>
              <a:cs typeface="Calibri" panose="020F0502020204030204" pitchFamily="34" charset="0"/>
            </a:endParaRPr>
          </a:p>
        </p:txBody>
      </p:sp>
      <p:pic>
        <p:nvPicPr>
          <p:cNvPr id="124" name="Google Shape;124;p10"/>
          <p:cNvPicPr preferRelativeResize="0"/>
          <p:nvPr/>
        </p:nvPicPr>
        <p:blipFill rotWithShape="1">
          <a:blip r:embed="rId3"/>
          <a:srcRect/>
          <a:stretch>
            <a:fillRect/>
          </a:stretch>
        </p:blipFill>
        <p:spPr>
          <a:xfrm>
            <a:off x="4715609" y="2027327"/>
            <a:ext cx="3666700" cy="244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628650" y="273844"/>
            <a:ext cx="7886700" cy="66771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Overfitting &amp; Underfitting</a:t>
            </a:r>
            <a:endParaRPr dirty="0"/>
          </a:p>
        </p:txBody>
      </p:sp>
      <p:sp>
        <p:nvSpPr>
          <p:cNvPr id="130" name="Google Shape;130;p11"/>
          <p:cNvSpPr txBox="1">
            <a:spLocks noGrp="1"/>
          </p:cNvSpPr>
          <p:nvPr>
            <p:ph type="body" idx="1"/>
          </p:nvPr>
        </p:nvSpPr>
        <p:spPr>
          <a:xfrm>
            <a:off x="628650" y="1170043"/>
            <a:ext cx="7886700" cy="2460397"/>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Char char="●"/>
            </a:pPr>
            <a:r>
              <a:rPr lang="en-GB" dirty="0">
                <a:latin typeface="Calibri" panose="020F0502020204030204" pitchFamily="34" charset="0"/>
                <a:cs typeface="Calibri" panose="020F0502020204030204" pitchFamily="34" charset="0"/>
              </a:rPr>
              <a:t>Overfitting imply that the model is well on the training data but has poor performance when new data is coming. </a:t>
            </a:r>
            <a:br>
              <a:rPr lang="en-GB"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a:p>
            <a:pPr marL="457200" lvl="0" indent="-317500" algn="l" rtl="0">
              <a:lnSpc>
                <a:spcPct val="90000"/>
              </a:lnSpc>
              <a:spcBef>
                <a:spcPts val="0"/>
              </a:spcBef>
              <a:spcAft>
                <a:spcPts val="0"/>
              </a:spcAft>
              <a:buSzPts val="1400"/>
              <a:buChar char="●"/>
            </a:pPr>
            <a:r>
              <a:rPr lang="en-GB" dirty="0">
                <a:latin typeface="Calibri" panose="020F0502020204030204" pitchFamily="34" charset="0"/>
                <a:cs typeface="Calibri" panose="020F0502020204030204" pitchFamily="34" charset="0"/>
              </a:rPr>
              <a:t>Underfitting refers to a model that is not good on the training data and also cannot be generalized to predict new data.</a:t>
            </a:r>
            <a:endParaRPr dirty="0">
              <a:latin typeface="Calibri" panose="020F0502020204030204" pitchFamily="34" charset="0"/>
              <a:cs typeface="Calibri" panose="020F0502020204030204" pitchFamily="34" charset="0"/>
            </a:endParaRPr>
          </a:p>
          <a:p>
            <a:pPr marL="457200" lvl="0" indent="0" algn="l" rtl="0">
              <a:lnSpc>
                <a:spcPct val="90000"/>
              </a:lnSpc>
              <a:spcBef>
                <a:spcPts val="0"/>
              </a:spcBef>
              <a:spcAft>
                <a:spcPts val="0"/>
              </a:spcAft>
              <a:buNone/>
            </a:pPr>
            <a:endParaRPr dirty="0">
              <a:latin typeface="Calibri" panose="020F0502020204030204" pitchFamily="34" charset="0"/>
              <a:cs typeface="Calibri" panose="020F0502020204030204" pitchFamily="34" charset="0"/>
            </a:endParaRPr>
          </a:p>
          <a:p>
            <a:pPr marL="0" lvl="0" indent="0" algn="l" rtl="0">
              <a:lnSpc>
                <a:spcPct val="90000"/>
              </a:lnSpc>
              <a:spcBef>
                <a:spcPts val="1200"/>
              </a:spcBef>
              <a:spcAft>
                <a:spcPts val="1200"/>
              </a:spcAft>
              <a:buSzPts val="1400"/>
              <a:buNone/>
            </a:pPr>
            <a:r>
              <a:rPr lang="en-GB" b="1" dirty="0">
                <a:latin typeface="Calibri" panose="020F0502020204030204" pitchFamily="34" charset="0"/>
                <a:cs typeface="Calibri" panose="020F0502020204030204" pitchFamily="34" charset="0"/>
              </a:rPr>
              <a:t>Note:</a:t>
            </a:r>
            <a:r>
              <a:rPr lang="en-GB" dirty="0">
                <a:latin typeface="Calibri" panose="020F0502020204030204" pitchFamily="34" charset="0"/>
                <a:cs typeface="Calibri" panose="020F0502020204030204" pitchFamily="34" charset="0"/>
              </a:rPr>
              <a:t> It’s very important to have the right k-value when analysing the dataset to avoid overfitting and underfitting of the dataset.</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628650" y="273844"/>
            <a:ext cx="7886700" cy="64960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Required Data Preparation</a:t>
            </a:r>
            <a:endParaRPr dirty="0"/>
          </a:p>
        </p:txBody>
      </p:sp>
      <p:sp>
        <p:nvSpPr>
          <p:cNvPr id="149" name="Google Shape;149;p14"/>
          <p:cNvSpPr txBox="1">
            <a:spLocks noGrp="1"/>
          </p:cNvSpPr>
          <p:nvPr>
            <p:ph type="body" idx="1"/>
          </p:nvPr>
        </p:nvSpPr>
        <p:spPr>
          <a:xfrm>
            <a:off x="470780" y="1115722"/>
            <a:ext cx="820244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1100"/>
              <a:buFont typeface="Arial" panose="020B0604020202020204"/>
              <a:buNone/>
            </a:pPr>
            <a:r>
              <a:rPr lang="en-GB" dirty="0">
                <a:latin typeface="Calibri" panose="020F0502020204030204"/>
                <a:ea typeface="Calibri" panose="020F0502020204030204"/>
                <a:cs typeface="Calibri" panose="020F0502020204030204"/>
                <a:sym typeface="Calibri" panose="020F0502020204030204"/>
              </a:rPr>
              <a:t>1. </a:t>
            </a:r>
            <a:r>
              <a:rPr lang="en-GB" b="1" dirty="0">
                <a:latin typeface="Calibri" panose="020F0502020204030204"/>
                <a:ea typeface="Calibri" panose="020F0502020204030204"/>
                <a:cs typeface="Calibri" panose="020F0502020204030204"/>
                <a:sym typeface="Calibri" panose="020F0502020204030204"/>
              </a:rPr>
              <a:t>Data Scaling:</a:t>
            </a:r>
            <a:r>
              <a:rPr lang="en-GB" dirty="0">
                <a:latin typeface="Calibri" panose="020F0502020204030204"/>
                <a:ea typeface="Calibri" panose="020F0502020204030204"/>
                <a:cs typeface="Calibri" panose="020F0502020204030204"/>
                <a:sym typeface="Calibri" panose="020F0502020204030204"/>
              </a:rPr>
              <a:t> To locate the data point in multidimensional feature space, it would be helpful if all features are on the same scale. Hence normalization or standardization of data will help.</a:t>
            </a:r>
            <a:r>
              <a:rPr lang="en-US" altLang="en-GB" dirty="0">
                <a:latin typeface="Calibri" panose="020F0502020204030204"/>
                <a:ea typeface="Calibri" panose="020F0502020204030204"/>
                <a:cs typeface="Calibri" panose="020F0502020204030204"/>
                <a:sym typeface="Calibri" panose="020F0502020204030204"/>
              </a:rPr>
              <a:t> (standardize if data has normal distribution)</a:t>
            </a:r>
            <a:endParaRPr dirty="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200"/>
              </a:spcBef>
              <a:spcAft>
                <a:spcPts val="0"/>
              </a:spcAft>
              <a:buClr>
                <a:schemeClr val="dk1"/>
              </a:buClr>
              <a:buSzPts val="1100"/>
              <a:buFont typeface="Arial" panose="020B0604020202020204"/>
              <a:buNone/>
            </a:pPr>
            <a:r>
              <a:rPr lang="en-GB" dirty="0">
                <a:latin typeface="Calibri" panose="020F0502020204030204"/>
                <a:ea typeface="Calibri" panose="020F0502020204030204"/>
                <a:cs typeface="Calibri" panose="020F0502020204030204"/>
                <a:sym typeface="Calibri" panose="020F0502020204030204"/>
              </a:rPr>
              <a:t>2. </a:t>
            </a:r>
            <a:r>
              <a:rPr lang="en-GB" b="1" dirty="0">
                <a:latin typeface="Calibri" panose="020F0502020204030204"/>
                <a:ea typeface="Calibri" panose="020F0502020204030204"/>
                <a:cs typeface="Calibri" panose="020F0502020204030204"/>
                <a:sym typeface="Calibri" panose="020F0502020204030204"/>
              </a:rPr>
              <a:t>Dimensionality Reduction:</a:t>
            </a:r>
            <a:r>
              <a:rPr lang="en-GB" dirty="0">
                <a:latin typeface="Calibri" panose="020F0502020204030204"/>
                <a:ea typeface="Calibri" panose="020F0502020204030204"/>
                <a:cs typeface="Calibri" panose="020F0502020204030204"/>
                <a:sym typeface="Calibri" panose="020F0502020204030204"/>
              </a:rPr>
              <a:t> KNN may not work well if there are too many features. Hence dimensionality reduction techniques like feature selection, principal component analysis can be implemented.</a:t>
            </a:r>
            <a:endParaRPr dirty="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200"/>
              </a:spcBef>
              <a:spcAft>
                <a:spcPts val="1200"/>
              </a:spcAft>
              <a:buClr>
                <a:schemeClr val="dk1"/>
              </a:buClr>
              <a:buSzPts val="1100"/>
              <a:buFont typeface="Arial" panose="020B0604020202020204"/>
              <a:buNone/>
            </a:pPr>
            <a:r>
              <a:rPr lang="en-GB" dirty="0">
                <a:latin typeface="Calibri" panose="020F0502020204030204"/>
                <a:ea typeface="Calibri" panose="020F0502020204030204"/>
                <a:cs typeface="Calibri" panose="020F0502020204030204"/>
                <a:sym typeface="Calibri" panose="020F0502020204030204"/>
              </a:rPr>
              <a:t>3. </a:t>
            </a:r>
            <a:r>
              <a:rPr lang="en-GB" b="1" dirty="0">
                <a:latin typeface="Calibri" panose="020F0502020204030204"/>
                <a:ea typeface="Calibri" panose="020F0502020204030204"/>
                <a:cs typeface="Calibri" panose="020F0502020204030204"/>
                <a:sym typeface="Calibri" panose="020F0502020204030204"/>
              </a:rPr>
              <a:t>Missing value treatment:</a:t>
            </a:r>
            <a:r>
              <a:rPr lang="en-GB" dirty="0">
                <a:latin typeface="Calibri" panose="020F0502020204030204"/>
                <a:ea typeface="Calibri" panose="020F0502020204030204"/>
                <a:cs typeface="Calibri" panose="020F0502020204030204"/>
                <a:sym typeface="Calibri" panose="020F0502020204030204"/>
              </a:rPr>
              <a:t> If out of M features one feature data is missing for a particular example in the training set then we cannot locate or calculate distance from that point. Therefore deleting that row or imputation is required.</a:t>
            </a:r>
            <a:endParaRPr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575945"/>
          </a:xfrm>
        </p:spPr>
        <p:txBody>
          <a:bodyPr/>
          <a:lstStyle/>
          <a:p>
            <a:r>
              <a:rPr lang="en-US"/>
              <a:t>Curse of Dimensionality</a:t>
            </a:r>
          </a:p>
        </p:txBody>
      </p:sp>
      <p:sp>
        <p:nvSpPr>
          <p:cNvPr id="3" name="Text Placeholder 2"/>
          <p:cNvSpPr>
            <a:spLocks noGrp="1"/>
          </p:cNvSpPr>
          <p:nvPr>
            <p:ph type="body" idx="1"/>
          </p:nvPr>
        </p:nvSpPr>
        <p:spPr>
          <a:xfrm>
            <a:off x="628650" y="1068705"/>
            <a:ext cx="7886700" cy="3563620"/>
          </a:xfrm>
        </p:spPr>
        <p:txBody>
          <a:bodyPr/>
          <a:lstStyle/>
          <a:p>
            <a:r>
              <a:rPr lang="en-US"/>
              <a:t>KNN works well with a small number of input variables (p), but struggles when the number of inputs is very large.</a:t>
            </a:r>
          </a:p>
          <a:p>
            <a:r>
              <a:rPr lang="en-US"/>
              <a:t>In high dimensions, points that may be similar may have very large distances. All points will be far away from each other and our intuition for distances in simple 2 and 3-dimensional spaces breaks down. This might feel unintuitive at first, but this general problem is called the “Curse of Dimensionality“.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628650" y="273844"/>
            <a:ext cx="7886700" cy="59528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Use Case: what Kind of problem it can solve?</a:t>
            </a:r>
            <a:endParaRPr dirty="0"/>
          </a:p>
        </p:txBody>
      </p:sp>
      <p:sp>
        <p:nvSpPr>
          <p:cNvPr id="136" name="Google Shape;136;p12"/>
          <p:cNvSpPr txBox="1">
            <a:spLocks noGrp="1"/>
          </p:cNvSpPr>
          <p:nvPr>
            <p:ph type="body" idx="1"/>
          </p:nvPr>
        </p:nvSpPr>
        <p:spPr>
          <a:xfrm>
            <a:off x="628650" y="1158844"/>
            <a:ext cx="7886700" cy="1910281"/>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GB" dirty="0">
                <a:latin typeface="Calibri" panose="020F0502020204030204" pitchFamily="34" charset="0"/>
                <a:cs typeface="Calibri" panose="020F0502020204030204" pitchFamily="34" charset="0"/>
              </a:rPr>
              <a:t>KNN is simple, easy-to-implement supervised machine learning algorithm that can be used to solve both </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1200"/>
              </a:spcBef>
              <a:spcAft>
                <a:spcPts val="0"/>
              </a:spcAft>
              <a:buSzPts val="1400"/>
              <a:buChar char="●"/>
            </a:pPr>
            <a:r>
              <a:rPr lang="en-GB" dirty="0">
                <a:latin typeface="Calibri" panose="020F0502020204030204" pitchFamily="34" charset="0"/>
                <a:cs typeface="Calibri" panose="020F0502020204030204" pitchFamily="34" charset="0"/>
              </a:rPr>
              <a:t>Classification Problems</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0"/>
              </a:spcBef>
              <a:spcAft>
                <a:spcPts val="0"/>
              </a:spcAft>
              <a:buSzPts val="1400"/>
              <a:buChar char="●"/>
            </a:pPr>
            <a:r>
              <a:rPr lang="en-GB" dirty="0">
                <a:latin typeface="Calibri" panose="020F0502020204030204" pitchFamily="34" charset="0"/>
                <a:cs typeface="Calibri" panose="020F0502020204030204" pitchFamily="34" charset="0"/>
              </a:rPr>
              <a:t>Regression Problems</a:t>
            </a:r>
            <a:endParaRPr dirty="0">
              <a:latin typeface="Calibri" panose="020F0502020204030204" pitchFamily="34" charset="0"/>
              <a:cs typeface="Calibri" panose="020F0502020204030204" pitchFamily="34" charset="0"/>
            </a:endParaRPr>
          </a:p>
          <a:p>
            <a:pPr marL="457200" lvl="0" indent="-317500" algn="l" rtl="0">
              <a:lnSpc>
                <a:spcPct val="90000"/>
              </a:lnSpc>
              <a:spcBef>
                <a:spcPts val="0"/>
              </a:spcBef>
              <a:spcAft>
                <a:spcPts val="0"/>
              </a:spcAft>
              <a:buSzPts val="1400"/>
              <a:buChar char="●"/>
            </a:pPr>
            <a:r>
              <a:rPr lang="en-GB" dirty="0">
                <a:latin typeface="Calibri" panose="020F0502020204030204" pitchFamily="34" charset="0"/>
                <a:cs typeface="Calibri" panose="020F0502020204030204" pitchFamily="34" charset="0"/>
              </a:rPr>
              <a:t>Search Problem</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628650" y="192363"/>
            <a:ext cx="7886700" cy="540968"/>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KNN Pros &amp; Cons</a:t>
            </a:r>
            <a:endParaRPr dirty="0"/>
          </a:p>
        </p:txBody>
      </p:sp>
      <p:sp>
        <p:nvSpPr>
          <p:cNvPr id="142" name="Google Shape;142;p13"/>
          <p:cNvSpPr txBox="1">
            <a:spLocks noGrp="1"/>
          </p:cNvSpPr>
          <p:nvPr>
            <p:ph type="body" idx="1"/>
          </p:nvPr>
        </p:nvSpPr>
        <p:spPr>
          <a:xfrm>
            <a:off x="628650" y="790659"/>
            <a:ext cx="4047300" cy="3263400"/>
          </a:xfrm>
          <a:prstGeom prst="rect">
            <a:avLst/>
          </a:prstGeom>
          <a:noFill/>
          <a:ln>
            <a:noFill/>
          </a:ln>
        </p:spPr>
        <p:txBody>
          <a:bodyPr spcFirstLastPara="1" wrap="square" lIns="68575" tIns="34275" rIns="68575" bIns="34275" anchor="t" anchorCtr="0">
            <a:normAutofit/>
          </a:bodyPr>
          <a:lstStyle/>
          <a:p>
            <a:pPr marL="342900" marR="0" lvl="0" indent="0" algn="l" rtl="0">
              <a:lnSpc>
                <a:spcPct val="90000"/>
              </a:lnSpc>
              <a:spcBef>
                <a:spcPts val="800"/>
              </a:spcBef>
              <a:spcAft>
                <a:spcPts val="0"/>
              </a:spcAft>
              <a:buSzPts val="1400"/>
              <a:buNone/>
            </a:pPr>
            <a:r>
              <a:rPr lang="en-GB" sz="100" b="1" dirty="0">
                <a:latin typeface="Calibri" panose="020F0502020204030204"/>
                <a:ea typeface="Calibri" panose="020F0502020204030204"/>
                <a:cs typeface="Calibri" panose="020F0502020204030204"/>
                <a:sym typeface="Calibri" panose="020F0502020204030204"/>
              </a:rPr>
              <a:t>Pros:</a:t>
            </a:r>
            <a:endParaRPr sz="100" b="1"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800"/>
              </a:spcBef>
              <a:spcAft>
                <a:spcPts val="0"/>
              </a:spcAft>
              <a:buSzPts val="16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The algorithm is simple and easy to implement.</a:t>
            </a:r>
            <a:endParaRPr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0"/>
              </a:spcBef>
              <a:spcAft>
                <a:spcPts val="0"/>
              </a:spcAft>
              <a:buSzPts val="16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There’s no need to build a model, tune several parameters, or make additional assumptions.</a:t>
            </a:r>
            <a:endParaRPr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0"/>
              </a:spcBef>
              <a:spcAft>
                <a:spcPts val="0"/>
              </a:spcAft>
              <a:buSzPts val="16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The algorithm is versatile. It can be used for classification, regression, and search</a:t>
            </a:r>
            <a:endParaRPr dirty="0">
              <a:latin typeface="Calibri" panose="020F0502020204030204"/>
              <a:ea typeface="Calibri" panose="020F0502020204030204"/>
              <a:cs typeface="Calibri" panose="020F0502020204030204"/>
              <a:sym typeface="Calibri" panose="020F0502020204030204"/>
            </a:endParaRPr>
          </a:p>
        </p:txBody>
      </p:sp>
      <p:sp>
        <p:nvSpPr>
          <p:cNvPr id="143" name="Google Shape;143;p13"/>
          <p:cNvSpPr txBox="1">
            <a:spLocks noGrp="1"/>
          </p:cNvSpPr>
          <p:nvPr>
            <p:ph type="body" idx="1"/>
          </p:nvPr>
        </p:nvSpPr>
        <p:spPr>
          <a:xfrm>
            <a:off x="4881182" y="790659"/>
            <a:ext cx="4178700" cy="4243067"/>
          </a:xfrm>
          <a:prstGeom prst="rect">
            <a:avLst/>
          </a:prstGeom>
          <a:noFill/>
          <a:ln>
            <a:noFill/>
          </a:ln>
        </p:spPr>
        <p:txBody>
          <a:bodyPr spcFirstLastPara="1" wrap="square" lIns="68575" tIns="34275" rIns="68575" bIns="34275" anchor="t" anchorCtr="0">
            <a:noAutofit/>
          </a:bodyPr>
          <a:lstStyle/>
          <a:p>
            <a:pPr marL="342900" marR="0" lvl="0" indent="0" algn="l" rtl="0">
              <a:lnSpc>
                <a:spcPct val="90000"/>
              </a:lnSpc>
              <a:spcBef>
                <a:spcPts val="800"/>
              </a:spcBef>
              <a:spcAft>
                <a:spcPts val="0"/>
              </a:spcAft>
              <a:buSzPts val="1647"/>
              <a:buNone/>
            </a:pPr>
            <a:r>
              <a:rPr lang="en-GB" sz="1700" b="1" dirty="0">
                <a:latin typeface="Calibri" panose="020F0502020204030204"/>
                <a:ea typeface="Calibri" panose="020F0502020204030204"/>
                <a:cs typeface="Calibri" panose="020F0502020204030204"/>
                <a:sym typeface="Calibri" panose="020F0502020204030204"/>
              </a:rPr>
              <a:t>Cons:</a:t>
            </a:r>
            <a:endParaRPr sz="1700" b="1"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800"/>
              </a:spcBef>
              <a:spcAft>
                <a:spcPts val="0"/>
              </a:spcAft>
              <a:buSzPts val="1600"/>
              <a:buFont typeface="Calibri" panose="020F0502020204030204"/>
              <a:buChar char="●"/>
            </a:pPr>
            <a:r>
              <a:rPr lang="en-GB" sz="1700" dirty="0">
                <a:latin typeface="Calibri" panose="020F0502020204030204"/>
                <a:ea typeface="Calibri" panose="020F0502020204030204"/>
                <a:cs typeface="Calibri" panose="020F0502020204030204"/>
                <a:sym typeface="Calibri" panose="020F0502020204030204"/>
              </a:rPr>
              <a:t>The algorithm gets significantly slower as the number of examples and/or predictors/independent variables increase.</a:t>
            </a:r>
            <a:endParaRPr sz="1700"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0"/>
              </a:spcBef>
              <a:spcAft>
                <a:spcPts val="0"/>
              </a:spcAft>
              <a:buSzPts val="1600"/>
              <a:buFont typeface="Calibri" panose="020F0502020204030204"/>
              <a:buChar char="●"/>
            </a:pPr>
            <a:r>
              <a:rPr lang="en-GB" sz="1700" dirty="0">
                <a:latin typeface="Calibri" panose="020F0502020204030204"/>
                <a:ea typeface="Calibri" panose="020F0502020204030204"/>
                <a:cs typeface="Calibri" panose="020F0502020204030204"/>
                <a:sym typeface="Calibri" panose="020F0502020204030204"/>
              </a:rPr>
              <a:t>as the volume of data increases it makes it an impractical choice in environments where predictions need to be made rapidly.</a:t>
            </a:r>
            <a:endParaRPr sz="1700"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0"/>
              </a:spcBef>
              <a:spcAft>
                <a:spcPts val="0"/>
              </a:spcAft>
              <a:buSzPts val="1600"/>
              <a:buFont typeface="Calibri" panose="020F0502020204030204"/>
              <a:buChar char="●"/>
            </a:pPr>
            <a:r>
              <a:rPr lang="en-GB" sz="1700" dirty="0">
                <a:latin typeface="Calibri" panose="020F0502020204030204"/>
                <a:ea typeface="Calibri" panose="020F0502020204030204"/>
                <a:cs typeface="Calibri" panose="020F0502020204030204"/>
                <a:sym typeface="Calibri" panose="020F0502020204030204"/>
              </a:rPr>
              <a:t>useful in solving problems that have solutions that depend on identifying similar objects. E.g. recommender systems, an application of KNN-search.</a:t>
            </a:r>
            <a:endParaRPr sz="1700" dirty="0">
              <a:latin typeface="Calibri" panose="020F0502020204030204"/>
              <a:ea typeface="Calibri" panose="020F0502020204030204"/>
              <a:cs typeface="Calibri" panose="020F0502020204030204"/>
              <a:sym typeface="Calibri" panose="020F0502020204030204"/>
            </a:endParaRPr>
          </a:p>
          <a:p>
            <a:pPr marL="342900" marR="0" lvl="0" indent="-266700" algn="l" rtl="0">
              <a:lnSpc>
                <a:spcPct val="90000"/>
              </a:lnSpc>
              <a:spcBef>
                <a:spcPts val="0"/>
              </a:spcBef>
              <a:spcAft>
                <a:spcPts val="0"/>
              </a:spcAft>
              <a:buSzPts val="1600"/>
              <a:buChar char="●"/>
            </a:pPr>
            <a:r>
              <a:rPr lang="en-GB" sz="1700" dirty="0">
                <a:latin typeface="Calibri" panose="020F0502020204030204"/>
                <a:ea typeface="Calibri" panose="020F0502020204030204"/>
                <a:cs typeface="Calibri" panose="020F0502020204030204"/>
                <a:sym typeface="Calibri" panose="020F0502020204030204"/>
              </a:rPr>
              <a:t>major drawback of becoming significantly slows as the size of that data in use grows</a:t>
            </a:r>
            <a:r>
              <a:rPr lang="en-GB" sz="1700" dirty="0"/>
              <a:t>.</a:t>
            </a: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712800" y="190419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400"/>
              <a:buNone/>
            </a:pPr>
            <a:r>
              <a:rPr lang="en-GB" i="1">
                <a:solidFill>
                  <a:srgbClr val="4A86E8"/>
                </a:solidFill>
              </a:rPr>
              <a:t>K-Nearest Neighbor (KNN)  </a:t>
            </a:r>
            <a:endParaRPr i="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628650" y="273844"/>
            <a:ext cx="7886700" cy="62244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KNN application - Recommender Systems </a:t>
            </a:r>
            <a:endParaRPr dirty="0"/>
          </a:p>
        </p:txBody>
      </p:sp>
      <p:sp>
        <p:nvSpPr>
          <p:cNvPr id="155" name="Google Shape;155;p15"/>
          <p:cNvSpPr txBox="1">
            <a:spLocks noGrp="1"/>
          </p:cNvSpPr>
          <p:nvPr>
            <p:ph type="body" idx="1"/>
          </p:nvPr>
        </p:nvSpPr>
        <p:spPr>
          <a:xfrm>
            <a:off x="628650" y="1052348"/>
            <a:ext cx="7886700" cy="2894963"/>
          </a:xfrm>
          <a:prstGeom prst="rect">
            <a:avLst/>
          </a:prstGeom>
          <a:noFill/>
          <a:ln>
            <a:noFill/>
          </a:ln>
        </p:spPr>
        <p:txBody>
          <a:bodyPr spcFirstLastPara="1" wrap="square" lIns="68575" tIns="34275" rIns="68575" bIns="34275" anchor="t" anchorCtr="0">
            <a:normAutofit fontScale="90000" lnSpcReduction="10000"/>
          </a:bodyPr>
          <a:lstStyle/>
          <a:p>
            <a:pPr marL="457200" lvl="0" indent="-317500" algn="l" rtl="0">
              <a:lnSpc>
                <a:spcPct val="90000"/>
              </a:lnSpc>
              <a:spcBef>
                <a:spcPts val="800"/>
              </a:spcBef>
              <a:spcAft>
                <a:spcPts val="0"/>
              </a:spcAft>
              <a:buSzPts val="1400"/>
              <a:buFont typeface="Calibri" panose="020F0502020204030204"/>
              <a:buChar char="●"/>
            </a:pPr>
            <a:r>
              <a:rPr lang="en-GB" b="1" dirty="0">
                <a:latin typeface="Calibri" panose="020F0502020204030204"/>
                <a:ea typeface="Calibri" panose="020F0502020204030204"/>
                <a:cs typeface="Calibri" panose="020F0502020204030204"/>
                <a:sym typeface="Calibri" panose="020F0502020204030204"/>
              </a:rPr>
              <a:t>Recommend</a:t>
            </a:r>
            <a:r>
              <a:rPr lang="en-US" altLang="en-GB" b="1" dirty="0">
                <a:latin typeface="Calibri" panose="020F0502020204030204"/>
                <a:ea typeface="Calibri" panose="020F0502020204030204"/>
                <a:cs typeface="Calibri" panose="020F0502020204030204"/>
                <a:sym typeface="Calibri" panose="020F0502020204030204"/>
              </a:rPr>
              <a:t>er System:</a:t>
            </a:r>
            <a:r>
              <a:rPr lang="en-US" altLang="en-GB" dirty="0">
                <a:latin typeface="Calibri" panose="020F0502020204030204"/>
                <a:ea typeface="Calibri" panose="020F0502020204030204"/>
                <a:cs typeface="Calibri" panose="020F0502020204030204"/>
                <a:sym typeface="Calibri" panose="020F0502020204030204"/>
              </a:rPr>
              <a:t> </a:t>
            </a:r>
            <a:r>
              <a:rPr lang="en-GB" dirty="0">
                <a:latin typeface="Calibri" panose="020F0502020204030204"/>
                <a:ea typeface="Calibri" panose="020F0502020204030204"/>
                <a:cs typeface="Calibri" panose="020F0502020204030204"/>
                <a:sym typeface="Calibri" panose="020F0502020204030204"/>
              </a:rPr>
              <a:t>Recommending products on Amazon, articles on Medium, movies on Netflix, or videos on YouTube. Although, we can be certain they all use more efficient means of making recommendations due to the enormous volume of data they process.</a:t>
            </a:r>
            <a:br>
              <a:rPr lang="en-GB" dirty="0">
                <a:latin typeface="Calibri" panose="020F0502020204030204"/>
                <a:ea typeface="Calibri" panose="020F0502020204030204"/>
                <a:cs typeface="Calibri" panose="020F0502020204030204"/>
                <a:sym typeface="Calibri" panose="020F0502020204030204"/>
              </a:rPr>
            </a:br>
            <a:r>
              <a:rPr lang="en-GB" dirty="0">
                <a:latin typeface="Calibri" panose="020F0502020204030204"/>
                <a:ea typeface="Calibri" panose="020F0502020204030204"/>
                <a:cs typeface="Calibri" panose="020F0502020204030204"/>
                <a:sym typeface="Calibri" panose="020F0502020204030204"/>
              </a:rPr>
              <a:t>However, we could replicate one of these recommender systems on a smaller scale using KNN</a:t>
            </a:r>
          </a:p>
          <a:p>
            <a:pPr marL="457200" lvl="0" indent="-317500" algn="l" rtl="0">
              <a:lnSpc>
                <a:spcPct val="90000"/>
              </a:lnSpc>
              <a:spcBef>
                <a:spcPts val="80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Loan approval: </a:t>
            </a:r>
          </a:p>
          <a:p>
            <a:pPr marL="457200" lvl="0" indent="-317500" algn="l" rtl="0">
              <a:lnSpc>
                <a:spcPct val="90000"/>
              </a:lnSpc>
              <a:spcBef>
                <a:spcPts val="80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Credit rating:</a:t>
            </a:r>
          </a:p>
          <a:p>
            <a:pPr marL="457200" lvl="0" indent="-317500" algn="l" rtl="0">
              <a:lnSpc>
                <a:spcPct val="90000"/>
              </a:lnSpc>
              <a:spcBef>
                <a:spcPts val="80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Data preprocessing: </a:t>
            </a:r>
            <a:br>
              <a:rPr lang="en-GB" dirty="0">
                <a:latin typeface="Calibri" panose="020F0502020204030204"/>
                <a:ea typeface="Calibri" panose="020F0502020204030204"/>
                <a:cs typeface="Calibri" panose="020F0502020204030204"/>
                <a:sym typeface="Calibri" panose="020F0502020204030204"/>
              </a:rPr>
            </a:br>
            <a:br>
              <a:rPr lang="en-GB" dirty="0">
                <a:latin typeface="Calibri" panose="020F0502020204030204"/>
                <a:ea typeface="Calibri" panose="020F0502020204030204"/>
                <a:cs typeface="Calibri" panose="020F0502020204030204"/>
                <a:sym typeface="Calibri" panose="020F0502020204030204"/>
              </a:rPr>
            </a:br>
            <a:endParaRPr dirty="0">
              <a:latin typeface="Calibri" panose="020F0502020204030204"/>
              <a:ea typeface="Calibri" panose="020F0502020204030204"/>
              <a:cs typeface="Calibri" panose="020F0502020204030204"/>
              <a:sym typeface="Calibri" panose="020F0502020204030204"/>
            </a:endParaRPr>
          </a:p>
          <a:p>
            <a:pPr marL="457200" lvl="0" indent="-317500" algn="l" rtl="0">
              <a:lnSpc>
                <a:spcPct val="90000"/>
              </a:lnSpc>
              <a:spcBef>
                <a:spcPts val="0"/>
              </a:spcBef>
              <a:spcAft>
                <a:spcPts val="0"/>
              </a:spcAft>
              <a:buSzPts val="1400"/>
              <a:buChar char="●"/>
            </a:pPr>
            <a:r>
              <a:rPr lang="en-GB" b="1" dirty="0">
                <a:latin typeface="Calibri" panose="020F0502020204030204"/>
                <a:ea typeface="Calibri" panose="020F0502020204030204"/>
                <a:cs typeface="Calibri" panose="020F0502020204030204"/>
                <a:sym typeface="Calibri" panose="020F0502020204030204"/>
              </a:rPr>
              <a:t>Task:</a:t>
            </a:r>
            <a:r>
              <a:rPr lang="en-GB" dirty="0">
                <a:latin typeface="Calibri" panose="020F0502020204030204"/>
                <a:ea typeface="Calibri" panose="020F0502020204030204"/>
                <a:cs typeface="Calibri" panose="020F0502020204030204"/>
                <a:sym typeface="Calibri" panose="020F0502020204030204"/>
              </a:rPr>
              <a:t> Given a movies data set, what are the 5 most similar movies to a movie query?</a:t>
            </a:r>
            <a:endParaRPr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675640"/>
          </a:xfrm>
        </p:spPr>
        <p:txBody>
          <a:bodyPr>
            <a:normAutofit/>
          </a:bodyPr>
          <a:lstStyle/>
          <a:p>
            <a:r>
              <a:rPr lang="en-US">
                <a:sym typeface="+mn-ea"/>
              </a:rPr>
              <a:t>Summary</a:t>
            </a:r>
            <a:endParaRPr lang="en-US"/>
          </a:p>
        </p:txBody>
      </p:sp>
      <p:sp>
        <p:nvSpPr>
          <p:cNvPr id="3" name="Text Placeholder 2"/>
          <p:cNvSpPr>
            <a:spLocks noGrp="1"/>
          </p:cNvSpPr>
          <p:nvPr>
            <p:ph type="body" idx="1"/>
          </p:nvPr>
        </p:nvSpPr>
        <p:spPr>
          <a:xfrm>
            <a:off x="628650" y="1095534"/>
            <a:ext cx="7886700" cy="3263400"/>
          </a:xfrm>
        </p:spPr>
        <p:txBody>
          <a:bodyPr>
            <a:normAutofit/>
          </a:bodyPr>
          <a:lstStyle/>
          <a:p>
            <a:r>
              <a:rPr lang="en-US"/>
              <a:t>KNN stores the entire training dataset which it uses as its representation.</a:t>
            </a:r>
          </a:p>
          <a:p>
            <a:r>
              <a:rPr lang="en-US"/>
              <a:t>KNN does not learn any model.</a:t>
            </a:r>
          </a:p>
          <a:p>
            <a:r>
              <a:rPr lang="en-US"/>
              <a:t>KNN makes predictions just-in-time by calculating the similarity between an input sample and each training instance.</a:t>
            </a:r>
          </a:p>
          <a:p>
            <a:r>
              <a:rPr lang="en-US"/>
              <a:t>There are many distance measures to choose from to match the structure of your input data.</a:t>
            </a:r>
          </a:p>
          <a:p>
            <a:r>
              <a:rPr lang="en-US"/>
              <a:t>It is a good idea to rescale your data, such as using normalization, when using KNN.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6"/>
          <p:cNvPicPr preferRelativeResize="0"/>
          <p:nvPr/>
        </p:nvPicPr>
        <p:blipFill rotWithShape="1">
          <a:blip r:embed="rId3"/>
          <a:srcRect/>
          <a:stretch>
            <a:fillRect/>
          </a:stretch>
        </p:blipFill>
        <p:spPr>
          <a:xfrm>
            <a:off x="0" y="0"/>
            <a:ext cx="914400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1163462d596_0_0"/>
          <p:cNvSpPr txBox="1">
            <a:spLocks noGrp="1"/>
          </p:cNvSpPr>
          <p:nvPr>
            <p:ph type="title"/>
          </p:nvPr>
        </p:nvSpPr>
        <p:spPr>
          <a:xfrm>
            <a:off x="628650" y="273844"/>
            <a:ext cx="7886700" cy="58623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dirty="0"/>
              <a:t>The Nearest Neighbour Algorithm</a:t>
            </a:r>
            <a:endParaRPr dirty="0"/>
          </a:p>
        </p:txBody>
      </p:sp>
      <p:sp>
        <p:nvSpPr>
          <p:cNvPr id="72" name="Google Shape;72;g1163462d596_0_0"/>
          <p:cNvSpPr txBox="1">
            <a:spLocks noGrp="1"/>
          </p:cNvSpPr>
          <p:nvPr>
            <p:ph type="body" idx="1"/>
          </p:nvPr>
        </p:nvSpPr>
        <p:spPr>
          <a:xfrm>
            <a:off x="628650" y="940050"/>
            <a:ext cx="7886700" cy="3263400"/>
          </a:xfrm>
          <a:prstGeom prst="rect">
            <a:avLst/>
          </a:prstGeom>
        </p:spPr>
        <p:txBody>
          <a:bodyPr spcFirstLastPara="1" wrap="square" lIns="68575" tIns="34275" rIns="68575" bIns="34275" anchor="t" anchorCtr="0">
            <a:noAutofit/>
          </a:bodyPr>
          <a:lstStyle/>
          <a:p>
            <a:pPr marL="381000" marR="38100" indent="-342900">
              <a:lnSpc>
                <a:spcPct val="100000"/>
              </a:lnSpc>
              <a:spcBef>
                <a:spcPts val="1200"/>
              </a:spcBef>
              <a:buSzPts val="1100"/>
            </a:pPr>
            <a:r>
              <a:rPr lang="en-GB"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In 1967, the Nearest Neighbour algorithm was conceived, which was the beginning of basic pattern recognition. </a:t>
            </a:r>
            <a:endParaRPr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endParaRPr>
          </a:p>
          <a:p>
            <a:pPr marL="381000" marR="38100" indent="-342900">
              <a:lnSpc>
                <a:spcPct val="100000"/>
              </a:lnSpc>
              <a:spcBef>
                <a:spcPts val="1800"/>
              </a:spcBef>
              <a:buSzPts val="1100"/>
            </a:pPr>
            <a:r>
              <a:rPr lang="en-GB"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This algorithm was used for mapping routes and was one of the earliest algorithms used in finding a solution to the traveling salesperson’s problem of finding the most efficient route. Using it, a salesperson enters a selected city and repeatedly has the program visit the nearest cities until all have been visited. </a:t>
            </a:r>
            <a:endParaRPr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endParaRPr>
          </a:p>
          <a:p>
            <a:pPr marL="381000" marR="38100" indent="-342900">
              <a:lnSpc>
                <a:spcPct val="100000"/>
              </a:lnSpc>
              <a:spcBef>
                <a:spcPts val="1800"/>
              </a:spcBef>
              <a:spcAft>
                <a:spcPts val="1800"/>
              </a:spcAft>
              <a:buSzPts val="1100"/>
            </a:pPr>
            <a:r>
              <a:rPr lang="en-GB"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Marcello </a:t>
            </a:r>
            <a:r>
              <a:rPr lang="en-GB" dirty="0" err="1">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Pelillo</a:t>
            </a:r>
            <a:r>
              <a:rPr lang="en-GB"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 has been given credit for inventing the “nearest neighbour rule.” He, in turn, credits the famous </a:t>
            </a:r>
            <a:r>
              <a:rPr lang="en-GB" dirty="0">
                <a:solidFill>
                  <a:srgbClr val="114171"/>
                </a:solidFill>
                <a:highlight>
                  <a:srgbClr val="FFFFFF"/>
                </a:highlight>
                <a:uFill>
                  <a:noFill/>
                </a:uFill>
                <a:latin typeface="Calibri" panose="020F0502020204030204"/>
                <a:ea typeface="Calibri" panose="020F0502020204030204"/>
                <a:cs typeface="Calibri" panose="020F0502020204030204"/>
                <a:sym typeface="Calibri" panose="020F0502020204030204"/>
                <a:hlinkClick r:id="rId3"/>
              </a:rPr>
              <a:t>Cover and Hart paper of 1967</a:t>
            </a:r>
            <a:r>
              <a:rPr lang="en-GB" dirty="0">
                <a:solidFill>
                  <a:srgbClr val="404040"/>
                </a:solidFill>
                <a:highlight>
                  <a:srgbClr val="FFFFFF"/>
                </a:highlight>
                <a:latin typeface="Calibri" panose="020F0502020204030204"/>
                <a:ea typeface="Calibri" panose="020F0502020204030204"/>
                <a:cs typeface="Calibri" panose="020F0502020204030204"/>
                <a:sym typeface="Calibri" panose="020F0502020204030204"/>
              </a:rPr>
              <a:t> (PDF).</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628650" y="273844"/>
            <a:ext cx="7886700" cy="568128"/>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Example-01. Classification</a:t>
            </a:r>
            <a:endParaRPr dirty="0"/>
          </a:p>
        </p:txBody>
      </p:sp>
      <p:pic>
        <p:nvPicPr>
          <p:cNvPr id="78" name="Google Shape;78;p3"/>
          <p:cNvPicPr preferRelativeResize="0"/>
          <p:nvPr/>
        </p:nvPicPr>
        <p:blipFill rotWithShape="1">
          <a:blip r:embed="rId3"/>
          <a:srcRect/>
          <a:stretch>
            <a:fillRect/>
          </a:stretch>
        </p:blipFill>
        <p:spPr>
          <a:xfrm>
            <a:off x="146100" y="1268050"/>
            <a:ext cx="8851800" cy="3474013"/>
          </a:xfrm>
          <a:prstGeom prst="rect">
            <a:avLst/>
          </a:prstGeom>
          <a:noFill/>
          <a:ln>
            <a:noFill/>
          </a:ln>
        </p:spPr>
      </p:pic>
      <p:sp>
        <p:nvSpPr>
          <p:cNvPr id="79" name="Google Shape;79;p3"/>
          <p:cNvSpPr txBox="1"/>
          <p:nvPr/>
        </p:nvSpPr>
        <p:spPr>
          <a:xfrm>
            <a:off x="2295500" y="4647250"/>
            <a:ext cx="427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If K = 3, K = 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628650" y="273844"/>
            <a:ext cx="7886700" cy="540968"/>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Example-02. Regression</a:t>
            </a:r>
            <a:endParaRPr dirty="0"/>
          </a:p>
        </p:txBody>
      </p:sp>
      <p:pic>
        <p:nvPicPr>
          <p:cNvPr id="85" name="Google Shape;85;p4"/>
          <p:cNvPicPr preferRelativeResize="0"/>
          <p:nvPr/>
        </p:nvPicPr>
        <p:blipFill rotWithShape="1">
          <a:blip r:embed="rId3"/>
          <a:srcRect/>
          <a:stretch>
            <a:fillRect/>
          </a:stretch>
        </p:blipFill>
        <p:spPr>
          <a:xfrm>
            <a:off x="324075" y="1366500"/>
            <a:ext cx="4739651" cy="2652375"/>
          </a:xfrm>
          <a:prstGeom prst="rect">
            <a:avLst/>
          </a:prstGeom>
          <a:noFill/>
          <a:ln>
            <a:noFill/>
          </a:ln>
        </p:spPr>
      </p:pic>
      <p:pic>
        <p:nvPicPr>
          <p:cNvPr id="86" name="Google Shape;86;p4"/>
          <p:cNvPicPr preferRelativeResize="0"/>
          <p:nvPr/>
        </p:nvPicPr>
        <p:blipFill rotWithShape="1">
          <a:blip r:embed="rId4"/>
          <a:srcRect/>
          <a:stretch>
            <a:fillRect/>
          </a:stretch>
        </p:blipFill>
        <p:spPr>
          <a:xfrm>
            <a:off x="5177088" y="1349088"/>
            <a:ext cx="3887001" cy="275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628650" y="273844"/>
            <a:ext cx="7886700" cy="540968"/>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Example02 -Regression</a:t>
            </a:r>
            <a:endParaRPr dirty="0"/>
          </a:p>
        </p:txBody>
      </p:sp>
      <p:pic>
        <p:nvPicPr>
          <p:cNvPr id="92" name="Google Shape;92;p5"/>
          <p:cNvPicPr preferRelativeResize="0"/>
          <p:nvPr/>
        </p:nvPicPr>
        <p:blipFill rotWithShape="1">
          <a:blip r:embed="rId3"/>
          <a:srcRect/>
          <a:stretch>
            <a:fillRect/>
          </a:stretch>
        </p:blipFill>
        <p:spPr>
          <a:xfrm>
            <a:off x="154325" y="1487375"/>
            <a:ext cx="4473700" cy="3327350"/>
          </a:xfrm>
          <a:prstGeom prst="rect">
            <a:avLst/>
          </a:prstGeom>
          <a:noFill/>
          <a:ln>
            <a:noFill/>
          </a:ln>
        </p:spPr>
      </p:pic>
      <p:pic>
        <p:nvPicPr>
          <p:cNvPr id="93" name="Google Shape;93;p5"/>
          <p:cNvPicPr preferRelativeResize="0"/>
          <p:nvPr/>
        </p:nvPicPr>
        <p:blipFill rotWithShape="1">
          <a:blip r:embed="rId4"/>
          <a:srcRect/>
          <a:stretch>
            <a:fillRect/>
          </a:stretch>
        </p:blipFill>
        <p:spPr>
          <a:xfrm>
            <a:off x="4756500" y="1271450"/>
            <a:ext cx="4211176" cy="354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628650" y="273844"/>
            <a:ext cx="7886700" cy="57718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K-NN Assumption</a:t>
            </a:r>
            <a:endParaRPr dirty="0"/>
          </a:p>
        </p:txBody>
      </p:sp>
      <p:sp>
        <p:nvSpPr>
          <p:cNvPr id="99" name="Google Shape;99;p6"/>
          <p:cNvSpPr txBox="1">
            <a:spLocks noGrp="1"/>
          </p:cNvSpPr>
          <p:nvPr>
            <p:ph type="body" idx="1"/>
          </p:nvPr>
        </p:nvSpPr>
        <p:spPr>
          <a:xfrm>
            <a:off x="628650" y="1151936"/>
            <a:ext cx="7886700" cy="2958337"/>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The KNN algorithm assumes that similar things exist in close proximity. In other words, similar things are near to each other.</a:t>
            </a:r>
            <a:br>
              <a:rPr lang="en-GB" dirty="0">
                <a:latin typeface="Calibri" panose="020F0502020204030204"/>
                <a:ea typeface="Calibri" panose="020F0502020204030204"/>
                <a:cs typeface="Calibri" panose="020F0502020204030204"/>
                <a:sym typeface="Calibri" panose="020F0502020204030204"/>
              </a:rPr>
            </a:br>
            <a:endParaRPr dirty="0">
              <a:latin typeface="Calibri" panose="020F0502020204030204"/>
              <a:ea typeface="Calibri" panose="020F0502020204030204"/>
              <a:cs typeface="Calibri" panose="020F0502020204030204"/>
              <a:sym typeface="Calibri" panose="020F0502020204030204"/>
            </a:endParaRPr>
          </a:p>
          <a:p>
            <a:pPr lvl="1">
              <a:spcBef>
                <a:spcPts val="0"/>
              </a:spcBef>
              <a:buChar char="●"/>
            </a:pPr>
            <a:r>
              <a:rPr lang="en-GB" sz="1700" dirty="0">
                <a:latin typeface="Calibri" panose="020F0502020204030204"/>
                <a:ea typeface="Calibri" panose="020F0502020204030204"/>
                <a:cs typeface="Calibri" panose="020F0502020204030204"/>
                <a:sym typeface="Calibri" panose="020F0502020204030204"/>
              </a:rPr>
              <a:t>KNN captures the idea of similarity (sometimes called distance, proximity, or closeness) with some mathematics — </a:t>
            </a:r>
            <a:r>
              <a:rPr lang="en-GB" sz="1700" b="1" i="1" dirty="0">
                <a:latin typeface="Calibri" panose="020F0502020204030204"/>
                <a:ea typeface="Calibri" panose="020F0502020204030204"/>
                <a:cs typeface="Calibri" panose="020F0502020204030204"/>
                <a:sym typeface="Calibri" panose="020F0502020204030204"/>
              </a:rPr>
              <a:t>calculating the distance between points on a graph.</a:t>
            </a:r>
            <a:br>
              <a:rPr lang="en-GB" sz="1700" b="1" i="1" dirty="0">
                <a:latin typeface="Calibri" panose="020F0502020204030204"/>
                <a:ea typeface="Calibri" panose="020F0502020204030204"/>
                <a:cs typeface="Calibri" panose="020F0502020204030204"/>
                <a:sym typeface="Calibri" panose="020F0502020204030204"/>
              </a:rPr>
            </a:br>
            <a:endParaRPr sz="1700" b="1" i="1" dirty="0">
              <a:latin typeface="Calibri" panose="020F0502020204030204"/>
              <a:ea typeface="Calibri" panose="020F0502020204030204"/>
              <a:cs typeface="Calibri" panose="020F0502020204030204"/>
              <a:sym typeface="Calibri" panose="020F0502020204030204"/>
            </a:endParaRPr>
          </a:p>
          <a:p>
            <a:pPr lvl="1">
              <a:spcBef>
                <a:spcPts val="0"/>
              </a:spcBef>
              <a:buFont typeface="Calibri" panose="020F0502020204030204"/>
              <a:buChar char="●"/>
            </a:pPr>
            <a:r>
              <a:rPr lang="en-GB" sz="1700" dirty="0">
                <a:latin typeface="Calibri" panose="020F0502020204030204"/>
                <a:ea typeface="Calibri" panose="020F0502020204030204"/>
                <a:cs typeface="Calibri" panose="020F0502020204030204"/>
                <a:sym typeface="Calibri" panose="020F0502020204030204"/>
              </a:rPr>
              <a:t>Multiple ways of calculating distance b/w two points, and one way might be preferable depending on the problem we are solving. However, the straight-line distance (also called the Euclidean distance) is a popular and familiar choice.</a:t>
            </a:r>
            <a:endParaRPr sz="1700"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628650" y="273844"/>
            <a:ext cx="7886700" cy="6133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Distance Formula (Euclidean Distance)</a:t>
            </a:r>
            <a:endParaRPr dirty="0"/>
          </a:p>
        </p:txBody>
      </p:sp>
      <p:sp>
        <p:nvSpPr>
          <p:cNvPr id="117" name="Google Shape;117;p9"/>
          <p:cNvSpPr txBox="1">
            <a:spLocks noGrp="1"/>
          </p:cNvSpPr>
          <p:nvPr>
            <p:ph type="body" idx="1"/>
          </p:nvPr>
        </p:nvSpPr>
        <p:spPr>
          <a:xfrm>
            <a:off x="628650" y="1077761"/>
            <a:ext cx="7886700" cy="3558300"/>
          </a:xfrm>
          <a:prstGeom prst="rect">
            <a:avLst/>
          </a:prstGeom>
          <a:noFill/>
          <a:ln>
            <a:noFill/>
          </a:ln>
        </p:spPr>
        <p:txBody>
          <a:bodyPr spcFirstLastPara="1" wrap="square" lIns="68575" tIns="34275" rIns="68575" bIns="34275" anchor="t" anchorCtr="0">
            <a:normAutofit/>
          </a:bodyPr>
          <a:lstStyle/>
          <a:p>
            <a:pPr marL="0" lvl="0" indent="0" algn="l" rtl="0">
              <a:lnSpc>
                <a:spcPct val="160000"/>
              </a:lnSpc>
              <a:spcBef>
                <a:spcPts val="0"/>
              </a:spcBef>
              <a:spcAft>
                <a:spcPts val="0"/>
              </a:spcAft>
              <a:buSzPts val="1400"/>
              <a:buNone/>
            </a:pPr>
            <a:r>
              <a:rPr lang="en-GB" b="1" dirty="0">
                <a:latin typeface="Calibri" panose="020F0502020204030204"/>
                <a:ea typeface="Calibri" panose="020F0502020204030204"/>
                <a:cs typeface="Calibri" panose="020F0502020204030204"/>
                <a:sym typeface="Calibri" panose="020F0502020204030204"/>
              </a:rPr>
              <a:t>Distance between two points</a:t>
            </a:r>
            <a:endParaRPr b="1" dirty="0">
              <a:latin typeface="Calibri" panose="020F0502020204030204"/>
              <a:ea typeface="Calibri" panose="020F0502020204030204"/>
              <a:cs typeface="Calibri" panose="020F0502020204030204"/>
              <a:sym typeface="Calibri" panose="020F0502020204030204"/>
            </a:endParaRPr>
          </a:p>
          <a:p>
            <a:pPr marL="0" lvl="0" indent="0" algn="l" rtl="0">
              <a:lnSpc>
                <a:spcPct val="160000"/>
              </a:lnSpc>
              <a:spcBef>
                <a:spcPts val="1400"/>
              </a:spcBef>
              <a:spcAft>
                <a:spcPts val="0"/>
              </a:spcAft>
              <a:buClr>
                <a:schemeClr val="dk1"/>
              </a:buClr>
              <a:buSzPts val="1100"/>
              <a:buFont typeface="Arial" panose="020B0604020202020204"/>
              <a:buNone/>
            </a:pPr>
            <a:r>
              <a:rPr lang="en-GB" dirty="0">
                <a:latin typeface="Calibri" panose="020F0502020204030204"/>
                <a:ea typeface="Calibri" panose="020F0502020204030204"/>
                <a:cs typeface="Calibri" panose="020F0502020204030204"/>
                <a:sym typeface="Calibri" panose="020F0502020204030204"/>
              </a:rPr>
              <a:t>Given the two points (x1, y1) and (x2, y2), the distance d between these</a:t>
            </a:r>
            <a:br>
              <a:rPr lang="en-GB" dirty="0">
                <a:latin typeface="Calibri" panose="020F0502020204030204"/>
                <a:ea typeface="Calibri" panose="020F0502020204030204"/>
                <a:cs typeface="Calibri" panose="020F0502020204030204"/>
                <a:sym typeface="Calibri" panose="020F0502020204030204"/>
              </a:rPr>
            </a:br>
            <a:r>
              <a:rPr lang="en-GB" dirty="0">
                <a:latin typeface="Calibri" panose="020F0502020204030204"/>
                <a:ea typeface="Calibri" panose="020F0502020204030204"/>
                <a:cs typeface="Calibri" panose="020F0502020204030204"/>
                <a:sym typeface="Calibri" panose="020F0502020204030204"/>
              </a:rPr>
              <a:t>points is given by the formula</a:t>
            </a:r>
            <a:r>
              <a:rPr lang="en-GB" dirty="0">
                <a:solidFill>
                  <a:schemeClr val="dk1"/>
                </a:solidFill>
                <a:latin typeface="Calibri" panose="020F0502020204030204"/>
                <a:ea typeface="Calibri" panose="020F0502020204030204"/>
                <a:cs typeface="Calibri" panose="020F0502020204030204"/>
                <a:sym typeface="Calibri" panose="020F0502020204030204"/>
              </a:rPr>
              <a:t>:</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1400"/>
              </a:spcBef>
              <a:spcAft>
                <a:spcPts val="0"/>
              </a:spcAft>
              <a:buSzPts val="1400"/>
              <a:buNone/>
            </a:pPr>
            <a: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d = √[(x2 −  x1)</a:t>
            </a:r>
            <a:r>
              <a:rPr lang="en-GB" baseline="30000"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2 </a:t>
            </a:r>
            <a: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 (y2 − y1)</a:t>
            </a:r>
            <a:r>
              <a:rPr lang="en-GB" baseline="30000"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2</a:t>
            </a:r>
            <a: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a:t>
            </a:r>
            <a:endParaRPr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ts val="1400"/>
              <a:buNone/>
            </a:pPr>
            <a:r>
              <a:rPr lang="en-GB" b="1"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Note: General use case of Distance</a:t>
            </a:r>
            <a:endParaRPr b="1"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ts val="1400"/>
              <a:buNone/>
            </a:pPr>
            <a:r>
              <a:rPr lang="en-GB" b="1"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Continuous Variable </a:t>
            </a:r>
            <a: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 Euclidean &amp; Manhattan Distance</a:t>
            </a:r>
            <a:b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br>
            <a:r>
              <a:rPr lang="en-GB" b="1"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Categorical Variable:</a:t>
            </a:r>
            <a:r>
              <a:rPr lang="en-GB"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rPr>
              <a:t> Hamming Distance</a:t>
            </a:r>
            <a:endParaRPr dirty="0">
              <a:solidFill>
                <a:srgbClr val="333333"/>
              </a:solidFill>
              <a:highlight>
                <a:srgbClr val="FFFFFF"/>
              </a:highlight>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628650" y="273844"/>
            <a:ext cx="7886700" cy="64055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dirty="0"/>
              <a:t>How does KNN Work?</a:t>
            </a:r>
            <a:endParaRPr dirty="0"/>
          </a:p>
        </p:txBody>
      </p:sp>
      <p:sp>
        <p:nvSpPr>
          <p:cNvPr id="105" name="Google Shape;105;p7"/>
          <p:cNvSpPr txBox="1">
            <a:spLocks noGrp="1"/>
          </p:cNvSpPr>
          <p:nvPr>
            <p:ph type="body" idx="1"/>
          </p:nvPr>
        </p:nvSpPr>
        <p:spPr>
          <a:xfrm>
            <a:off x="628650" y="1016133"/>
            <a:ext cx="7886700" cy="2732002"/>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It considers K Nearest </a:t>
            </a:r>
            <a:r>
              <a:rPr lang="en-GB" dirty="0" err="1">
                <a:latin typeface="Calibri" panose="020F0502020204030204"/>
                <a:ea typeface="Calibri" panose="020F0502020204030204"/>
                <a:cs typeface="Calibri" panose="020F0502020204030204"/>
                <a:sym typeface="Calibri" panose="020F0502020204030204"/>
              </a:rPr>
              <a:t>Neighbors</a:t>
            </a:r>
            <a:r>
              <a:rPr lang="en-GB" dirty="0">
                <a:latin typeface="Calibri" panose="020F0502020204030204"/>
                <a:ea typeface="Calibri" panose="020F0502020204030204"/>
                <a:cs typeface="Calibri" panose="020F0502020204030204"/>
                <a:sym typeface="Calibri" panose="020F0502020204030204"/>
              </a:rPr>
              <a:t> ( Data points that have minimum distance in feature space from our new data point) to predict the class or continuous value for the new Datapoint.</a:t>
            </a:r>
            <a:br>
              <a:rPr lang="en-GB" dirty="0">
                <a:latin typeface="Calibri" panose="020F0502020204030204"/>
                <a:ea typeface="Calibri" panose="020F0502020204030204"/>
                <a:cs typeface="Calibri" panose="020F0502020204030204"/>
                <a:sym typeface="Calibri" panose="020F0502020204030204"/>
              </a:rPr>
            </a:br>
            <a:endParaRPr dirty="0">
              <a:latin typeface="Calibri" panose="020F0502020204030204"/>
              <a:ea typeface="Calibri" panose="020F0502020204030204"/>
              <a:cs typeface="Calibri" panose="020F0502020204030204"/>
              <a:sym typeface="Calibri" panose="020F0502020204030204"/>
            </a:endParaRPr>
          </a:p>
          <a:p>
            <a:pPr marL="457200" lvl="0" indent="-317500" algn="l" rtl="0">
              <a:lnSpc>
                <a:spcPct val="90000"/>
              </a:lnSpc>
              <a:spcBef>
                <a:spcPts val="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K is the number of such data points we consider in our implementation of the algorithm.</a:t>
            </a:r>
            <a:br>
              <a:rPr lang="en-GB" dirty="0">
                <a:latin typeface="Calibri" panose="020F0502020204030204"/>
                <a:ea typeface="Calibri" panose="020F0502020204030204"/>
                <a:cs typeface="Calibri" panose="020F0502020204030204"/>
                <a:sym typeface="Calibri" panose="020F0502020204030204"/>
              </a:rPr>
            </a:br>
            <a:endParaRPr dirty="0">
              <a:latin typeface="Calibri" panose="020F0502020204030204"/>
              <a:ea typeface="Calibri" panose="020F0502020204030204"/>
              <a:cs typeface="Calibri" panose="020F0502020204030204"/>
              <a:sym typeface="Calibri" panose="020F0502020204030204"/>
            </a:endParaRPr>
          </a:p>
          <a:p>
            <a:pPr marL="457200" lvl="0" indent="-317500" algn="l" rtl="0">
              <a:lnSpc>
                <a:spcPct val="90000"/>
              </a:lnSpc>
              <a:spcBef>
                <a:spcPts val="0"/>
              </a:spcBef>
              <a:spcAft>
                <a:spcPts val="0"/>
              </a:spcAft>
              <a:buSzPts val="1400"/>
              <a:buFont typeface="Calibri" panose="020F0502020204030204"/>
              <a:buChar char="●"/>
            </a:pPr>
            <a:r>
              <a:rPr lang="en-GB" dirty="0">
                <a:latin typeface="Calibri" panose="020F0502020204030204"/>
                <a:ea typeface="Calibri" panose="020F0502020204030204"/>
                <a:cs typeface="Calibri" panose="020F0502020204030204"/>
                <a:sym typeface="Calibri" panose="020F0502020204030204"/>
              </a:rPr>
              <a:t>Therefore, </a:t>
            </a:r>
            <a:r>
              <a:rPr lang="en-GB" b="1" i="1" dirty="0">
                <a:latin typeface="Calibri" panose="020F0502020204030204"/>
                <a:ea typeface="Calibri" panose="020F0502020204030204"/>
                <a:cs typeface="Calibri" panose="020F0502020204030204"/>
                <a:sym typeface="Calibri" panose="020F0502020204030204"/>
              </a:rPr>
              <a:t>distance metric </a:t>
            </a:r>
            <a:r>
              <a:rPr lang="en-GB" dirty="0">
                <a:latin typeface="Calibri" panose="020F0502020204030204"/>
                <a:ea typeface="Calibri" panose="020F0502020204030204"/>
                <a:cs typeface="Calibri" panose="020F0502020204030204"/>
                <a:sym typeface="Calibri" panose="020F0502020204030204"/>
              </a:rPr>
              <a:t>and </a:t>
            </a:r>
            <a:r>
              <a:rPr lang="en-GB" b="1" i="1" dirty="0">
                <a:latin typeface="Calibri" panose="020F0502020204030204"/>
                <a:ea typeface="Calibri" panose="020F0502020204030204"/>
                <a:cs typeface="Calibri" panose="020F0502020204030204"/>
                <a:sym typeface="Calibri" panose="020F0502020204030204"/>
              </a:rPr>
              <a:t>K value </a:t>
            </a:r>
            <a:r>
              <a:rPr lang="en-GB" dirty="0">
                <a:latin typeface="Calibri" panose="020F0502020204030204"/>
                <a:ea typeface="Calibri" panose="020F0502020204030204"/>
                <a:cs typeface="Calibri" panose="020F0502020204030204"/>
                <a:sym typeface="Calibri" panose="020F0502020204030204"/>
              </a:rPr>
              <a:t>are two important considerations while using the KNN algorithm. </a:t>
            </a:r>
            <a:endParaRPr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1697</Words>
  <Application>Microsoft Macintosh PowerPoint</Application>
  <PresentationFormat>On-screen Show (16:9)</PresentationFormat>
  <Paragraphs>103</Paragraphs>
  <Slides>22</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Machine Learning Techniques </vt:lpstr>
      <vt:lpstr>K-Nearest Neighbor (KNN)  </vt:lpstr>
      <vt:lpstr>The Nearest Neighbour Algorithm</vt:lpstr>
      <vt:lpstr>Example-01. Classification</vt:lpstr>
      <vt:lpstr>Example-02. Regression</vt:lpstr>
      <vt:lpstr>Example02 -Regression</vt:lpstr>
      <vt:lpstr>K-NN Assumption</vt:lpstr>
      <vt:lpstr>Distance Formula (Euclidean Distance)</vt:lpstr>
      <vt:lpstr>How does KNN Work?</vt:lpstr>
      <vt:lpstr>PowerPoint Presentation</vt:lpstr>
      <vt:lpstr>How does KNN Work?</vt:lpstr>
      <vt:lpstr>KNN Model Representation</vt:lpstr>
      <vt:lpstr>PowerPoint Presentation</vt:lpstr>
      <vt:lpstr>How to choose the value for K?</vt:lpstr>
      <vt:lpstr>Overfitting &amp; Underfitting</vt:lpstr>
      <vt:lpstr>Required Data Preparation</vt:lpstr>
      <vt:lpstr>Curse of Dimensionality</vt:lpstr>
      <vt:lpstr>Use Case: what Kind of problem it can solve?</vt:lpstr>
      <vt:lpstr>KNN Pros &amp; Cons</vt:lpstr>
      <vt:lpstr>KNN application - Recommender Systems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dc:title>
  <dc:creator/>
  <cp:lastModifiedBy>Umer Farooq</cp:lastModifiedBy>
  <cp:revision>15</cp:revision>
  <dcterms:created xsi:type="dcterms:W3CDTF">2022-05-23T05:24:00Z</dcterms:created>
  <dcterms:modified xsi:type="dcterms:W3CDTF">2022-05-23T11:46:38Z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F8B7DBFB4E6C4CDDA872FA25E3299654</vt:lpwstr>
  </property>
  <property fmtid="{D5CDD505-2E9C-101B-9397-08002B2CF9AE}" pid="3" name="KSOProductBuildVer">
    <vt:lpwstr>1033-11.2.0.11130</vt:lpwstr>
  </property>
</Properties>
</file>