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28"/>
  </p:notesMasterIdLst>
  <p:sldIdLst>
    <p:sldId id="256" r:id="rId3"/>
    <p:sldId id="257" r:id="rId4"/>
    <p:sldId id="273" r:id="rId5"/>
    <p:sldId id="274" r:id="rId6"/>
    <p:sldId id="258" r:id="rId7"/>
    <p:sldId id="295" r:id="rId8"/>
    <p:sldId id="259" r:id="rId9"/>
    <p:sldId id="260" r:id="rId10"/>
    <p:sldId id="261" r:id="rId11"/>
    <p:sldId id="262" r:id="rId12"/>
    <p:sldId id="263" r:id="rId13"/>
    <p:sldId id="264" r:id="rId14"/>
    <p:sldId id="294" r:id="rId15"/>
    <p:sldId id="265" r:id="rId16"/>
    <p:sldId id="266" r:id="rId17"/>
    <p:sldId id="267" r:id="rId18"/>
    <p:sldId id="268" r:id="rId19"/>
    <p:sldId id="269" r:id="rId20"/>
    <p:sldId id="270" r:id="rId21"/>
    <p:sldId id="271" r:id="rId22"/>
    <p:sldId id="275" r:id="rId23"/>
    <p:sldId id="277" r:id="rId24"/>
    <p:sldId id="278" r:id="rId25"/>
    <p:sldId id="279" r:id="rId26"/>
    <p:sldId id="27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0091"/>
  </p:normalViewPr>
  <p:slideViewPr>
    <p:cSldViewPr snapToGrid="0">
      <p:cViewPr>
        <p:scale>
          <a:sx n="134" d="100"/>
          <a:sy n="134" d="100"/>
        </p:scale>
        <p:origin x="1896"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8732097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e8732097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8732097db_0_3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8732097db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873209ba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873209ba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8732097db_0_3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8732097d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OVO classification decision: Each binary classifier predicts one class label. When we input the test data to the classifier, then the model with the majority counts is concluded as a result.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8732097db_0_3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8732097db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8732097db_0_2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8732097db_0_2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8732097db_0_3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8732097db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873209b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873209b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 classes overlapping: where features similar but thy have different classes. So it becomes difficult to classify.</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a:t>
            </a:r>
            <a:r>
              <a:rPr lang="en-PK" dirty="0"/>
              <a:t>n case of blue, as we have only two classes and there is no scenior of majority voting. </a:t>
            </a:r>
            <a:r>
              <a:rPr lang="en-PK"/>
              <a:t>So in this case, the blue dot will be unclassified</a:t>
            </a:r>
            <a:endParaRPr lang="en-PK" dirty="0"/>
          </a:p>
        </p:txBody>
      </p:sp>
    </p:spTree>
    <p:extLst>
      <p:ext uri="{BB962C8B-B14F-4D97-AF65-F5344CB8AC3E}">
        <p14:creationId xmlns:p14="http://schemas.microsoft.com/office/powerpoint/2010/main" val="114794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873209ba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873209ba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8732097db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8732097db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8732097db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8732097db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SVR- support vector regression</a:t>
            </a:r>
          </a:p>
          <a:p>
            <a:pPr marL="0" lvl="0" indent="0" algn="l" rtl="0">
              <a:spcBef>
                <a:spcPts val="0"/>
              </a:spcBef>
              <a:spcAft>
                <a:spcPts val="0"/>
              </a:spcAft>
              <a:buNone/>
            </a:pPr>
            <a:r>
              <a:rPr lang="en-GB"/>
              <a:t> Hyperplane in SVR is the line that will be used to predict the continuous output.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8732097db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8732097db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8732097db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8732097db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b="1"/>
              <a:t>Support Vectors:</a:t>
            </a:r>
            <a:r>
              <a:rPr lang="en-GB"/>
              <a:t> Data points nearest to the hyperplane, the points of a data set that, if removed, would alter the position of the dividing hyperplane. Because of this, they can be considered the critical elements of a data set.</a:t>
            </a:r>
          </a:p>
          <a:p>
            <a:pPr marL="457200" lvl="0" indent="-298450" algn="l" rtl="0">
              <a:spcBef>
                <a:spcPts val="0"/>
              </a:spcBef>
              <a:spcAft>
                <a:spcPts val="0"/>
              </a:spcAft>
              <a:buSzPts val="1100"/>
              <a:buChar char="●"/>
            </a:pPr>
            <a:r>
              <a:rPr lang="en-GB"/>
              <a:t>In logistic regression we also create a hyperplane/line(in 2D). But the main difference between Logistic Regression and SVM is </a:t>
            </a:r>
            <a:r>
              <a:rPr lang="en-GB" b="1"/>
              <a:t>Margin Distance</a:t>
            </a:r>
            <a:endParaRPr b="1"/>
          </a:p>
          <a:p>
            <a:pPr marL="0" lvl="0" indent="0" algn="l" rtl="0">
              <a:spcBef>
                <a:spcPts val="0"/>
              </a:spcBef>
              <a:spcAft>
                <a:spcPts val="0"/>
              </a:spcAft>
              <a:buClr>
                <a:schemeClr val="dk1"/>
              </a:buClr>
              <a:buSzPts val="1100"/>
              <a:buFont typeface="Arial" panose="020B0604020202020204"/>
              <a:buNone/>
            </a:pPr>
            <a:endParaRPr b="1"/>
          </a:p>
          <a:p>
            <a:pPr marL="0" lvl="0" indent="0" algn="l" rtl="0">
              <a:spcBef>
                <a:spcPts val="0"/>
              </a:spcBef>
              <a:spcAft>
                <a:spcPts val="0"/>
              </a:spcAft>
              <a:buNone/>
            </a:pP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8732097db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8732097db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8732097db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8732097db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 Non-Linear data, we use SVM kernel Technique</a:t>
            </a:r>
          </a:p>
          <a:p>
            <a:pPr marL="0" lvl="0" indent="0" algn="l" rtl="0">
              <a:spcBef>
                <a:spcPts val="0"/>
              </a:spcBef>
              <a:spcAft>
                <a:spcPts val="0"/>
              </a:spcAft>
              <a:buNone/>
            </a:pPr>
            <a:r>
              <a:rPr lang="en-GB"/>
              <a:t>SVM kernel transforms low dimensional data(e.g. 2D) into high dimension(e.g. 3D)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8732097db_0_2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8732097d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8732097d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8732097d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 control tradeoff between large marginal distance(decision boundary) and misclassifcation</a:t>
            </a:r>
          </a:p>
          <a:p>
            <a:pPr marL="0" lvl="0" indent="0" algn="l" rtl="0">
              <a:spcBef>
                <a:spcPts val="0"/>
              </a:spcBef>
              <a:spcAft>
                <a:spcPts val="0"/>
              </a:spcAft>
              <a:buNone/>
            </a:pPr>
            <a:r>
              <a:rPr lang="en-GB"/>
              <a:t>Gamma: How far the influence of single training example reach.</a:t>
            </a:r>
            <a:r>
              <a:rPr lang="en-GB" b="1"/>
              <a:t> Low value mean Far, High value means Close</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3600" dirty="0"/>
              <a:t>Machine Learning Techniques</a:t>
            </a:r>
            <a:endParaRPr sz="3600" dirty="0"/>
          </a:p>
        </p:txBody>
      </p:sp>
      <p:sp>
        <p:nvSpPr>
          <p:cNvPr id="130" name="Google Shape;130;p25"/>
          <p:cNvSpPr txBox="1">
            <a:spLocks noGrp="1"/>
          </p:cNvSpPr>
          <p:nvPr>
            <p:ph type="subTitle" idx="1"/>
          </p:nvPr>
        </p:nvSpPr>
        <p:spPr>
          <a:xfrm>
            <a:off x="1143000" y="2701542"/>
            <a:ext cx="6858000" cy="1909800"/>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90000"/>
              </a:lnSpc>
              <a:spcBef>
                <a:spcPts val="0"/>
              </a:spcBef>
              <a:spcAft>
                <a:spcPts val="0"/>
              </a:spcAft>
              <a:buClr>
                <a:schemeClr val="dk1"/>
              </a:buClr>
              <a:buSzPct val="64000"/>
              <a:buNone/>
            </a:pPr>
            <a:endParaRPr dirty="0"/>
          </a:p>
          <a:p>
            <a:pPr marL="0" lvl="0" indent="0" algn="ctr" rtl="0">
              <a:lnSpc>
                <a:spcPct val="90000"/>
              </a:lnSpc>
              <a:spcBef>
                <a:spcPts val="800"/>
              </a:spcBef>
              <a:spcAft>
                <a:spcPts val="0"/>
              </a:spcAft>
              <a:buClr>
                <a:schemeClr val="dk1"/>
              </a:buClr>
              <a:buSzPct val="78000"/>
              <a:buNone/>
            </a:pPr>
            <a:r>
              <a:rPr lang="en-US" sz="2300" dirty="0">
                <a:solidFill>
                  <a:srgbClr val="0070C0"/>
                </a:solidFill>
              </a:rPr>
              <a:t>Support Vector Machine</a:t>
            </a:r>
            <a:endParaRPr sz="2300" dirty="0">
              <a:solidFill>
                <a:srgbClr val="0070C0"/>
              </a:solidFill>
            </a:endParaRPr>
          </a:p>
          <a:p>
            <a:pPr marL="0" lvl="0" indent="0" algn="ctr" rtl="0">
              <a:lnSpc>
                <a:spcPct val="90000"/>
              </a:lnSpc>
              <a:spcBef>
                <a:spcPts val="800"/>
              </a:spcBef>
              <a:spcAft>
                <a:spcPts val="0"/>
              </a:spcAft>
              <a:buClr>
                <a:schemeClr val="dk1"/>
              </a:buClr>
              <a:buSzPct val="78000"/>
              <a:buNone/>
            </a:pPr>
            <a:endParaRPr sz="2300" dirty="0"/>
          </a:p>
          <a:p>
            <a:pPr marL="0" lvl="0" indent="0" algn="ctr" rtl="0">
              <a:lnSpc>
                <a:spcPct val="90000"/>
              </a:lnSpc>
              <a:spcBef>
                <a:spcPts val="800"/>
              </a:spcBef>
              <a:spcAft>
                <a:spcPts val="0"/>
              </a:spcAft>
              <a:buClr>
                <a:schemeClr val="dk1"/>
              </a:buClr>
              <a:buSzPct val="78000"/>
              <a:buNone/>
            </a:pPr>
            <a:endParaRPr sz="2300" dirty="0"/>
          </a:p>
          <a:p>
            <a:pPr marL="0" lvl="0" indent="0" algn="ctr" rtl="0">
              <a:lnSpc>
                <a:spcPct val="90000"/>
              </a:lnSpc>
              <a:spcBef>
                <a:spcPts val="800"/>
              </a:spcBef>
              <a:spcAft>
                <a:spcPts val="0"/>
              </a:spcAft>
              <a:buClr>
                <a:schemeClr val="dk1"/>
              </a:buClr>
              <a:buSzPct val="78000"/>
              <a:buNone/>
            </a:pPr>
            <a:endParaRPr sz="2300" dirty="0"/>
          </a:p>
          <a:p>
            <a:pPr marL="0" lvl="0" indent="0" algn="r" rtl="0">
              <a:lnSpc>
                <a:spcPct val="90000"/>
              </a:lnSpc>
              <a:spcBef>
                <a:spcPts val="800"/>
              </a:spcBef>
              <a:spcAft>
                <a:spcPts val="0"/>
              </a:spcAft>
              <a:buClr>
                <a:schemeClr val="dk1"/>
              </a:buClr>
              <a:buSzPct val="78000"/>
              <a:buNone/>
            </a:pPr>
            <a:r>
              <a:rPr lang="en-GB" sz="2300" b="1" dirty="0"/>
              <a:t>Instructor:</a:t>
            </a:r>
            <a:r>
              <a:rPr lang="en-GB" sz="2300" dirty="0"/>
              <a:t> </a:t>
            </a:r>
            <a:r>
              <a:rPr lang="en-GB" sz="2300" i="1" dirty="0"/>
              <a:t>Najam Aziz</a:t>
            </a:r>
            <a:endParaRPr sz="23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Linear vs Non-Linear Separable</a:t>
            </a:r>
          </a:p>
        </p:txBody>
      </p:sp>
      <p:sp>
        <p:nvSpPr>
          <p:cNvPr id="168" name="Google Shape;168;p31"/>
          <p:cNvSpPr txBox="1">
            <a:spLocks noGrp="1"/>
          </p:cNvSpPr>
          <p:nvPr>
            <p:ph type="body" idx="1"/>
          </p:nvPr>
        </p:nvSpPr>
        <p:spPr>
          <a:xfrm>
            <a:off x="628650" y="1369226"/>
            <a:ext cx="7886700" cy="3774300"/>
          </a:xfrm>
          <a:prstGeom prst="rect">
            <a:avLst/>
          </a:prstGeom>
        </p:spPr>
        <p:txBody>
          <a:bodyPr spcFirstLastPara="1" wrap="square" lIns="68575" tIns="34275" rIns="68575" bIns="34275" anchor="t" anchorCtr="0">
            <a:normAutofit/>
          </a:bodyPr>
          <a:lstStyle/>
          <a:p>
            <a:pPr marL="457200" lvl="0" indent="-361950" algn="l" rtl="0">
              <a:spcBef>
                <a:spcPts val="800"/>
              </a:spcBef>
              <a:spcAft>
                <a:spcPts val="0"/>
              </a:spcAft>
              <a:buSzPts val="2100"/>
              <a:buChar char="•"/>
            </a:pPr>
            <a:r>
              <a:rPr lang="en-GB" b="1"/>
              <a:t>Linear</a:t>
            </a:r>
            <a:r>
              <a:rPr lang="en-GB"/>
              <a:t>: Separated by straight line</a:t>
            </a:r>
            <a:r>
              <a:rPr lang="en-US" altLang="en-GB"/>
              <a:t> or plane</a:t>
            </a:r>
            <a:endParaRPr lang="en-GB"/>
          </a:p>
          <a:p>
            <a:pPr marL="457200" lvl="0" indent="-361950" algn="l" rtl="0">
              <a:spcBef>
                <a:spcPts val="0"/>
              </a:spcBef>
              <a:spcAft>
                <a:spcPts val="0"/>
              </a:spcAft>
              <a:buSzPts val="2100"/>
              <a:buChar char="•"/>
            </a:pPr>
            <a:r>
              <a:rPr lang="en-GB" b="1"/>
              <a:t>Non-Linear:</a:t>
            </a:r>
            <a:r>
              <a:rPr lang="en-GB"/>
              <a:t> Can’t separate by a straight line</a:t>
            </a:r>
          </a:p>
        </p:txBody>
      </p:sp>
      <p:pic>
        <p:nvPicPr>
          <p:cNvPr id="169" name="Google Shape;169;p31"/>
          <p:cNvPicPr preferRelativeResize="0"/>
          <p:nvPr/>
        </p:nvPicPr>
        <p:blipFill>
          <a:blip r:embed="rId3"/>
          <a:stretch>
            <a:fillRect/>
          </a:stretch>
        </p:blipFill>
        <p:spPr>
          <a:xfrm>
            <a:off x="1567375" y="2435150"/>
            <a:ext cx="6314974" cy="260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Types of SVM</a:t>
            </a:r>
          </a:p>
        </p:txBody>
      </p:sp>
      <p:sp>
        <p:nvSpPr>
          <p:cNvPr id="175" name="Google Shape;175;p3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Clr>
                <a:schemeClr val="dk1"/>
              </a:buClr>
              <a:buSzPts val="800"/>
              <a:buFont typeface="Arial" panose="020B0604020202020204"/>
              <a:buNone/>
            </a:pPr>
            <a:r>
              <a:rPr lang="en-GB"/>
              <a:t>SVM can be of two types:</a:t>
            </a:r>
          </a:p>
          <a:p>
            <a:pPr marL="0" lvl="0" indent="0" algn="l" rtl="0">
              <a:spcBef>
                <a:spcPts val="800"/>
              </a:spcBef>
              <a:spcAft>
                <a:spcPts val="0"/>
              </a:spcAft>
              <a:buNone/>
            </a:pPr>
            <a:r>
              <a:rPr lang="en-GB" b="1"/>
              <a:t>Linear SVM:</a:t>
            </a:r>
            <a:r>
              <a:rPr lang="en-GB"/>
              <a:t> SVM used for linearly separable data</a:t>
            </a:r>
          </a:p>
          <a:p>
            <a:pPr marL="457200" lvl="0" indent="-317500" algn="l" rtl="0">
              <a:spcBef>
                <a:spcPts val="800"/>
              </a:spcBef>
              <a:spcAft>
                <a:spcPts val="0"/>
              </a:spcAft>
              <a:buSzPts val="1400"/>
              <a:buChar char="•"/>
            </a:pPr>
            <a:r>
              <a:rPr lang="en-GB"/>
              <a:t>which means if a dataset can be classified into two classes by using a single straight line, then such data is termed as linearly separable data, and classifier is used called as Linear SVM classifier.</a:t>
            </a:r>
          </a:p>
          <a:p>
            <a:pPr marL="0" lvl="0" indent="0" algn="l" rtl="0">
              <a:spcBef>
                <a:spcPts val="800"/>
              </a:spcBef>
              <a:spcAft>
                <a:spcPts val="0"/>
              </a:spcAft>
              <a:buClr>
                <a:schemeClr val="dk1"/>
              </a:buClr>
              <a:buSzPts val="800"/>
              <a:buFont typeface="Arial" panose="020B0604020202020204"/>
              <a:buNone/>
            </a:pPr>
            <a:r>
              <a:rPr lang="en-GB" b="1"/>
              <a:t>Non-linear SVM: </a:t>
            </a:r>
            <a:r>
              <a:rPr lang="en-GB"/>
              <a:t>SVM used for non-linearly separated data</a:t>
            </a:r>
          </a:p>
          <a:p>
            <a:pPr marL="457200" lvl="0" indent="-317500" algn="l" rtl="0">
              <a:spcBef>
                <a:spcPts val="800"/>
              </a:spcBef>
              <a:spcAft>
                <a:spcPts val="0"/>
              </a:spcAft>
              <a:buSzPts val="1400"/>
              <a:buChar char="•"/>
            </a:pPr>
            <a:r>
              <a:rPr lang="en-GB"/>
              <a:t> which means if a dataset cannot be classified by using a straight line, then such data is termed as non-linear data and classifier used is called as Non-linear SVM classifier.</a:t>
            </a:r>
          </a:p>
          <a:p>
            <a:pPr marL="0" lvl="0" indent="0" algn="l" rtl="0">
              <a:spcBef>
                <a:spcPts val="800"/>
              </a:spcBef>
              <a:spcAft>
                <a:spcPts val="0"/>
              </a:spcAft>
              <a:buNone/>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628650" y="0"/>
            <a:ext cx="7886700" cy="79629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SVM Hyperparameter</a:t>
            </a:r>
          </a:p>
        </p:txBody>
      </p:sp>
      <p:sp>
        <p:nvSpPr>
          <p:cNvPr id="181" name="Google Shape;181;p33"/>
          <p:cNvSpPr txBox="1">
            <a:spLocks noGrp="1"/>
          </p:cNvSpPr>
          <p:nvPr>
            <p:ph type="body" idx="1"/>
          </p:nvPr>
        </p:nvSpPr>
        <p:spPr>
          <a:xfrm>
            <a:off x="180975" y="796290"/>
            <a:ext cx="8781415" cy="4171950"/>
          </a:xfrm>
          <a:prstGeom prst="rect">
            <a:avLst/>
          </a:prstGeom>
        </p:spPr>
        <p:txBody>
          <a:bodyPr spcFirstLastPara="1" wrap="square" lIns="68575" tIns="34275" rIns="68575" bIns="34275" anchor="t" anchorCtr="0">
            <a:noAutofit/>
          </a:bodyPr>
          <a:lstStyle/>
          <a:p>
            <a:pPr marL="0" lvl="0" indent="0" algn="l" rtl="0">
              <a:lnSpc>
                <a:spcPct val="70000"/>
              </a:lnSpc>
              <a:spcBef>
                <a:spcPts val="800"/>
              </a:spcBef>
              <a:spcAft>
                <a:spcPts val="0"/>
              </a:spcAft>
              <a:buSzPts val="852"/>
              <a:buNone/>
            </a:pPr>
            <a:r>
              <a:rPr lang="en-GB" sz="1925" b="1" dirty="0"/>
              <a:t>Kernel:</a:t>
            </a:r>
            <a:r>
              <a:rPr lang="en-GB" sz="1925" dirty="0"/>
              <a:t> transform the given dataset input data into the required form. </a:t>
            </a:r>
            <a:endParaRPr sz="1925" dirty="0"/>
          </a:p>
          <a:p>
            <a:pPr marL="457200" lvl="0" indent="-351155" algn="l" rtl="0">
              <a:lnSpc>
                <a:spcPct val="70000"/>
              </a:lnSpc>
              <a:spcBef>
                <a:spcPts val="800"/>
              </a:spcBef>
              <a:spcAft>
                <a:spcPts val="0"/>
              </a:spcAft>
              <a:buSzPts val="1928"/>
              <a:buChar char="•"/>
            </a:pPr>
            <a:r>
              <a:rPr lang="en-GB" sz="1925" dirty="0">
                <a:sym typeface="+mn-ea"/>
              </a:rPr>
              <a:t>Linear, RBF, Poly(default value is “</a:t>
            </a:r>
            <a:r>
              <a:rPr lang="en-GB" sz="1925" dirty="0" err="1">
                <a:sym typeface="+mn-ea"/>
              </a:rPr>
              <a:t>rbf</a:t>
            </a:r>
            <a:r>
              <a:rPr lang="en-GB" sz="1925" dirty="0">
                <a:sym typeface="+mn-ea"/>
              </a:rPr>
              <a:t>”).</a:t>
            </a:r>
            <a:r>
              <a:rPr lang="en-US" altLang="en-GB" sz="1925" dirty="0">
                <a:sym typeface="+mn-ea"/>
              </a:rPr>
              <a:t> </a:t>
            </a:r>
            <a:r>
              <a:rPr lang="en-GB" sz="1925" dirty="0">
                <a:sym typeface="+mn-ea"/>
              </a:rPr>
              <a:t>“</a:t>
            </a:r>
            <a:r>
              <a:rPr lang="en-GB" sz="1925" dirty="0" err="1">
                <a:sym typeface="+mn-ea"/>
              </a:rPr>
              <a:t>rbf</a:t>
            </a:r>
            <a:r>
              <a:rPr lang="en-GB" sz="1925" dirty="0">
                <a:sym typeface="+mn-ea"/>
              </a:rPr>
              <a:t>” and “poly” are useful for non-linear hyper-plane.</a:t>
            </a:r>
          </a:p>
          <a:p>
            <a:pPr marL="457200" lvl="0" indent="-351155" algn="l" rtl="0">
              <a:lnSpc>
                <a:spcPct val="70000"/>
              </a:lnSpc>
              <a:spcBef>
                <a:spcPts val="0"/>
              </a:spcBef>
              <a:spcAft>
                <a:spcPts val="0"/>
              </a:spcAft>
              <a:buSzPts val="1928"/>
              <a:buChar char="•"/>
            </a:pPr>
            <a:r>
              <a:rPr lang="en-GB" sz="1925" dirty="0"/>
              <a:t>Go for linear SVM kernel if you have a large number of features (&gt;1000) because it is more likely that the data is linearly separable in high dimensional space.</a:t>
            </a:r>
            <a:endParaRPr sz="1925" dirty="0"/>
          </a:p>
          <a:p>
            <a:pPr marL="0" lvl="0" indent="0" algn="l" rtl="0">
              <a:lnSpc>
                <a:spcPct val="70000"/>
              </a:lnSpc>
              <a:spcBef>
                <a:spcPts val="800"/>
              </a:spcBef>
              <a:spcAft>
                <a:spcPts val="0"/>
              </a:spcAft>
              <a:buSzPts val="852"/>
              <a:buNone/>
            </a:pPr>
            <a:r>
              <a:rPr lang="en-GB" sz="1925" b="1" dirty="0"/>
              <a:t>Gamma: </a:t>
            </a:r>
            <a:r>
              <a:rPr lang="en-GB" sz="1925" dirty="0"/>
              <a:t> Used with Non-linear SVM</a:t>
            </a:r>
            <a:r>
              <a:rPr lang="en-US" altLang="en-GB" sz="1925" dirty="0"/>
              <a:t>, Range 0 -1</a:t>
            </a:r>
            <a:endParaRPr sz="1925" dirty="0"/>
          </a:p>
          <a:p>
            <a:pPr marL="457200" lvl="0" indent="-351155" algn="l" rtl="0">
              <a:lnSpc>
                <a:spcPct val="70000"/>
              </a:lnSpc>
              <a:spcBef>
                <a:spcPts val="800"/>
              </a:spcBef>
              <a:spcAft>
                <a:spcPts val="0"/>
              </a:spcAft>
              <a:buSzPts val="1928"/>
              <a:buChar char="•"/>
            </a:pPr>
            <a:r>
              <a:rPr lang="en-GB" sz="1925" dirty="0"/>
              <a:t>Kernel coefficient for ‘</a:t>
            </a:r>
            <a:r>
              <a:rPr lang="en-GB" sz="1925" dirty="0" err="1"/>
              <a:t>rbf</a:t>
            </a:r>
            <a:r>
              <a:rPr lang="en-GB" sz="1925" dirty="0"/>
              <a:t>’, ‘poly’ and ‘sigmoid’.</a:t>
            </a:r>
            <a:endParaRPr sz="1925" dirty="0"/>
          </a:p>
          <a:p>
            <a:pPr marL="457200" lvl="0" indent="-351155" algn="l" rtl="0">
              <a:lnSpc>
                <a:spcPct val="70000"/>
              </a:lnSpc>
              <a:spcBef>
                <a:spcPts val="0"/>
              </a:spcBef>
              <a:spcAft>
                <a:spcPts val="0"/>
              </a:spcAft>
              <a:buSzPts val="1928"/>
              <a:buChar char="•"/>
            </a:pPr>
            <a:r>
              <a:rPr lang="en-GB" sz="1925" dirty="0"/>
              <a:t> Higher the value of gamma, will try to exact fit  as per training data set i.e. generalization error and cause over-fitting problem.</a:t>
            </a:r>
          </a:p>
          <a:p>
            <a:pPr marL="457200" lvl="0" indent="-351155" algn="l" rtl="0">
              <a:lnSpc>
                <a:spcPct val="70000"/>
              </a:lnSpc>
              <a:spcBef>
                <a:spcPts val="0"/>
              </a:spcBef>
              <a:spcAft>
                <a:spcPts val="0"/>
              </a:spcAft>
              <a:buSzPts val="1928"/>
              <a:buChar char="•"/>
            </a:pPr>
            <a:r>
              <a:rPr sz="1925" dirty="0">
                <a:highlight>
                  <a:srgbClr val="FFFF00"/>
                </a:highlight>
              </a:rPr>
              <a:t>Gamma=0.1 is considered to be a good default value. </a:t>
            </a:r>
            <a:r>
              <a:rPr sz="1925" dirty="0"/>
              <a:t>The value of gamma needs to be manually specified in the learning algorithm.</a:t>
            </a:r>
          </a:p>
          <a:p>
            <a:pPr marL="0" lvl="0" indent="0" algn="l" rtl="0">
              <a:lnSpc>
                <a:spcPct val="70000"/>
              </a:lnSpc>
              <a:spcBef>
                <a:spcPts val="800"/>
              </a:spcBef>
              <a:spcAft>
                <a:spcPts val="0"/>
              </a:spcAft>
              <a:buSzPts val="852"/>
              <a:buNone/>
            </a:pPr>
            <a:r>
              <a:rPr lang="en-GB" sz="1925" b="1" dirty="0"/>
              <a:t>C: </a:t>
            </a:r>
            <a:r>
              <a:rPr lang="en-GB" sz="1925" dirty="0"/>
              <a:t>SVM regularization parameter-  </a:t>
            </a:r>
            <a:endParaRPr sz="1925" dirty="0"/>
          </a:p>
          <a:p>
            <a:pPr marL="457200" lvl="0" indent="-316230" algn="l" rtl="0">
              <a:lnSpc>
                <a:spcPct val="70000"/>
              </a:lnSpc>
              <a:spcBef>
                <a:spcPts val="800"/>
              </a:spcBef>
              <a:spcAft>
                <a:spcPts val="0"/>
              </a:spcAft>
              <a:buSzPts val="1385"/>
              <a:buChar char="•"/>
            </a:pPr>
            <a:r>
              <a:rPr lang="en-GB" sz="1925" dirty="0"/>
              <a:t>Controls the trade-off between smooth decision boundaries and classifying the training points correctly.</a:t>
            </a:r>
            <a:endParaRPr sz="1925" dirty="0"/>
          </a:p>
          <a:p>
            <a:pPr marL="457200" lvl="0" indent="-316230" algn="l" rtl="0">
              <a:lnSpc>
                <a:spcPct val="70000"/>
              </a:lnSpc>
              <a:spcBef>
                <a:spcPts val="0"/>
              </a:spcBef>
              <a:spcAft>
                <a:spcPts val="0"/>
              </a:spcAft>
              <a:buSzPts val="1385"/>
              <a:buChar char="•"/>
            </a:pPr>
            <a:r>
              <a:rPr lang="en-GB" sz="1925" dirty="0"/>
              <a:t>The Regularization parameter (often termed as C parameter in python's </a:t>
            </a:r>
            <a:r>
              <a:rPr lang="en-GB" sz="1925" dirty="0" err="1"/>
              <a:t>sklearn</a:t>
            </a:r>
            <a:r>
              <a:rPr lang="en-GB" sz="1925" dirty="0"/>
              <a:t> library) tells the SVM optimization how much you want to avoid misclassifying each training example</a:t>
            </a:r>
            <a:endParaRPr sz="19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557530"/>
          </a:xfrm>
        </p:spPr>
        <p:txBody>
          <a:bodyPr>
            <a:normAutofit fontScale="90000"/>
          </a:bodyPr>
          <a:lstStyle/>
          <a:p>
            <a:r>
              <a:rPr lang="en-US"/>
              <a:t>SVM Kernels</a:t>
            </a:r>
          </a:p>
        </p:txBody>
      </p:sp>
      <p:sp>
        <p:nvSpPr>
          <p:cNvPr id="3" name="Text Placeholder 2"/>
          <p:cNvSpPr>
            <a:spLocks noGrp="1"/>
          </p:cNvSpPr>
          <p:nvPr>
            <p:ph type="body" idx="1"/>
          </p:nvPr>
        </p:nvSpPr>
        <p:spPr>
          <a:xfrm>
            <a:off x="628650" y="923290"/>
            <a:ext cx="7886700" cy="3709035"/>
          </a:xfrm>
        </p:spPr>
        <p:txBody>
          <a:bodyPr/>
          <a:lstStyle/>
          <a:p>
            <a:r>
              <a:rPr lang="en-US" dirty="0"/>
              <a:t>The SVM algorithm is implemented in practice using a kernel. A kernel transforms an input data space into the required form. SVM uses a technique called the kernel trick. Here, the kernel takes a low-dimensional input space and transforms it into a higher dimensional space. In other words, you can say that it converts </a:t>
            </a:r>
            <a:r>
              <a:rPr lang="en-US" dirty="0" err="1"/>
              <a:t>nonseparable</a:t>
            </a:r>
            <a:r>
              <a:rPr lang="en-US" dirty="0"/>
              <a:t> problem to separable problems by adding more dimension to it. It is most useful in </a:t>
            </a:r>
            <a:r>
              <a:rPr lang="en-US" dirty="0">
                <a:highlight>
                  <a:srgbClr val="FFFF00"/>
                </a:highlight>
              </a:rPr>
              <a:t>non-linear separation problem</a:t>
            </a:r>
            <a:r>
              <a:rPr lang="en-US" dirty="0"/>
              <a:t>. Kernel trick helps you to build a more accurate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Multiclass Classification Using SVM</a:t>
            </a:r>
          </a:p>
        </p:txBody>
      </p:sp>
      <p:sp>
        <p:nvSpPr>
          <p:cNvPr id="187" name="Google Shape;187;p34"/>
          <p:cNvSpPr txBox="1">
            <a:spLocks noGrp="1"/>
          </p:cNvSpPr>
          <p:nvPr>
            <p:ph type="body" idx="1"/>
          </p:nvPr>
        </p:nvSpPr>
        <p:spPr>
          <a:xfrm>
            <a:off x="628650" y="1369219"/>
            <a:ext cx="7886700" cy="3626400"/>
          </a:xfrm>
          <a:prstGeom prst="rect">
            <a:avLst/>
          </a:prstGeom>
        </p:spPr>
        <p:txBody>
          <a:bodyPr spcFirstLastPara="1" wrap="square" lIns="68575" tIns="34275" rIns="68575" bIns="34275" anchor="t" anchorCtr="0">
            <a:noAutofit/>
          </a:bodyPr>
          <a:lstStyle/>
          <a:p>
            <a:pPr marL="457200" lvl="0" indent="-361950" algn="l" rtl="0">
              <a:spcBef>
                <a:spcPts val="800"/>
              </a:spcBef>
              <a:spcAft>
                <a:spcPts val="0"/>
              </a:spcAft>
              <a:buSzPts val="2100"/>
              <a:buFont typeface="Calibri" panose="020F0502020204030204"/>
              <a:buChar char="•"/>
            </a:pPr>
            <a:r>
              <a:rPr lang="en-GB"/>
              <a:t>SVM were originally designed to only support two-class-problems.</a:t>
            </a:r>
          </a:p>
          <a:p>
            <a:pPr marL="457200" lvl="0" indent="-361950" algn="l" rtl="0">
              <a:spcBef>
                <a:spcPts val="0"/>
              </a:spcBef>
              <a:spcAft>
                <a:spcPts val="0"/>
              </a:spcAft>
              <a:buSzPts val="2100"/>
              <a:buFont typeface="Calibri" panose="020F0502020204030204"/>
              <a:buChar char="•"/>
            </a:pPr>
            <a:r>
              <a:rPr lang="en-GB"/>
              <a:t>SVM doesn't support multiclass classification. For multiclass classification, the same principle is utilized after breaking down the multi-classification problem into smaller subproblems, all of which are binary classification problems.</a:t>
            </a:r>
            <a:br>
              <a:rPr lang="en-GB"/>
            </a:br>
            <a:endParaRPr lang="en-GB"/>
          </a:p>
          <a:p>
            <a:pPr marL="457200" lvl="0" indent="-361950" algn="l" rtl="0">
              <a:spcBef>
                <a:spcPts val="0"/>
              </a:spcBef>
              <a:spcAft>
                <a:spcPts val="0"/>
              </a:spcAft>
              <a:buSzPts val="2100"/>
              <a:buChar char="•"/>
            </a:pPr>
            <a:r>
              <a:rPr lang="en-GB"/>
              <a:t>The popular methods which are used to perform multi-classification on the problem statements using SVM are as follows:</a:t>
            </a:r>
          </a:p>
          <a:p>
            <a:pPr marL="914400" lvl="0" indent="-361950" algn="l" rtl="0">
              <a:spcBef>
                <a:spcPts val="0"/>
              </a:spcBef>
              <a:spcAft>
                <a:spcPts val="0"/>
              </a:spcAft>
              <a:buSzPts val="2100"/>
              <a:buChar char="•"/>
            </a:pPr>
            <a:r>
              <a:rPr lang="en-GB"/>
              <a:t>One vs One (OVO) approach</a:t>
            </a:r>
          </a:p>
          <a:p>
            <a:pPr marL="914400" lvl="0" indent="-361950" algn="l" rtl="0">
              <a:spcBef>
                <a:spcPts val="0"/>
              </a:spcBef>
              <a:spcAft>
                <a:spcPts val="0"/>
              </a:spcAft>
              <a:buSzPts val="2100"/>
              <a:buChar char="•"/>
            </a:pPr>
            <a:r>
              <a:rPr lang="en-GB"/>
              <a:t>One vs All (OVA) approach</a:t>
            </a:r>
          </a:p>
          <a:p>
            <a:pPr marL="914400" lvl="0" indent="-361950" algn="l" rtl="0">
              <a:spcBef>
                <a:spcPts val="0"/>
              </a:spcBef>
              <a:spcAft>
                <a:spcPts val="0"/>
              </a:spcAft>
              <a:buSzPts val="2100"/>
              <a:buChar char="•"/>
            </a:pPr>
            <a:r>
              <a:rPr lang="en-GB"/>
              <a:t>Directed Acyclic Graph (DAG) approach</a:t>
            </a:r>
          </a:p>
          <a:p>
            <a:pPr marL="0" lvl="0" indent="0" algn="l" rtl="0">
              <a:spcBef>
                <a:spcPts val="800"/>
              </a:spcBef>
              <a:spcAft>
                <a:spcPts val="0"/>
              </a:spcAft>
              <a:buNone/>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Binary vs Multiclass Classification</a:t>
            </a:r>
          </a:p>
        </p:txBody>
      </p:sp>
      <p:pic>
        <p:nvPicPr>
          <p:cNvPr id="193" name="Google Shape;193;p35"/>
          <p:cNvPicPr preferRelativeResize="0"/>
          <p:nvPr/>
        </p:nvPicPr>
        <p:blipFill>
          <a:blip r:embed="rId3"/>
          <a:stretch>
            <a:fillRect/>
          </a:stretch>
        </p:blipFill>
        <p:spPr>
          <a:xfrm>
            <a:off x="1944950" y="1417425"/>
            <a:ext cx="5611001" cy="300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One vs One (OVO) approach</a:t>
            </a:r>
          </a:p>
        </p:txBody>
      </p:sp>
      <p:sp>
        <p:nvSpPr>
          <p:cNvPr id="199" name="Google Shape;199;p36"/>
          <p:cNvSpPr txBox="1">
            <a:spLocks noGrp="1"/>
          </p:cNvSpPr>
          <p:nvPr>
            <p:ph type="body" idx="1"/>
          </p:nvPr>
        </p:nvSpPr>
        <p:spPr>
          <a:xfrm>
            <a:off x="628650" y="1369225"/>
            <a:ext cx="3943500" cy="3661200"/>
          </a:xfrm>
          <a:prstGeom prst="rect">
            <a:avLst/>
          </a:prstGeom>
        </p:spPr>
        <p:txBody>
          <a:bodyPr spcFirstLastPara="1" wrap="square" lIns="68575" tIns="34275" rIns="68575" bIns="34275" anchor="t" anchorCtr="0">
            <a:normAutofit/>
          </a:bodyPr>
          <a:lstStyle/>
          <a:p>
            <a:pPr marL="457200" lvl="0" indent="-355600" algn="l" rtl="0">
              <a:lnSpc>
                <a:spcPct val="80000"/>
              </a:lnSpc>
              <a:spcBef>
                <a:spcPts val="800"/>
              </a:spcBef>
              <a:spcAft>
                <a:spcPts val="0"/>
              </a:spcAft>
              <a:buSzPts val="2000"/>
              <a:buFont typeface="Calibri" panose="020F0502020204030204"/>
              <a:buChar char="•"/>
            </a:pPr>
            <a:r>
              <a:rPr lang="en-GB" sz="1900"/>
              <a:t>In the One-to-One approach, we try to find the hyperplane that separates between every two classes, neglecting the points of the third class.</a:t>
            </a:r>
            <a:endParaRPr sz="1900"/>
          </a:p>
          <a:p>
            <a:pPr marL="457200" lvl="0" indent="-349250" algn="l" rtl="0">
              <a:lnSpc>
                <a:spcPct val="80000"/>
              </a:lnSpc>
              <a:spcBef>
                <a:spcPts val="0"/>
              </a:spcBef>
              <a:spcAft>
                <a:spcPts val="0"/>
              </a:spcAft>
              <a:buSzPts val="1900"/>
              <a:buChar char="•"/>
            </a:pPr>
            <a:r>
              <a:rPr lang="en-GB" sz="1900"/>
              <a:t>The major problem with this approach is that we have to train too many SVMs.</a:t>
            </a:r>
            <a:endParaRPr sz="1900"/>
          </a:p>
          <a:p>
            <a:pPr marL="457200" lvl="0" indent="-349250" algn="l" rtl="0">
              <a:lnSpc>
                <a:spcPct val="80000"/>
              </a:lnSpc>
              <a:spcBef>
                <a:spcPts val="0"/>
              </a:spcBef>
              <a:spcAft>
                <a:spcPts val="0"/>
              </a:spcAft>
              <a:buSzPts val="1900"/>
              <a:buChar char="•"/>
            </a:pPr>
            <a:r>
              <a:rPr lang="en-GB" sz="1900"/>
              <a:t>Each binary classifier predicts one class label. Classification decision is based on majority voting</a:t>
            </a:r>
            <a:endParaRPr sz="1900"/>
          </a:p>
          <a:p>
            <a:pPr marL="0" lvl="0" indent="0" algn="l" rtl="0">
              <a:lnSpc>
                <a:spcPct val="80000"/>
              </a:lnSpc>
              <a:spcBef>
                <a:spcPts val="800"/>
              </a:spcBef>
              <a:spcAft>
                <a:spcPts val="0"/>
              </a:spcAft>
              <a:buNone/>
            </a:pPr>
            <a:endParaRPr sz="2000"/>
          </a:p>
        </p:txBody>
      </p:sp>
      <p:pic>
        <p:nvPicPr>
          <p:cNvPr id="200" name="Google Shape;200;p36"/>
          <p:cNvPicPr preferRelativeResize="0"/>
          <p:nvPr/>
        </p:nvPicPr>
        <p:blipFill>
          <a:blip r:embed="rId3"/>
          <a:stretch>
            <a:fillRect/>
          </a:stretch>
        </p:blipFill>
        <p:spPr>
          <a:xfrm>
            <a:off x="4915600" y="1485925"/>
            <a:ext cx="3647800" cy="331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One vs All (OVA)</a:t>
            </a:r>
          </a:p>
        </p:txBody>
      </p:sp>
      <p:sp>
        <p:nvSpPr>
          <p:cNvPr id="206" name="Google Shape;206;p3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GB"/>
              <a:t> In this technique, if we have N class problem, then we learn N SVMs:</a:t>
            </a:r>
          </a:p>
          <a:p>
            <a:pPr marL="0" lvl="0" indent="0" algn="l" rtl="0">
              <a:spcBef>
                <a:spcPts val="800"/>
              </a:spcBef>
              <a:spcAft>
                <a:spcPts val="0"/>
              </a:spcAft>
              <a:buClr>
                <a:schemeClr val="dk1"/>
              </a:buClr>
              <a:buSzPts val="800"/>
              <a:buFont typeface="Arial" panose="020B0604020202020204"/>
              <a:buNone/>
            </a:pPr>
            <a:r>
              <a:rPr lang="en-GB"/>
              <a:t>SVM number -1 learns “class_output = 1” vs “class_output  ≠ 1″</a:t>
            </a:r>
          </a:p>
          <a:p>
            <a:pPr marL="0" lvl="0" indent="0" algn="l" rtl="0">
              <a:spcBef>
                <a:spcPts val="800"/>
              </a:spcBef>
              <a:spcAft>
                <a:spcPts val="0"/>
              </a:spcAft>
              <a:buClr>
                <a:schemeClr val="dk1"/>
              </a:buClr>
              <a:buSzPts val="800"/>
              <a:buFont typeface="Arial" panose="020B0604020202020204"/>
              <a:buNone/>
            </a:pPr>
            <a:endParaRPr lang="en-GB"/>
          </a:p>
          <a:p>
            <a:pPr marL="0" lvl="0" indent="0" algn="l" rtl="0">
              <a:spcBef>
                <a:spcPts val="800"/>
              </a:spcBef>
              <a:spcAft>
                <a:spcPts val="0"/>
              </a:spcAft>
              <a:buClr>
                <a:schemeClr val="dk1"/>
              </a:buClr>
              <a:buSzPts val="800"/>
              <a:buFont typeface="Arial" panose="020B0604020202020204"/>
              <a:buNone/>
            </a:pPr>
            <a:r>
              <a:rPr lang="en-GB"/>
              <a:t>SVM number -2 learns “class_output = 2” vs “class_output ≠ 2″</a:t>
            </a:r>
          </a:p>
          <a:p>
            <a:pPr marL="0" lvl="0" indent="0" algn="l" rtl="0">
              <a:spcBef>
                <a:spcPts val="800"/>
              </a:spcBef>
              <a:spcAft>
                <a:spcPts val="0"/>
              </a:spcAft>
              <a:buClr>
                <a:schemeClr val="dk1"/>
              </a:buClr>
              <a:buSzPts val="800"/>
              <a:buFont typeface="Arial" panose="020B0604020202020204"/>
              <a:buNone/>
            </a:pPr>
            <a:r>
              <a:rPr lang="en-GB"/>
              <a:t>:</a:t>
            </a:r>
          </a:p>
          <a:p>
            <a:pPr marL="0" lvl="0" indent="0" algn="l" rtl="0">
              <a:spcBef>
                <a:spcPts val="800"/>
              </a:spcBef>
              <a:spcAft>
                <a:spcPts val="0"/>
              </a:spcAft>
              <a:buClr>
                <a:schemeClr val="dk1"/>
              </a:buClr>
              <a:buSzPts val="800"/>
              <a:buFont typeface="Arial" panose="020B0604020202020204"/>
              <a:buNone/>
            </a:pPr>
            <a:r>
              <a:rPr lang="en-GB"/>
              <a:t>SVM number -N learns “class_output = N” vs “class_output ≠ N”</a:t>
            </a:r>
          </a:p>
          <a:p>
            <a:pPr marL="457200" lvl="0" indent="-317500" algn="l" rtl="0">
              <a:spcBef>
                <a:spcPts val="800"/>
              </a:spcBef>
              <a:spcAft>
                <a:spcPts val="0"/>
              </a:spcAft>
              <a:buSzPts val="1400"/>
              <a:buChar char="•"/>
            </a:pPr>
            <a:r>
              <a:rPr lang="en-GB"/>
              <a:t>Classification decision is based on the probability of the new data sample belonging to a specific class</a:t>
            </a:r>
            <a:br>
              <a:rPr lang="en-GB"/>
            </a:b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8"/>
          <p:cNvPicPr preferRelativeResize="0"/>
          <p:nvPr/>
        </p:nvPicPr>
        <p:blipFill>
          <a:blip r:embed="rId3"/>
          <a:stretch>
            <a:fillRect/>
          </a:stretch>
        </p:blipFill>
        <p:spPr>
          <a:xfrm>
            <a:off x="849275" y="47400"/>
            <a:ext cx="7445451" cy="504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Challenges with SVM Multiclass classification</a:t>
            </a:r>
          </a:p>
        </p:txBody>
      </p:sp>
      <p:sp>
        <p:nvSpPr>
          <p:cNvPr id="217" name="Google Shape;217;p3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70000" lnSpcReduction="10000"/>
          </a:bodyPr>
          <a:lstStyle/>
          <a:p>
            <a:pPr marL="0" lvl="0" indent="0" algn="l" rtl="0">
              <a:spcBef>
                <a:spcPts val="800"/>
              </a:spcBef>
              <a:spcAft>
                <a:spcPts val="0"/>
              </a:spcAft>
              <a:buClr>
                <a:schemeClr val="dk1"/>
              </a:buClr>
              <a:buSzPct val="33000"/>
              <a:buFont typeface="Arial" panose="020B0604020202020204"/>
              <a:buNone/>
            </a:pPr>
            <a:r>
              <a:rPr lang="en-GB" sz="2450"/>
              <a:t>Yes, there are some challenges to train these N SVMs, which are:</a:t>
            </a:r>
            <a:endParaRPr sz="2450"/>
          </a:p>
          <a:p>
            <a:pPr marL="0" lvl="0" indent="0" algn="l" rtl="0">
              <a:spcBef>
                <a:spcPts val="800"/>
              </a:spcBef>
              <a:spcAft>
                <a:spcPts val="0"/>
              </a:spcAft>
              <a:buClr>
                <a:schemeClr val="dk1"/>
              </a:buClr>
              <a:buSzPct val="33000"/>
              <a:buFont typeface="Arial" panose="020B0604020202020204"/>
              <a:buNone/>
            </a:pPr>
            <a:r>
              <a:rPr lang="en-GB" sz="2450"/>
              <a:t>1. Too much Computation: To implement the OVA strategy, we require more training points which increases our computation.</a:t>
            </a:r>
            <a:endParaRPr sz="2450"/>
          </a:p>
          <a:p>
            <a:pPr marL="0" lvl="0" indent="0" algn="l" rtl="0">
              <a:spcBef>
                <a:spcPts val="800"/>
              </a:spcBef>
              <a:spcAft>
                <a:spcPts val="0"/>
              </a:spcAft>
              <a:buClr>
                <a:schemeClr val="dk1"/>
              </a:buClr>
              <a:buSzPct val="33000"/>
              <a:buFont typeface="Arial" panose="020B0604020202020204"/>
              <a:buNone/>
            </a:pPr>
            <a:endParaRPr sz="2450"/>
          </a:p>
          <a:p>
            <a:pPr marL="0" lvl="0" indent="0" algn="l" rtl="0">
              <a:spcBef>
                <a:spcPts val="800"/>
              </a:spcBef>
              <a:spcAft>
                <a:spcPts val="0"/>
              </a:spcAft>
              <a:buClr>
                <a:schemeClr val="dk1"/>
              </a:buClr>
              <a:buSzPct val="33000"/>
              <a:buFont typeface="Arial" panose="020B0604020202020204"/>
              <a:buNone/>
            </a:pPr>
            <a:r>
              <a:rPr lang="en-GB" sz="2450"/>
              <a:t>2. </a:t>
            </a:r>
            <a:r>
              <a:rPr lang="en-GB" sz="245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N-class instances </a:t>
            </a:r>
            <a:r>
              <a:rPr lang="en-GB"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then </a:t>
            </a:r>
            <a:endParaRPr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37185" algn="l" rtl="0">
              <a:spcBef>
                <a:spcPts val="800"/>
              </a:spcBef>
              <a:spcAft>
                <a:spcPts val="0"/>
              </a:spcAft>
              <a:buClr>
                <a:srgbClr val="292929"/>
              </a:buClr>
              <a:buSzPct val="100000"/>
              <a:buFont typeface="Georgia" panose="02040502050405020303"/>
              <a:buChar char="●"/>
            </a:pPr>
            <a:r>
              <a:rPr lang="en-GB" sz="245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 vs. One:</a:t>
            </a:r>
            <a:r>
              <a:rPr lang="en-GB"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 (N-1)/2 binary classifier models</a:t>
            </a:r>
            <a:endParaRPr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37185" algn="l" rtl="0">
              <a:spcBef>
                <a:spcPts val="0"/>
              </a:spcBef>
              <a:spcAft>
                <a:spcPts val="0"/>
              </a:spcAft>
              <a:buClr>
                <a:srgbClr val="292929"/>
              </a:buClr>
              <a:buSzPct val="100000"/>
              <a:buFont typeface="Georgia" panose="02040502050405020303"/>
              <a:buChar char="●"/>
            </a:pPr>
            <a:r>
              <a:rPr lang="en-GB" sz="245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 vs. All: 	</a:t>
            </a:r>
            <a:r>
              <a:rPr lang="en-GB"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 binary classifier models</a:t>
            </a:r>
            <a:endParaRPr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800"/>
              </a:spcBef>
              <a:spcAft>
                <a:spcPts val="0"/>
              </a:spcAft>
              <a:buClr>
                <a:schemeClr val="dk1"/>
              </a:buClr>
              <a:buSzPct val="33000"/>
              <a:buFont typeface="Arial" panose="020B0604020202020204"/>
              <a:buNone/>
            </a:pPr>
            <a:r>
              <a:rPr lang="en-GB" sz="2450"/>
              <a:t>3. Problems becomes Unbalanced: Let’s you are working on an MNIST dataset, in which there are 10 classes from 0 to 9 and if we have 1000 points per class, then for any one of the SVM having two classes, one class will have 9000 points and other will have only 1000 data points, so our problem becomes unbalanced.</a:t>
            </a:r>
            <a:endParaRPr sz="2450"/>
          </a:p>
          <a:p>
            <a:pPr marL="0" lvl="0" indent="0" algn="l" rtl="0">
              <a:spcBef>
                <a:spcPts val="800"/>
              </a:spcBef>
              <a:spcAft>
                <a:spcPts val="0"/>
              </a:spcAft>
              <a:buNone/>
            </a:pPr>
            <a:endParaRPr sz="24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12800" y="190419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i="1">
                <a:solidFill>
                  <a:srgbClr val="4A86E8"/>
                </a:solidFill>
              </a:rPr>
              <a:t>Support Vector Machines</a:t>
            </a:r>
            <a:endParaRPr i="1">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SVM Pros &amp; Cons</a:t>
            </a:r>
          </a:p>
        </p:txBody>
      </p:sp>
      <p:sp>
        <p:nvSpPr>
          <p:cNvPr id="223" name="Google Shape;223;p40"/>
          <p:cNvSpPr txBox="1">
            <a:spLocks noGrp="1"/>
          </p:cNvSpPr>
          <p:nvPr>
            <p:ph type="body" idx="1"/>
          </p:nvPr>
        </p:nvSpPr>
        <p:spPr>
          <a:xfrm>
            <a:off x="628650" y="1369225"/>
            <a:ext cx="4047300" cy="3263400"/>
          </a:xfrm>
          <a:prstGeom prst="rect">
            <a:avLst/>
          </a:prstGeom>
        </p:spPr>
        <p:txBody>
          <a:bodyPr spcFirstLastPara="1" wrap="square" lIns="68575" tIns="34275" rIns="68575" bIns="34275" anchor="t" anchorCtr="0">
            <a:normAutofit lnSpcReduction="20000"/>
          </a:bodyPr>
          <a:lstStyle/>
          <a:p>
            <a:pPr marL="342900" marR="0" lvl="0" indent="0" algn="l" rtl="0">
              <a:lnSpc>
                <a:spcPct val="90000"/>
              </a:lnSpc>
              <a:spcBef>
                <a:spcPts val="800"/>
              </a:spcBef>
              <a:spcAft>
                <a:spcPts val="0"/>
              </a:spcAft>
              <a:buNone/>
            </a:pPr>
            <a:r>
              <a:rPr lang="en-GB" b="1"/>
              <a:t>Pros:</a:t>
            </a:r>
            <a:endParaRPr b="1"/>
          </a:p>
          <a:p>
            <a:pPr marL="342900" marR="0" lvl="0" indent="-330200" algn="l" rtl="0">
              <a:lnSpc>
                <a:spcPct val="90000"/>
              </a:lnSpc>
              <a:spcBef>
                <a:spcPts val="800"/>
              </a:spcBef>
              <a:spcAft>
                <a:spcPts val="0"/>
              </a:spcAft>
              <a:buSzPts val="2600"/>
              <a:buChar char="•"/>
            </a:pPr>
            <a:r>
              <a:rPr lang="en-GB"/>
              <a:t>It works really well with a clear margin of separation</a:t>
            </a:r>
          </a:p>
          <a:p>
            <a:pPr marL="342900" marR="0" lvl="0" indent="-330200" algn="l" rtl="0">
              <a:lnSpc>
                <a:spcPct val="90000"/>
              </a:lnSpc>
              <a:spcBef>
                <a:spcPts val="0"/>
              </a:spcBef>
              <a:spcAft>
                <a:spcPts val="0"/>
              </a:spcAft>
              <a:buSzPts val="2600"/>
              <a:buChar char="•"/>
            </a:pPr>
            <a:r>
              <a:rPr lang="en-GB"/>
              <a:t>It is effective in high dimensional spaces.</a:t>
            </a:r>
          </a:p>
          <a:p>
            <a:pPr marL="342900" marR="0" lvl="0" indent="-330200" algn="l" rtl="0">
              <a:lnSpc>
                <a:spcPct val="90000"/>
              </a:lnSpc>
              <a:spcBef>
                <a:spcPts val="0"/>
              </a:spcBef>
              <a:spcAft>
                <a:spcPts val="0"/>
              </a:spcAft>
              <a:buSzPts val="2600"/>
              <a:buChar char="•"/>
            </a:pPr>
            <a:r>
              <a:rPr lang="en-GB"/>
              <a:t>It is effective in cases where the number of dimensions/features is greater than the number of samples. Works better on smaller and complex dataset (large features and lesser training data)</a:t>
            </a:r>
          </a:p>
        </p:txBody>
      </p:sp>
      <p:sp>
        <p:nvSpPr>
          <p:cNvPr id="224" name="Google Shape;224;p40"/>
          <p:cNvSpPr txBox="1">
            <a:spLocks noGrp="1"/>
          </p:cNvSpPr>
          <p:nvPr>
            <p:ph type="body" idx="1"/>
          </p:nvPr>
        </p:nvSpPr>
        <p:spPr>
          <a:xfrm>
            <a:off x="4863075" y="1369225"/>
            <a:ext cx="4178700" cy="3263400"/>
          </a:xfrm>
          <a:prstGeom prst="rect">
            <a:avLst/>
          </a:prstGeom>
        </p:spPr>
        <p:txBody>
          <a:bodyPr spcFirstLastPara="1" wrap="square" lIns="68575" tIns="34275" rIns="68575" bIns="34275" anchor="t" anchorCtr="0">
            <a:normAutofit/>
          </a:bodyPr>
          <a:lstStyle/>
          <a:p>
            <a:pPr marL="342900" marR="0" lvl="0" indent="0" algn="l" rtl="0">
              <a:lnSpc>
                <a:spcPct val="90000"/>
              </a:lnSpc>
              <a:spcBef>
                <a:spcPts val="800"/>
              </a:spcBef>
              <a:spcAft>
                <a:spcPts val="0"/>
              </a:spcAft>
              <a:buNone/>
            </a:pPr>
            <a:r>
              <a:rPr lang="en-GB" b="1" dirty="0"/>
              <a:t>Cons:</a:t>
            </a:r>
            <a:endParaRPr b="1" dirty="0"/>
          </a:p>
          <a:p>
            <a:pPr marL="342900" marR="0" lvl="0" indent="-330200" algn="l" rtl="0">
              <a:lnSpc>
                <a:spcPct val="90000"/>
              </a:lnSpc>
              <a:spcBef>
                <a:spcPts val="800"/>
              </a:spcBef>
              <a:spcAft>
                <a:spcPts val="0"/>
              </a:spcAft>
              <a:buSzPts val="2600"/>
              <a:buChar char="•"/>
            </a:pPr>
            <a:r>
              <a:rPr lang="en-GB" dirty="0"/>
              <a:t>It doesn’t perform well when we have large data set(more samples, less features) because the required training time is higher</a:t>
            </a:r>
          </a:p>
          <a:p>
            <a:pPr marL="342900" marR="0" lvl="0" indent="-330200" algn="l" rtl="0">
              <a:lnSpc>
                <a:spcPct val="90000"/>
              </a:lnSpc>
              <a:spcBef>
                <a:spcPts val="0"/>
              </a:spcBef>
              <a:spcAft>
                <a:spcPts val="0"/>
              </a:spcAft>
              <a:buSzPts val="2600"/>
              <a:buChar char="•"/>
            </a:pPr>
            <a:r>
              <a:rPr lang="en-GB" dirty="0"/>
              <a:t>It also doesn’t perform very well, when the data set has more noise i.e. target classes are overlapping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180975"/>
            <a:ext cx="3537585" cy="534035"/>
          </a:xfrm>
        </p:spPr>
        <p:txBody>
          <a:bodyPr/>
          <a:lstStyle/>
          <a:p>
            <a:r>
              <a:rPr lang="en-US"/>
              <a:t>Implementation in Python</a:t>
            </a:r>
          </a:p>
        </p:txBody>
      </p:sp>
      <p:sp>
        <p:nvSpPr>
          <p:cNvPr id="3" name="Text Placeholder 2"/>
          <p:cNvSpPr>
            <a:spLocks noGrp="1"/>
          </p:cNvSpPr>
          <p:nvPr>
            <p:ph type="body" idx="1"/>
          </p:nvPr>
        </p:nvSpPr>
        <p:spPr>
          <a:xfrm>
            <a:off x="629920" y="1278890"/>
            <a:ext cx="3733800" cy="2858770"/>
          </a:xfrm>
        </p:spPr>
        <p:txBody>
          <a:bodyPr/>
          <a:lstStyle/>
          <a:p>
            <a:r>
              <a:rPr lang="en-US"/>
              <a:t>import pandas as pd</a:t>
            </a:r>
          </a:p>
          <a:p>
            <a:r>
              <a:rPr lang="en-US"/>
              <a:t>data = pd.read_csv("apples_and_oranges.csv”)</a:t>
            </a:r>
          </a:p>
        </p:txBody>
      </p:sp>
      <p:pic>
        <p:nvPicPr>
          <p:cNvPr id="5" name="Picture 4" descr="data_applesvsoranges"/>
          <p:cNvPicPr>
            <a:picLocks noChangeAspect="1"/>
          </p:cNvPicPr>
          <p:nvPr/>
        </p:nvPicPr>
        <p:blipFill>
          <a:blip r:embed="rId2"/>
          <a:stretch>
            <a:fillRect/>
          </a:stretch>
        </p:blipFill>
        <p:spPr>
          <a:xfrm>
            <a:off x="5147945" y="582295"/>
            <a:ext cx="3819525" cy="4457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29920" y="303530"/>
            <a:ext cx="7975600" cy="4626610"/>
          </a:xfrm>
        </p:spPr>
        <p:txBody>
          <a:bodyPr>
            <a:normAutofit lnSpcReduction="10000"/>
          </a:bodyPr>
          <a:lstStyle/>
          <a:p>
            <a:endParaRPr lang="en-US" sz="1400" b="1">
              <a:sym typeface="+mn-ea"/>
            </a:endParaRPr>
          </a:p>
          <a:p>
            <a:r>
              <a:rPr lang="en-US" sz="1400" b="1">
                <a:sym typeface="+mn-ea"/>
              </a:rPr>
              <a:t>Splitting the dataset into training and test samples</a:t>
            </a:r>
            <a:endParaRPr lang="en-US" sz="1400" b="1"/>
          </a:p>
          <a:p>
            <a:r>
              <a:rPr lang="en-US"/>
              <a:t>from sklearn.model_selection import train_test_split</a:t>
            </a:r>
          </a:p>
          <a:p>
            <a:r>
              <a:rPr lang="en-US"/>
              <a:t>training_set, test_set = train_test_split(data, test_size = 0.2, random_state = 1)</a:t>
            </a:r>
          </a:p>
          <a:p>
            <a:endParaRPr lang="en-US"/>
          </a:p>
          <a:p>
            <a:r>
              <a:rPr lang="en-US" sz="1400" b="1"/>
              <a:t>Classifying the predictors and target</a:t>
            </a:r>
          </a:p>
          <a:p>
            <a:endParaRPr lang="en-US" b="1"/>
          </a:p>
          <a:p>
            <a:r>
              <a:rPr lang="en-US"/>
              <a:t>X_train = training_set.iloc[:,0:2].values</a:t>
            </a:r>
          </a:p>
          <a:p>
            <a:r>
              <a:rPr lang="en-US"/>
              <a:t>Y_train = training_set.iloc[:,2].values</a:t>
            </a:r>
          </a:p>
          <a:p>
            <a:r>
              <a:rPr lang="en-US"/>
              <a:t>X_test = test_set.iloc[:,0:2].values</a:t>
            </a:r>
          </a:p>
          <a:p>
            <a:r>
              <a:rPr lang="en-US"/>
              <a:t>Y_test = test_set.iloc[:,2].values</a:t>
            </a:r>
          </a:p>
          <a:p>
            <a:endParaRPr lang="en-US"/>
          </a:p>
          <a:p>
            <a:r>
              <a:rPr lang="en-US" sz="1400" b="1"/>
              <a:t>Initializing Support Vector Machine and fitting the training data</a:t>
            </a:r>
          </a:p>
          <a:p>
            <a:endParaRPr lang="en-US"/>
          </a:p>
          <a:p>
            <a:r>
              <a:rPr lang="en-US"/>
              <a:t>from sklearn.svm import SVC</a:t>
            </a:r>
          </a:p>
          <a:p>
            <a:r>
              <a:rPr lang="en-US"/>
              <a:t>classifier = SVC(kernel='rbf', random_state = 1)	##</a:t>
            </a:r>
            <a:r>
              <a:rPr lang="en-US" b="1"/>
              <a:t>clf = svm.SVC(kernel='linear') # Linear Kernel</a:t>
            </a:r>
            <a:endParaRPr lang="en-US"/>
          </a:p>
          <a:p>
            <a:r>
              <a:rPr lang="en-US"/>
              <a:t>classifier.fit(X_train,Y_train)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01650" y="269875"/>
            <a:ext cx="8007985" cy="4131945"/>
          </a:xfrm>
        </p:spPr>
        <p:txBody>
          <a:bodyPr/>
          <a:lstStyle/>
          <a:p>
            <a:endParaRPr lang="en-US" sz="1400" b="1"/>
          </a:p>
          <a:p>
            <a:r>
              <a:rPr lang="en-US" sz="1400" b="1"/>
              <a:t>Predicting the classes for test set</a:t>
            </a:r>
          </a:p>
          <a:p>
            <a:endParaRPr lang="en-US"/>
          </a:p>
          <a:p>
            <a:r>
              <a:rPr lang="en-US"/>
              <a:t>Y_pred = classifier.predict(X_test)</a:t>
            </a:r>
          </a:p>
          <a:p>
            <a:endParaRPr lang="en-US"/>
          </a:p>
          <a:p>
            <a:r>
              <a:rPr lang="en-US" sz="1400" b="1"/>
              <a:t>Attaching the predictions to test set for comparing</a:t>
            </a:r>
            <a:endParaRPr lang="en-US"/>
          </a:p>
          <a:p>
            <a:endParaRPr lang="en-US"/>
          </a:p>
          <a:p>
            <a:r>
              <a:rPr lang="en-US"/>
              <a:t>test_set["Predictions"] = Y_pred</a:t>
            </a:r>
          </a:p>
          <a:p>
            <a:endParaRPr lang="en-US"/>
          </a:p>
          <a:p>
            <a:r>
              <a:rPr lang="en-US" sz="1400" b="1"/>
              <a:t>Comparing the actual classes and predictions</a:t>
            </a:r>
          </a:p>
        </p:txBody>
      </p:sp>
      <p:pic>
        <p:nvPicPr>
          <p:cNvPr id="5" name="Picture 4" descr="actual_vs_predictions"/>
          <p:cNvPicPr>
            <a:picLocks noChangeAspect="1"/>
          </p:cNvPicPr>
          <p:nvPr/>
        </p:nvPicPr>
        <p:blipFill>
          <a:blip r:embed="rId2"/>
          <a:stretch>
            <a:fillRect/>
          </a:stretch>
        </p:blipFill>
        <p:spPr>
          <a:xfrm>
            <a:off x="4963160" y="692785"/>
            <a:ext cx="3819525" cy="24860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pples_oranges_svm1"/>
          <p:cNvPicPr>
            <a:picLocks noChangeAspect="1"/>
          </p:cNvPicPr>
          <p:nvPr/>
        </p:nvPicPr>
        <p:blipFill>
          <a:blip r:embed="rId3"/>
          <a:stretch>
            <a:fillRect/>
          </a:stretch>
        </p:blipFill>
        <p:spPr>
          <a:xfrm>
            <a:off x="577850" y="702310"/>
            <a:ext cx="3947160" cy="3738880"/>
          </a:xfrm>
          <a:prstGeom prst="rect">
            <a:avLst/>
          </a:prstGeom>
        </p:spPr>
      </p:pic>
      <p:pic>
        <p:nvPicPr>
          <p:cNvPr id="9" name="Picture 8" descr="apples_oranges_svm_predictions"/>
          <p:cNvPicPr>
            <a:picLocks noChangeAspect="1"/>
          </p:cNvPicPr>
          <p:nvPr/>
        </p:nvPicPr>
        <p:blipFill>
          <a:blip r:embed="rId4"/>
          <a:stretch>
            <a:fillRect/>
          </a:stretch>
        </p:blipFill>
        <p:spPr>
          <a:xfrm>
            <a:off x="4784725" y="718185"/>
            <a:ext cx="3781425" cy="3723005"/>
          </a:xfrm>
          <a:prstGeom prst="rect">
            <a:avLst/>
          </a:prstGeom>
          <a:solidFill>
            <a:srgbClr val="FF0000"/>
          </a:solidFill>
          <a:ln>
            <a:solidFill>
              <a:srgbClr val="FFC000"/>
            </a:solidFill>
          </a:ln>
        </p:spPr>
      </p:pic>
      <p:sp>
        <p:nvSpPr>
          <p:cNvPr id="10" name="Text Box 9"/>
          <p:cNvSpPr txBox="1"/>
          <p:nvPr/>
        </p:nvSpPr>
        <p:spPr>
          <a:xfrm>
            <a:off x="2129790" y="4589780"/>
            <a:ext cx="843915" cy="306705"/>
          </a:xfrm>
          <a:prstGeom prst="rect">
            <a:avLst/>
          </a:prstGeom>
          <a:noFill/>
        </p:spPr>
        <p:txBody>
          <a:bodyPr wrap="square" rtlCol="0">
            <a:spAutoFit/>
          </a:bodyPr>
          <a:lstStyle/>
          <a:p>
            <a:r>
              <a:rPr lang="en-US"/>
              <a:t>Training</a:t>
            </a:r>
          </a:p>
        </p:txBody>
      </p:sp>
      <p:sp>
        <p:nvSpPr>
          <p:cNvPr id="11" name="Text Box 10"/>
          <p:cNvSpPr txBox="1"/>
          <p:nvPr/>
        </p:nvSpPr>
        <p:spPr>
          <a:xfrm>
            <a:off x="6579235" y="4589780"/>
            <a:ext cx="836295" cy="306705"/>
          </a:xfrm>
          <a:prstGeom prst="rect">
            <a:avLst/>
          </a:prstGeom>
          <a:noFill/>
        </p:spPr>
        <p:txBody>
          <a:bodyPr wrap="square" rtlCol="0">
            <a:spAutoFit/>
          </a:bodyPr>
          <a:lstStyle/>
          <a:p>
            <a:r>
              <a:rPr lang="en-US"/>
              <a:t>Testing</a:t>
            </a:r>
          </a:p>
        </p:txBody>
      </p:sp>
      <p:sp>
        <p:nvSpPr>
          <p:cNvPr id="2" name="Text Box 1"/>
          <p:cNvSpPr txBox="1"/>
          <p:nvPr/>
        </p:nvSpPr>
        <p:spPr>
          <a:xfrm>
            <a:off x="873760" y="247015"/>
            <a:ext cx="3838575" cy="306705"/>
          </a:xfrm>
          <a:prstGeom prst="rect">
            <a:avLst/>
          </a:prstGeom>
          <a:noFill/>
        </p:spPr>
        <p:txBody>
          <a:bodyPr wrap="square" rtlCol="0">
            <a:spAutoFit/>
          </a:bodyPr>
          <a:lstStyle/>
          <a:p>
            <a:r>
              <a:rPr lang="en-US" b="1">
                <a:highlight>
                  <a:srgbClr val="FFFF00"/>
                </a:highlight>
              </a:rPr>
              <a:t>Visualization of Training and Test Data</a:t>
            </a:r>
          </a:p>
        </p:txBody>
      </p:sp>
      <p:sp>
        <p:nvSpPr>
          <p:cNvPr id="3" name="Oval 2">
            <a:extLst>
              <a:ext uri="{FF2B5EF4-FFF2-40B4-BE49-F238E27FC236}">
                <a16:creationId xmlns:a16="http://schemas.microsoft.com/office/drawing/2014/main" id="{A055258C-32D0-862A-8A7A-436DC61C485A}"/>
              </a:ext>
            </a:extLst>
          </p:cNvPr>
          <p:cNvSpPr/>
          <p:nvPr/>
        </p:nvSpPr>
        <p:spPr>
          <a:xfrm>
            <a:off x="6781800" y="1819275"/>
            <a:ext cx="95250"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1"/>
          <p:cNvPicPr preferRelativeResize="0"/>
          <p:nvPr/>
        </p:nvPicPr>
        <p:blipFill>
          <a:blip r:embed="rId3"/>
          <a:stretch>
            <a:fillRect/>
          </a:stretch>
        </p:blipFill>
        <p:spPr>
          <a:xfrm>
            <a:off x="0" y="0"/>
            <a:ext cx="914400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Machine (SVM)</a:t>
            </a:r>
          </a:p>
        </p:txBody>
      </p:sp>
      <p:sp>
        <p:nvSpPr>
          <p:cNvPr id="3" name="Text Placeholder 2"/>
          <p:cNvSpPr>
            <a:spLocks noGrp="1"/>
          </p:cNvSpPr>
          <p:nvPr>
            <p:ph type="body" idx="1"/>
          </p:nvPr>
        </p:nvSpPr>
        <p:spPr/>
        <p:txBody>
          <a:bodyPr>
            <a:normAutofit fontScale="90000" lnSpcReduction="20000"/>
          </a:bodyPr>
          <a:lstStyle/>
          <a:p>
            <a:r>
              <a:rPr lang="en-US"/>
              <a:t>supervised and linear Machine Learning algorithm</a:t>
            </a:r>
          </a:p>
          <a:p>
            <a:r>
              <a:rPr lang="en-US"/>
              <a:t>There is also a subset of SVM called SVR which stands for Support Vector Regression which uses the same principles to solve regression problems. SVM also supports the kernel method also called the kernel SVM which allows us to tackle non-linearity.</a:t>
            </a:r>
          </a:p>
          <a:p>
            <a:r>
              <a:rPr lang="en-US"/>
              <a:t>The objective of SVM is to draw a line that best separates the two classes of data points.</a:t>
            </a:r>
          </a:p>
          <a:p>
            <a:r>
              <a:rPr lang="en-US"/>
              <a:t>SVM generates a line that can cleanly separate the two classes. How clean, you may ask. There are many possible ways of drawing a line that separates the two classes, however, in SVM, it is determined by the margins and the support vectors.</a:t>
            </a:r>
          </a:p>
          <a:p>
            <a:r>
              <a:rPr lang="en-US"/>
              <a:t>SVM generates optimal hyperplane in an iterative manner, which is used to minimize an error.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pplesvsoranges"/>
          <p:cNvPicPr>
            <a:picLocks noChangeAspect="1"/>
          </p:cNvPicPr>
          <p:nvPr/>
        </p:nvPicPr>
        <p:blipFill>
          <a:blip r:embed="rId2"/>
          <a:stretch>
            <a:fillRect/>
          </a:stretch>
        </p:blipFill>
        <p:spPr>
          <a:xfrm>
            <a:off x="5033010" y="741045"/>
            <a:ext cx="3982720" cy="3788410"/>
          </a:xfrm>
          <a:prstGeom prst="rect">
            <a:avLst/>
          </a:prstGeom>
        </p:spPr>
      </p:pic>
      <p:sp>
        <p:nvSpPr>
          <p:cNvPr id="10" name="Text Box 9"/>
          <p:cNvSpPr txBox="1"/>
          <p:nvPr/>
        </p:nvSpPr>
        <p:spPr>
          <a:xfrm>
            <a:off x="361950" y="48895"/>
            <a:ext cx="4102735" cy="5046345"/>
          </a:xfrm>
          <a:prstGeom prst="rect">
            <a:avLst/>
          </a:prstGeom>
          <a:noFill/>
        </p:spPr>
        <p:txBody>
          <a:bodyPr wrap="square" rtlCol="0">
            <a:spAutoFit/>
          </a:bodyPr>
          <a:lstStyle/>
          <a:p>
            <a:r>
              <a:rPr lang="en-US"/>
              <a:t>The margin is the area separating the two dotted green lines as shown in the image above. The more the margin the better the classes are separated.</a:t>
            </a:r>
          </a:p>
          <a:p>
            <a:endParaRPr lang="en-US"/>
          </a:p>
          <a:p>
            <a:r>
              <a:rPr lang="en-US"/>
              <a:t>The support vectors are the data points through which each of the green lines passes through.</a:t>
            </a:r>
          </a:p>
          <a:p>
            <a:endParaRPr lang="en-US"/>
          </a:p>
          <a:p>
            <a:r>
              <a:rPr lang="en-US"/>
              <a:t>These points are called support vectors as they contribute to the margins and hence the classifier itself. These support vectors are simply the data points lying closest to the border of either of the classes which has a probability of being in either one.</a:t>
            </a:r>
          </a:p>
          <a:p>
            <a:endParaRPr lang="en-US"/>
          </a:p>
          <a:p>
            <a:r>
              <a:rPr lang="en-US"/>
              <a:t>The SVM then generates a hyperplane which has the maximum margin, in this case the black bold line that separates the two classes which is at an optimum distance between both the classes.</a:t>
            </a:r>
          </a:p>
          <a:p>
            <a:endParaRPr lang="en-US"/>
          </a:p>
          <a:p>
            <a:r>
              <a:rPr lang="en-US"/>
              <a:t>In case of more than 2 features and multiple dimensions, the line is replaced by a hyperplane that separates multidimensional spaces.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Use Case: what Kind of problem it can solve?</a:t>
            </a:r>
          </a:p>
        </p:txBody>
      </p:sp>
      <p:sp>
        <p:nvSpPr>
          <p:cNvPr id="142" name="Google Shape;142;p2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92500"/>
          </a:bodyPr>
          <a:lstStyle/>
          <a:p>
            <a:pPr marL="457200" lvl="0" indent="-351790" algn="l" rtl="0">
              <a:spcBef>
                <a:spcPts val="800"/>
              </a:spcBef>
              <a:spcAft>
                <a:spcPts val="0"/>
              </a:spcAft>
              <a:buSzPct val="100000"/>
              <a:buChar char="•"/>
            </a:pPr>
            <a:r>
              <a:rPr lang="en-GB" b="1" dirty="0"/>
              <a:t>Regression Problems (SVR)</a:t>
            </a:r>
            <a:endParaRPr b="1" dirty="0"/>
          </a:p>
          <a:p>
            <a:pPr marL="914400" lvl="1" indent="-351790" algn="l" rtl="0">
              <a:spcBef>
                <a:spcPts val="0"/>
              </a:spcBef>
              <a:spcAft>
                <a:spcPts val="0"/>
              </a:spcAft>
              <a:buSzPct val="100000"/>
              <a:buChar char="•"/>
            </a:pPr>
            <a:r>
              <a:rPr lang="en-GB" sz="2100" dirty="0"/>
              <a:t>predict the salary of an employee given a few independent variables.</a:t>
            </a:r>
            <a:br>
              <a:rPr lang="en-GB" sz="2100" dirty="0"/>
            </a:br>
            <a:endParaRPr sz="2100" dirty="0"/>
          </a:p>
          <a:p>
            <a:pPr marL="457200" lvl="0" indent="-351790" algn="l" rtl="0">
              <a:spcBef>
                <a:spcPts val="0"/>
              </a:spcBef>
              <a:spcAft>
                <a:spcPts val="0"/>
              </a:spcAft>
              <a:buSzPct val="100000"/>
              <a:buChar char="•"/>
            </a:pPr>
            <a:r>
              <a:rPr lang="en-GB" b="1" dirty="0"/>
              <a:t>Classification Problems (SVM)</a:t>
            </a:r>
            <a:endParaRPr b="1" dirty="0"/>
          </a:p>
          <a:p>
            <a:pPr marL="914400" lvl="1" indent="-351790" algn="l" rtl="0">
              <a:spcBef>
                <a:spcPts val="0"/>
              </a:spcBef>
              <a:spcAft>
                <a:spcPts val="0"/>
              </a:spcAft>
              <a:buSzPct val="100000"/>
              <a:buChar char="•"/>
            </a:pPr>
            <a:r>
              <a:rPr lang="en-GB" sz="2100" dirty="0"/>
              <a:t> handwriting recognition, intrusion detection, face detection, email classification, gene classification</a:t>
            </a:r>
            <a:br>
              <a:rPr lang="en-GB" sz="2100" dirty="0"/>
            </a:br>
            <a:endParaRPr sz="2100" dirty="0"/>
          </a:p>
          <a:p>
            <a:pPr marL="457200" lvl="0" indent="-351790" algn="l" rtl="0">
              <a:spcBef>
                <a:spcPts val="0"/>
              </a:spcBef>
              <a:spcAft>
                <a:spcPts val="0"/>
              </a:spcAft>
              <a:buSzPct val="100000"/>
              <a:buChar char="•"/>
            </a:pPr>
            <a:r>
              <a:rPr lang="en-GB" b="1" dirty="0"/>
              <a:t>Outliers Detection</a:t>
            </a:r>
            <a:endParaRPr b="1" dirty="0"/>
          </a:p>
          <a:p>
            <a:pPr marL="0" lvl="0" indent="0" algn="l" rtl="0">
              <a:spcBef>
                <a:spcPts val="800"/>
              </a:spcBef>
              <a:spcAft>
                <a:spcPts val="0"/>
              </a:spcAft>
              <a:buNone/>
            </a:pPr>
            <a:endParaRPr b="1" dirty="0"/>
          </a:p>
          <a:p>
            <a:pPr marL="0" lvl="0" indent="0" algn="l" rtl="0">
              <a:spcBef>
                <a:spcPts val="800"/>
              </a:spcBef>
              <a:spcAft>
                <a:spcPts val="0"/>
              </a:spcAft>
              <a:buNone/>
            </a:pPr>
            <a:r>
              <a:rPr lang="en-GB" b="1" dirty="0"/>
              <a:t>- </a:t>
            </a:r>
            <a:r>
              <a:rPr lang="en-GB" dirty="0"/>
              <a:t>Can handle both classification and regression on linear and non-linear data. But </a:t>
            </a:r>
            <a:r>
              <a:rPr lang="en-GB" dirty="0">
                <a:highlight>
                  <a:srgbClr val="FFFF00"/>
                </a:highlight>
              </a:rPr>
              <a:t>generally use for classification problems</a:t>
            </a:r>
            <a:endParaRPr dirty="0">
              <a:highlight>
                <a:srgbClr val="FFFF00"/>
              </a:highlight>
            </a:endParaRPr>
          </a:p>
          <a:p>
            <a:pPr marL="0" lvl="0" indent="0" algn="l" rtl="0">
              <a:spcBef>
                <a:spcPts val="8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of SVM in real life</a:t>
            </a:r>
          </a:p>
        </p:txBody>
      </p:sp>
      <p:sp>
        <p:nvSpPr>
          <p:cNvPr id="3" name="Text Placeholder 2"/>
          <p:cNvSpPr>
            <a:spLocks noGrp="1"/>
          </p:cNvSpPr>
          <p:nvPr>
            <p:ph type="body" idx="1"/>
          </p:nvPr>
        </p:nvSpPr>
        <p:spPr/>
        <p:txBody>
          <a:bodyPr/>
          <a:lstStyle/>
          <a:p>
            <a:r>
              <a:rPr lang="en-US"/>
              <a:t>Face detection</a:t>
            </a:r>
          </a:p>
          <a:p>
            <a:r>
              <a:rPr lang="en-US"/>
              <a:t>Image classification</a:t>
            </a:r>
          </a:p>
          <a:p>
            <a:r>
              <a:rPr lang="en-US"/>
              <a:t>Reorganization of Handwriting</a:t>
            </a:r>
          </a:p>
          <a:p>
            <a:r>
              <a:rPr lang="en-US"/>
              <a:t>Geo and environmental sciences</a:t>
            </a:r>
          </a:p>
          <a:p>
            <a:r>
              <a:rPr lang="en-US"/>
              <a:t>Bioinformatics</a:t>
            </a:r>
          </a:p>
          <a:p>
            <a:r>
              <a:rPr lang="en-US"/>
              <a:t>Text categorization</a:t>
            </a:r>
          </a:p>
          <a:p>
            <a:r>
              <a:rPr lang="en-US"/>
              <a:t>Protein fold and remote homology detection</a:t>
            </a:r>
          </a:p>
          <a:p>
            <a:r>
              <a:rPr lang="en-US"/>
              <a:t>Generalized predictive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What exactly SVM does? </a:t>
            </a:r>
          </a:p>
        </p:txBody>
      </p:sp>
      <p:sp>
        <p:nvSpPr>
          <p:cNvPr id="148" name="Google Shape;148;p28"/>
          <p:cNvSpPr txBox="1">
            <a:spLocks noGrp="1"/>
          </p:cNvSpPr>
          <p:nvPr>
            <p:ph type="body" idx="1"/>
          </p:nvPr>
        </p:nvSpPr>
        <p:spPr>
          <a:xfrm>
            <a:off x="628650" y="1369225"/>
            <a:ext cx="8024400" cy="3653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GB"/>
              <a:t>Find a line/hyperplane (in multidimensional space) that separates these two classes. Then it classifies the new point depending on whether it lies on the positive or negative side of the hyperplane depending on the classes to predict.</a:t>
            </a:r>
          </a:p>
          <a:p>
            <a:pPr marL="457200" lvl="0" indent="0" algn="l" rtl="0">
              <a:spcBef>
                <a:spcPts val="800"/>
              </a:spcBef>
              <a:spcAft>
                <a:spcPts val="0"/>
              </a:spcAft>
              <a:buNone/>
            </a:pPr>
            <a:endParaRPr lang="en-GB"/>
          </a:p>
          <a:p>
            <a:pPr marL="0" lvl="0" indent="0" algn="l" rtl="0">
              <a:spcBef>
                <a:spcPts val="800"/>
              </a:spcBef>
              <a:spcAft>
                <a:spcPts val="0"/>
              </a:spcAft>
              <a:buNone/>
            </a:pPr>
            <a:endParaRPr lang="en-GB"/>
          </a:p>
          <a:p>
            <a:pPr marL="0" lvl="0" indent="0" algn="l" rtl="0">
              <a:spcBef>
                <a:spcPts val="800"/>
              </a:spcBef>
              <a:spcAft>
                <a:spcPts val="0"/>
              </a:spcAft>
              <a:buNone/>
            </a:pPr>
            <a:endParaRPr lang="en-GB"/>
          </a:p>
        </p:txBody>
      </p:sp>
      <p:pic>
        <p:nvPicPr>
          <p:cNvPr id="149" name="Google Shape;149;p28"/>
          <p:cNvPicPr preferRelativeResize="0"/>
          <p:nvPr/>
        </p:nvPicPr>
        <p:blipFill>
          <a:blip r:embed="rId3"/>
          <a:stretch>
            <a:fillRect/>
          </a:stretch>
        </p:blipFill>
        <p:spPr>
          <a:xfrm>
            <a:off x="5920925" y="2792350"/>
            <a:ext cx="2732225" cy="2179475"/>
          </a:xfrm>
          <a:prstGeom prst="rect">
            <a:avLst/>
          </a:prstGeom>
          <a:noFill/>
          <a:ln>
            <a:noFill/>
          </a:ln>
        </p:spPr>
      </p:pic>
      <p:pic>
        <p:nvPicPr>
          <p:cNvPr id="150" name="Google Shape;150;p28"/>
          <p:cNvPicPr preferRelativeResize="0"/>
          <p:nvPr/>
        </p:nvPicPr>
        <p:blipFill>
          <a:blip r:embed="rId4"/>
          <a:stretch>
            <a:fillRect/>
          </a:stretch>
        </p:blipFill>
        <p:spPr>
          <a:xfrm>
            <a:off x="1237825" y="2792360"/>
            <a:ext cx="2732225" cy="21794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628650" y="315919"/>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Basic Concepts</a:t>
            </a:r>
          </a:p>
        </p:txBody>
      </p:sp>
      <p:sp>
        <p:nvSpPr>
          <p:cNvPr id="156" name="Google Shape;156;p29"/>
          <p:cNvSpPr txBox="1">
            <a:spLocks noGrp="1"/>
          </p:cNvSpPr>
          <p:nvPr>
            <p:ph type="body" idx="1"/>
          </p:nvPr>
        </p:nvSpPr>
        <p:spPr>
          <a:xfrm>
            <a:off x="628650" y="1369225"/>
            <a:ext cx="8515500" cy="3569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GB"/>
              <a:t>Support Vector </a:t>
            </a:r>
          </a:p>
          <a:p>
            <a:pPr marL="457200" lvl="0" indent="-317500" algn="l" rtl="0">
              <a:spcBef>
                <a:spcPts val="0"/>
              </a:spcBef>
              <a:spcAft>
                <a:spcPts val="0"/>
              </a:spcAft>
              <a:buSzPts val="1400"/>
              <a:buChar char="•"/>
            </a:pPr>
            <a:r>
              <a:rPr lang="en-GB"/>
              <a:t>Hyperplane</a:t>
            </a:r>
          </a:p>
          <a:p>
            <a:pPr marL="457200" lvl="0" indent="-317500" algn="l" rtl="0">
              <a:spcBef>
                <a:spcPts val="0"/>
              </a:spcBef>
              <a:spcAft>
                <a:spcPts val="0"/>
              </a:spcAft>
              <a:buSzPts val="1400"/>
              <a:buChar char="•"/>
            </a:pPr>
            <a:r>
              <a:rPr lang="en-GB"/>
              <a:t>Margin Distance</a:t>
            </a:r>
          </a:p>
          <a:p>
            <a:pPr marL="457200" lvl="0" indent="-317500" algn="l" rtl="0">
              <a:spcBef>
                <a:spcPts val="0"/>
              </a:spcBef>
              <a:spcAft>
                <a:spcPts val="0"/>
              </a:spcAft>
              <a:buSzPts val="1400"/>
              <a:buChar char="•"/>
            </a:pPr>
            <a:r>
              <a:rPr lang="en-GB"/>
              <a:t>Linear Separable</a:t>
            </a:r>
          </a:p>
          <a:p>
            <a:pPr marL="457200" lvl="0" indent="-317500" algn="l" rtl="0">
              <a:spcBef>
                <a:spcPts val="0"/>
              </a:spcBef>
              <a:spcAft>
                <a:spcPts val="0"/>
              </a:spcAft>
              <a:buSzPts val="1400"/>
              <a:buChar char="•"/>
            </a:pPr>
            <a:r>
              <a:rPr lang="en-GB"/>
              <a:t>Non-Linear Separable</a:t>
            </a:r>
          </a:p>
        </p:txBody>
      </p:sp>
      <p:pic>
        <p:nvPicPr>
          <p:cNvPr id="157" name="Google Shape;157;p29"/>
          <p:cNvPicPr preferRelativeResize="0"/>
          <p:nvPr/>
        </p:nvPicPr>
        <p:blipFill>
          <a:blip r:embed="rId3"/>
          <a:stretch>
            <a:fillRect/>
          </a:stretch>
        </p:blipFill>
        <p:spPr>
          <a:xfrm>
            <a:off x="3612650" y="1395325"/>
            <a:ext cx="5391150" cy="3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0"/>
          <p:cNvPicPr preferRelativeResize="0"/>
          <p:nvPr/>
        </p:nvPicPr>
        <p:blipFill rotWithShape="1">
          <a:blip r:embed="rId3"/>
          <a:srcRect l="-1030" r="1030"/>
          <a:stretch>
            <a:fillRect/>
          </a:stretch>
        </p:blipFill>
        <p:spPr>
          <a:xfrm>
            <a:off x="1891225" y="842950"/>
            <a:ext cx="4667250" cy="3457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1857</Words>
  <Application>Microsoft Macintosh PowerPoint</Application>
  <PresentationFormat>On-screen Show (16:9)</PresentationFormat>
  <Paragraphs>151</Paragraphs>
  <Slides>25</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Georgia</vt:lpstr>
      <vt:lpstr>Simple Light</vt:lpstr>
      <vt:lpstr>Office Theme</vt:lpstr>
      <vt:lpstr>Machine Learning Techniques</vt:lpstr>
      <vt:lpstr>Support Vector Machines</vt:lpstr>
      <vt:lpstr>Support Vector Machine (SVM)</vt:lpstr>
      <vt:lpstr>PowerPoint Presentation</vt:lpstr>
      <vt:lpstr>Use Case: what Kind of problem it can solve?</vt:lpstr>
      <vt:lpstr>Application of SVM in real life</vt:lpstr>
      <vt:lpstr>What exactly SVM does? </vt:lpstr>
      <vt:lpstr>Basic Concepts</vt:lpstr>
      <vt:lpstr>PowerPoint Presentation</vt:lpstr>
      <vt:lpstr>Linear vs Non-Linear Separable</vt:lpstr>
      <vt:lpstr>Types of SVM</vt:lpstr>
      <vt:lpstr>SVM Hyperparameter</vt:lpstr>
      <vt:lpstr>SVM Kernels</vt:lpstr>
      <vt:lpstr>Multiclass Classification Using SVM</vt:lpstr>
      <vt:lpstr>Binary vs Multiclass Classification</vt:lpstr>
      <vt:lpstr>One vs One (OVO) approach</vt:lpstr>
      <vt:lpstr>One vs All (OVA)</vt:lpstr>
      <vt:lpstr>PowerPoint Presentation</vt:lpstr>
      <vt:lpstr>Challenges with SVM Multiclass classification</vt:lpstr>
      <vt:lpstr>SVM Pros &amp; Cons</vt:lpstr>
      <vt:lpstr>Implementation in Python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dc:title>
  <dc:creator/>
  <cp:lastModifiedBy>Umer Farooq</cp:lastModifiedBy>
  <cp:revision>13</cp:revision>
  <dcterms:created xsi:type="dcterms:W3CDTF">2022-05-31T05:01:00Z</dcterms:created>
  <dcterms:modified xsi:type="dcterms:W3CDTF">2022-05-31T11:34:17Z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D5C4BC4D830B4F93B5FD95C9B89DBCEC</vt:lpwstr>
  </property>
  <property fmtid="{D5CDD505-2E9C-101B-9397-08002B2CF9AE}" pid="3" name="KSOProductBuildVer">
    <vt:lpwstr>1033-11.2.0.11130</vt:lpwstr>
  </property>
</Properties>
</file>