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1FrTDK3/qFbDh5UCkPDXKCMS5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er Farooq" initials="UF" lastIdx="3" clrIdx="0">
    <p:extLst>
      <p:ext uri="{19B8F6BF-5375-455C-9EA6-DF929625EA0E}">
        <p15:presenceInfo xmlns:p15="http://schemas.microsoft.com/office/powerpoint/2012/main" userId="700c97e4353035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94665"/>
  </p:normalViewPr>
  <p:slideViewPr>
    <p:cSldViewPr snapToGrid="0" snapToObjects="1">
      <p:cViewPr varScale="1">
        <p:scale>
          <a:sx n="81" d="100"/>
          <a:sy n="81" d="100"/>
        </p:scale>
        <p:origin x="19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1T15:56:46.041" idx="1">
    <p:pos x="10" y="10"/>
    <p:text>Data jitney MEAN ka kareeb hoga utna data ten hoga</p:text>
    <p:extLst>
      <p:ext uri="{C676402C-5697-4E1C-873F-D02D1690AC5C}">
        <p15:threadingInfo xmlns:p15="http://schemas.microsoft.com/office/powerpoint/2012/main" timeZoneBias="-300"/>
      </p:ext>
    </p:extLst>
  </p:cm>
  <p:cm authorId="1" dt="2022-04-11T15:58:44.593" idx="2">
    <p:pos x="10" y="146"/>
    <p:text>1st Standard deviation is equal to 60 percent of the data, 2nd SD is 95 percent, and 3rd SD is 99 percent.</p:text>
    <p:extLst>
      <p:ext uri="{C676402C-5697-4E1C-873F-D02D1690AC5C}">
        <p15:threadingInfo xmlns:p15="http://schemas.microsoft.com/office/powerpoint/2012/main" timeZoneBias="-300">
          <p15:parentCm authorId="1" idx="1"/>
        </p15:threadingInfo>
      </p:ext>
    </p:extLst>
  </p:cm>
  <p:cm authorId="1" dt="2022-04-11T16:08:02.963" idx="3">
    <p:pos x="10" y="282"/>
    <p:text>If the data is skewed then we use Median.</p:text>
    <p:extLst>
      <p:ext uri="{C676402C-5697-4E1C-873F-D02D1690AC5C}">
        <p15:threadingInfo xmlns:p15="http://schemas.microsoft.com/office/powerpoint/2012/main" timeZoneBias="-30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Measures of central tendencies are measures, which help you describe a population, through a single metric. For example, if you were to compare the savings habits of people across various nations, you will compare the average Savings rate in each of these nations.</a:t>
            </a:r>
            <a:endParaRPr/>
          </a:p>
          <a:p>
            <a:pPr marL="457200" lvl="0" indent="-298450" algn="l" rtl="0">
              <a:lnSpc>
                <a:spcPct val="100000"/>
              </a:lnSpc>
              <a:spcBef>
                <a:spcPts val="0"/>
              </a:spcBef>
              <a:spcAft>
                <a:spcPts val="0"/>
              </a:spcAft>
              <a:buSzPts val="1100"/>
              <a:buChar char="●"/>
            </a:pPr>
            <a:r>
              <a:rPr lang="en-US"/>
              <a:t> Understanding the shape of data is a crucial action. It helps to understand where the most information is lying and analyze the outliers in a given data</a:t>
            </a: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63262c36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63262c3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Predicting age of a person (because it is a real value, </a:t>
            </a:r>
            <a:endParaRPr/>
          </a:p>
          <a:p>
            <a:pPr marL="457200" lvl="0" indent="-298450" algn="l" rtl="0">
              <a:lnSpc>
                <a:spcPct val="100000"/>
              </a:lnSpc>
              <a:spcBef>
                <a:spcPts val="0"/>
              </a:spcBef>
              <a:spcAft>
                <a:spcPts val="0"/>
              </a:spcAft>
              <a:buSzPts val="1100"/>
              <a:buChar char="●"/>
            </a:pPr>
            <a:r>
              <a:rPr lang="en-US"/>
              <a:t>predicting nationality is categorical, </a:t>
            </a:r>
            <a:endParaRPr/>
          </a:p>
          <a:p>
            <a:pPr marL="457200" lvl="0" indent="-298450" algn="l" rtl="0">
              <a:lnSpc>
                <a:spcPct val="100000"/>
              </a:lnSpc>
              <a:spcBef>
                <a:spcPts val="0"/>
              </a:spcBef>
              <a:spcAft>
                <a:spcPts val="0"/>
              </a:spcAft>
              <a:buSzPts val="1100"/>
              <a:buChar char="●"/>
            </a:pPr>
            <a:r>
              <a:rPr lang="en-US"/>
              <a:t>whether stock price will increase is discrete-yes/no answer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2d129028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2d12902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90000"/>
              </a:lnSpc>
              <a:spcBef>
                <a:spcPts val="0"/>
              </a:spcBef>
              <a:spcAft>
                <a:spcPts val="0"/>
              </a:spcAft>
              <a:buSzPts val="1100"/>
              <a:buChar char="●"/>
            </a:pPr>
            <a:r>
              <a:rPr lang="en-US" sz="1400">
                <a:solidFill>
                  <a:schemeClr val="dk1"/>
                </a:solidFill>
                <a:latin typeface="Calibri"/>
                <a:ea typeface="Calibri"/>
                <a:cs typeface="Calibri"/>
                <a:sym typeface="Calibri"/>
              </a:rPr>
              <a:t>SymbolicAI</a:t>
            </a:r>
            <a:r>
              <a:rPr lang="en-US" sz="2500">
                <a:solidFill>
                  <a:schemeClr val="dk1"/>
                </a:solidFill>
                <a:latin typeface="Calibri"/>
                <a:ea typeface="Calibri"/>
                <a:cs typeface="Calibri"/>
                <a:sym typeface="Calibri"/>
              </a:rPr>
              <a:t> -</a:t>
            </a:r>
            <a:r>
              <a:rPr lang="en-US" sz="2932">
                <a:solidFill>
                  <a:schemeClr val="dk1"/>
                </a:solidFill>
                <a:latin typeface="Calibri"/>
                <a:ea typeface="Calibri"/>
                <a:cs typeface="Calibri"/>
                <a:sym typeface="Calibri"/>
              </a:rPr>
              <a:t> </a:t>
            </a:r>
            <a:r>
              <a:rPr lang="en-US" sz="1432">
                <a:solidFill>
                  <a:srgbClr val="4D4E4F"/>
                </a:solidFill>
                <a:highlight>
                  <a:srgbClr val="FFFFFF"/>
                </a:highlight>
              </a:rPr>
              <a:t>the rules are created through human intervention, if-then statements-oop, For example, symbolic logic – rules engines, expert systems(emulate human intelligence for complex decision making) and knowledge graphs(DB contains data in graphical format) – could all be described as AI, and none of them are machine learning. </a:t>
            </a:r>
            <a:endParaRPr sz="1432">
              <a:solidFill>
                <a:srgbClr val="4D4E4F"/>
              </a:solidFill>
              <a:highlight>
                <a:srgbClr val="FFFFFF"/>
              </a:highlight>
            </a:endParaRPr>
          </a:p>
          <a:p>
            <a:pPr marL="457200" lvl="0" indent="-298450" algn="l" rtl="0">
              <a:lnSpc>
                <a:spcPct val="90000"/>
              </a:lnSpc>
              <a:spcBef>
                <a:spcPts val="0"/>
              </a:spcBef>
              <a:spcAft>
                <a:spcPts val="0"/>
              </a:spcAft>
              <a:buSzPts val="1100"/>
              <a:buChar char="●"/>
            </a:pPr>
            <a:r>
              <a:rPr lang="en-US" sz="1400">
                <a:solidFill>
                  <a:schemeClr val="dk1"/>
                </a:solidFill>
                <a:highlight>
                  <a:srgbClr val="FFFFFF"/>
                </a:highlight>
              </a:rPr>
              <a:t>    ML/DL</a:t>
            </a:r>
            <a:r>
              <a:rPr lang="en-US" sz="1756" b="1">
                <a:solidFill>
                  <a:schemeClr val="dk1"/>
                </a:solidFill>
                <a:highlight>
                  <a:srgbClr val="FFFFFF"/>
                </a:highlight>
              </a:rPr>
              <a:t>- </a:t>
            </a:r>
            <a:r>
              <a:rPr lang="en-US" sz="1448">
                <a:solidFill>
                  <a:srgbClr val="4D4E4F"/>
                </a:solidFill>
                <a:highlight>
                  <a:srgbClr val="FFFFFF"/>
                </a:highlight>
              </a:rPr>
              <a:t>learns rules as it establishes correlations between inputs and outputs</a:t>
            </a:r>
            <a:endParaRPr sz="600"/>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f55d57a5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f55d57a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f55d57a5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f55d57a5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f55d57a52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f55d57a5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f55d57a5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f55d57a5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2d1290287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22d12902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2d129028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22d129028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2d129028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122d1290287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Classification: Final decision - Mode</a:t>
            </a:r>
            <a:endParaRPr/>
          </a:p>
          <a:p>
            <a:pPr marL="0" lvl="0" indent="0" algn="l" rtl="0">
              <a:lnSpc>
                <a:spcPct val="100000"/>
              </a:lnSpc>
              <a:spcBef>
                <a:spcPts val="0"/>
              </a:spcBef>
              <a:spcAft>
                <a:spcPts val="0"/>
              </a:spcAft>
              <a:buSzPts val="1100"/>
              <a:buNone/>
            </a:pPr>
            <a:r>
              <a:rPr lang="en-US"/>
              <a:t>Regress:  Final Decsion - Mean or Average of the K nearest neighbors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d129028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122d1290287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2d129028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122d129028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Regress:  Final Decsion - Mean or Average of the K nearest neighbors</a:t>
            </a:r>
            <a:br>
              <a:rPr lang="en-US">
                <a:solidFill>
                  <a:schemeClr val="dk1"/>
                </a:solidFill>
              </a:rPr>
            </a:br>
            <a:r>
              <a:rPr lang="en-US" sz="1350">
                <a:solidFill>
                  <a:srgbClr val="222222"/>
                </a:solidFill>
                <a:highlight>
                  <a:srgbClr val="FFFFFF"/>
                </a:highlight>
              </a:rPr>
              <a:t>= (77(ID1)+72(ID5)+60(ID6))/3 = 69.66 kg.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2d1290287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2d12902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f55d57a52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f55d57a5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000">
                <a:solidFill>
                  <a:schemeClr val="dk1"/>
                </a:solidFill>
              </a:rPr>
              <a:t> </a:t>
            </a:r>
            <a:r>
              <a:rPr lang="en-US" sz="1000" b="1">
                <a:solidFill>
                  <a:schemeClr val="dk1"/>
                </a:solidFill>
              </a:rPr>
              <a:t>Quantitative: </a:t>
            </a:r>
            <a:r>
              <a:rPr lang="en-US" sz="1000">
                <a:solidFill>
                  <a:schemeClr val="dk1"/>
                </a:solidFill>
              </a:rPr>
              <a:t>Discrete: # of people in a classroom</a:t>
            </a:r>
            <a:br>
              <a:rPr lang="en-US" sz="1000">
                <a:solidFill>
                  <a:schemeClr val="dk1"/>
                </a:solidFill>
              </a:rPr>
            </a:br>
            <a:r>
              <a:rPr lang="en-US" sz="1000">
                <a:solidFill>
                  <a:schemeClr val="dk1"/>
                </a:solidFill>
              </a:rPr>
              <a:t>Continous: Room Temperature. 37.5C or 37.5000001C</a:t>
            </a:r>
            <a:endParaRPr sz="1000">
              <a:solidFill>
                <a:schemeClr val="dk1"/>
              </a:solidFill>
            </a:endParaRPr>
          </a:p>
          <a:p>
            <a:pPr marL="0" lvl="0" indent="0" algn="l" rtl="0">
              <a:lnSpc>
                <a:spcPct val="115000"/>
              </a:lnSpc>
              <a:spcBef>
                <a:spcPts val="1100"/>
              </a:spcBef>
              <a:spcAft>
                <a:spcPts val="1100"/>
              </a:spcAft>
              <a:buClr>
                <a:schemeClr val="dk1"/>
              </a:buClr>
              <a:buSzPts val="1100"/>
              <a:buFont typeface="Arial"/>
              <a:buNone/>
            </a:pPr>
            <a:r>
              <a:rPr lang="en-US" sz="1000" b="1">
                <a:solidFill>
                  <a:schemeClr val="dk1"/>
                </a:solidFill>
              </a:rPr>
              <a:t>Qualitative</a:t>
            </a:r>
            <a:r>
              <a:rPr lang="en-US" sz="1000">
                <a:solidFill>
                  <a:schemeClr val="dk1"/>
                </a:solidFill>
              </a:rPr>
              <a:t>: usually descriptive - brown eyes, male/female, yes/no</a:t>
            </a:r>
            <a:endParaRPr sz="1000">
              <a:solidFill>
                <a:schemeClr val="dk1"/>
              </a:solidFill>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-Larger variance -the larger the distance, smaller variance - numbers in the set are closer to the mean.</a:t>
            </a:r>
            <a:endParaRPr/>
          </a:p>
          <a:p>
            <a:pPr marL="0" lvl="0" indent="0" algn="l" rtl="0">
              <a:lnSpc>
                <a:spcPct val="100000"/>
              </a:lnSpc>
              <a:spcBef>
                <a:spcPts val="0"/>
              </a:spcBef>
              <a:spcAft>
                <a:spcPts val="0"/>
              </a:spcAft>
              <a:buSzPts val="1100"/>
              <a:buNone/>
            </a:pPr>
            <a:r>
              <a:rPr lang="en-US"/>
              <a:t>You only know the magnitude here, as in how much the data is spread.</a:t>
            </a: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nowledgehut.com/blog/data-science/what-is-machine-learn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guru99.com/linear-regression-tensorflow.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Machine Learning &amp; Deep Learning </a:t>
            </a:r>
            <a:endParaRPr/>
          </a:p>
        </p:txBody>
      </p:sp>
      <p:sp>
        <p:nvSpPr>
          <p:cNvPr id="85" name="Google Shape;85;p1"/>
          <p:cNvSpPr txBox="1">
            <a:spLocks noGrp="1"/>
          </p:cNvSpPr>
          <p:nvPr>
            <p:ph type="subTitle" idx="1"/>
          </p:nvPr>
        </p:nvSpPr>
        <p:spPr>
          <a:xfrm>
            <a:off x="1524000" y="3602057"/>
            <a:ext cx="9144000" cy="25464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77216"/>
              <a:buNone/>
            </a:pPr>
            <a:endParaRPr sz="3108"/>
          </a:p>
          <a:p>
            <a:pPr marL="0" lvl="0" indent="0" algn="ctr" rtl="0">
              <a:lnSpc>
                <a:spcPct val="90000"/>
              </a:lnSpc>
              <a:spcBef>
                <a:spcPts val="1000"/>
              </a:spcBef>
              <a:spcAft>
                <a:spcPts val="0"/>
              </a:spcAft>
              <a:buClr>
                <a:schemeClr val="dk1"/>
              </a:buClr>
              <a:buSzPct val="77216"/>
              <a:buNone/>
            </a:pPr>
            <a:endParaRPr sz="3108"/>
          </a:p>
          <a:p>
            <a:pPr marL="0" lvl="0" indent="0" algn="ctr" rtl="0">
              <a:lnSpc>
                <a:spcPct val="90000"/>
              </a:lnSpc>
              <a:spcBef>
                <a:spcPts val="1000"/>
              </a:spcBef>
              <a:spcAft>
                <a:spcPts val="0"/>
              </a:spcAft>
              <a:buClr>
                <a:schemeClr val="dk1"/>
              </a:buClr>
              <a:buSzPct val="77216"/>
              <a:buNone/>
            </a:pPr>
            <a:endParaRPr sz="3108"/>
          </a:p>
          <a:p>
            <a:pPr marL="0" lvl="0" indent="0" algn="ctr" rtl="0">
              <a:lnSpc>
                <a:spcPct val="90000"/>
              </a:lnSpc>
              <a:spcBef>
                <a:spcPts val="1000"/>
              </a:spcBef>
              <a:spcAft>
                <a:spcPts val="0"/>
              </a:spcAft>
              <a:buClr>
                <a:schemeClr val="dk1"/>
              </a:buClr>
              <a:buSzPct val="77216"/>
              <a:buNone/>
            </a:pPr>
            <a:endParaRPr sz="3108"/>
          </a:p>
          <a:p>
            <a:pPr marL="0" lvl="0" indent="0" algn="r" rtl="0">
              <a:lnSpc>
                <a:spcPct val="90000"/>
              </a:lnSpc>
              <a:spcBef>
                <a:spcPts val="1000"/>
              </a:spcBef>
              <a:spcAft>
                <a:spcPts val="0"/>
              </a:spcAft>
              <a:buClr>
                <a:schemeClr val="dk1"/>
              </a:buClr>
              <a:buSzPct val="77216"/>
              <a:buNone/>
            </a:pPr>
            <a:r>
              <a:rPr lang="en-US" sz="3108" b="1"/>
              <a:t>Instructor:</a:t>
            </a:r>
            <a:r>
              <a:rPr lang="en-US" sz="3108"/>
              <a:t> </a:t>
            </a:r>
            <a:r>
              <a:rPr lang="en-US" sz="3108" i="1"/>
              <a:t>Engr.</a:t>
            </a:r>
            <a:r>
              <a:rPr lang="en-US" sz="3108"/>
              <a:t> </a:t>
            </a:r>
            <a:r>
              <a:rPr lang="en-US" sz="3108" i="1"/>
              <a:t>Najam Aziz</a:t>
            </a:r>
            <a:endParaRPr sz="3108"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Understanding a Distribution</a:t>
            </a:r>
            <a:endParaRPr/>
          </a:p>
        </p:txBody>
      </p:sp>
      <p:sp>
        <p:nvSpPr>
          <p:cNvPr id="139" name="Google Shape;139;p10"/>
          <p:cNvSpPr txBox="1">
            <a:spLocks noGrp="1"/>
          </p:cNvSpPr>
          <p:nvPr>
            <p:ph type="body" idx="1"/>
          </p:nvPr>
        </p:nvSpPr>
        <p:spPr>
          <a:xfrm>
            <a:off x="838200" y="1825625"/>
            <a:ext cx="10515600" cy="48408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Clr>
                <a:schemeClr val="dk1"/>
              </a:buClr>
              <a:buSzPct val="35424"/>
              <a:buNone/>
            </a:pPr>
            <a:r>
              <a:rPr lang="en-US" sz="7904" dirty="0"/>
              <a:t>There are 3 variety of measures, required to understand a distribution:</a:t>
            </a:r>
            <a:endParaRPr sz="7904" b="0" dirty="0"/>
          </a:p>
          <a:p>
            <a:pPr marL="228600" lvl="0" indent="-228600" algn="l" rtl="0">
              <a:lnSpc>
                <a:spcPct val="90000"/>
              </a:lnSpc>
              <a:spcBef>
                <a:spcPts val="1000"/>
              </a:spcBef>
              <a:spcAft>
                <a:spcPts val="0"/>
              </a:spcAft>
              <a:buClr>
                <a:schemeClr val="dk1"/>
              </a:buClr>
              <a:buSzPct val="100000"/>
              <a:buChar char="•"/>
            </a:pPr>
            <a:r>
              <a:rPr lang="en-US" sz="7904" b="1" dirty="0"/>
              <a:t>Measure of Central tendency</a:t>
            </a:r>
            <a:endParaRPr sz="7904" dirty="0"/>
          </a:p>
          <a:p>
            <a:pPr marL="685800" lvl="1" indent="-252478" algn="l" rtl="0">
              <a:lnSpc>
                <a:spcPct val="90000"/>
              </a:lnSpc>
              <a:spcBef>
                <a:spcPts val="500"/>
              </a:spcBef>
              <a:spcAft>
                <a:spcPts val="0"/>
              </a:spcAft>
              <a:buClr>
                <a:schemeClr val="dk1"/>
              </a:buClr>
              <a:buSzPct val="100000"/>
              <a:buChar char="•"/>
            </a:pPr>
            <a:r>
              <a:rPr lang="en-US" sz="7504" b="1" dirty="0"/>
              <a:t>Mean</a:t>
            </a:r>
            <a:r>
              <a:rPr lang="en-US" sz="7504" dirty="0"/>
              <a:t> – or the average</a:t>
            </a:r>
            <a:endParaRPr sz="7504" dirty="0"/>
          </a:p>
          <a:p>
            <a:pPr marL="685800" lvl="1" indent="-252478" algn="l" rtl="0">
              <a:lnSpc>
                <a:spcPct val="90000"/>
              </a:lnSpc>
              <a:spcBef>
                <a:spcPts val="500"/>
              </a:spcBef>
              <a:spcAft>
                <a:spcPts val="0"/>
              </a:spcAft>
              <a:buClr>
                <a:schemeClr val="dk1"/>
              </a:buClr>
              <a:buSzPct val="100000"/>
              <a:buChar char="•"/>
            </a:pPr>
            <a:r>
              <a:rPr lang="en-US" sz="7504" b="1" dirty="0"/>
              <a:t>Median</a:t>
            </a:r>
            <a:r>
              <a:rPr lang="en-US" sz="7504" dirty="0"/>
              <a:t> – the value, which divides the population in two half</a:t>
            </a:r>
            <a:endParaRPr sz="7504" dirty="0"/>
          </a:p>
          <a:p>
            <a:pPr marL="685800" lvl="1" indent="-252478" algn="l" rtl="0">
              <a:lnSpc>
                <a:spcPct val="90000"/>
              </a:lnSpc>
              <a:spcBef>
                <a:spcPts val="500"/>
              </a:spcBef>
              <a:spcAft>
                <a:spcPts val="0"/>
              </a:spcAft>
              <a:buClr>
                <a:schemeClr val="dk1"/>
              </a:buClr>
              <a:buSzPct val="100000"/>
              <a:buChar char="•"/>
            </a:pPr>
            <a:r>
              <a:rPr lang="en-US" sz="7504" b="1" dirty="0"/>
              <a:t>Mode</a:t>
            </a:r>
            <a:r>
              <a:rPr lang="en-US" sz="7504" dirty="0"/>
              <a:t> – the most frequent value in a population</a:t>
            </a:r>
            <a:endParaRPr sz="7504" dirty="0"/>
          </a:p>
          <a:p>
            <a:pPr marL="228600" lvl="0" indent="-228600" algn="l" rtl="0">
              <a:lnSpc>
                <a:spcPct val="90000"/>
              </a:lnSpc>
              <a:spcBef>
                <a:spcPts val="1000"/>
              </a:spcBef>
              <a:spcAft>
                <a:spcPts val="0"/>
              </a:spcAft>
              <a:buClr>
                <a:schemeClr val="dk1"/>
              </a:buClr>
              <a:buSzPct val="100000"/>
              <a:buChar char="•"/>
            </a:pPr>
            <a:r>
              <a:rPr lang="en-US" sz="7904" b="1" dirty="0"/>
              <a:t>Measure of dispersion</a:t>
            </a:r>
            <a:endParaRPr sz="7904" dirty="0"/>
          </a:p>
          <a:p>
            <a:pPr marL="0" lvl="0" indent="0" algn="l" rtl="0">
              <a:lnSpc>
                <a:spcPct val="90000"/>
              </a:lnSpc>
              <a:spcBef>
                <a:spcPts val="1000"/>
              </a:spcBef>
              <a:spcAft>
                <a:spcPts val="0"/>
              </a:spcAft>
              <a:buClr>
                <a:schemeClr val="dk1"/>
              </a:buClr>
              <a:buSzPct val="35424"/>
              <a:buNone/>
            </a:pPr>
            <a:r>
              <a:rPr lang="en-US" sz="7904" dirty="0"/>
              <a:t>	Measures of dispersion reveal how the population is distributed around the measures of central 	tendency.</a:t>
            </a:r>
            <a:endParaRPr sz="7904" b="0" dirty="0"/>
          </a:p>
          <a:p>
            <a:pPr marL="685800" lvl="1" indent="-252478" algn="l" rtl="0">
              <a:lnSpc>
                <a:spcPct val="90000"/>
              </a:lnSpc>
              <a:spcBef>
                <a:spcPts val="500"/>
              </a:spcBef>
              <a:spcAft>
                <a:spcPts val="0"/>
              </a:spcAft>
              <a:buClr>
                <a:schemeClr val="dk1"/>
              </a:buClr>
              <a:buSzPct val="100000"/>
              <a:buChar char="•"/>
            </a:pPr>
            <a:r>
              <a:rPr lang="en-US" sz="7504" b="1" dirty="0"/>
              <a:t>Range</a:t>
            </a:r>
            <a:r>
              <a:rPr lang="en-US" sz="7504" dirty="0"/>
              <a:t> – Difference in the maximum and minimum value in the population</a:t>
            </a:r>
            <a:endParaRPr sz="7504" dirty="0"/>
          </a:p>
          <a:p>
            <a:pPr marL="685800" lvl="1" indent="-252478" algn="l" rtl="0">
              <a:lnSpc>
                <a:spcPct val="90000"/>
              </a:lnSpc>
              <a:spcBef>
                <a:spcPts val="500"/>
              </a:spcBef>
              <a:spcAft>
                <a:spcPts val="0"/>
              </a:spcAft>
              <a:buClr>
                <a:schemeClr val="dk1"/>
              </a:buClr>
              <a:buSzPct val="100000"/>
              <a:buChar char="•"/>
            </a:pPr>
            <a:r>
              <a:rPr lang="en-US" sz="7504" b="1" dirty="0"/>
              <a:t>Quartiles</a:t>
            </a:r>
            <a:r>
              <a:rPr lang="en-US" sz="7504" dirty="0"/>
              <a:t> – Values, which divide the population in 4 equal subsets (typically referred to as first quartile, second quartile and third quartile)</a:t>
            </a:r>
            <a:endParaRPr sz="7504" dirty="0"/>
          </a:p>
          <a:p>
            <a:pPr marL="685800" lvl="1" indent="-252478" algn="l" rtl="0">
              <a:lnSpc>
                <a:spcPct val="90000"/>
              </a:lnSpc>
              <a:spcBef>
                <a:spcPts val="500"/>
              </a:spcBef>
              <a:spcAft>
                <a:spcPts val="0"/>
              </a:spcAft>
              <a:buClr>
                <a:schemeClr val="dk1"/>
              </a:buClr>
              <a:buSzPct val="100000"/>
              <a:buChar char="•"/>
            </a:pPr>
            <a:r>
              <a:rPr lang="en-US" sz="7504" b="1" dirty="0"/>
              <a:t>Variance:</a:t>
            </a:r>
            <a:r>
              <a:rPr lang="en-US" sz="7504" dirty="0"/>
              <a:t> The average of the squared differences from the Mean.</a:t>
            </a:r>
            <a:endParaRPr sz="7504" dirty="0"/>
          </a:p>
          <a:p>
            <a:pPr marL="685800" lvl="1" indent="-252478" algn="l" rtl="0">
              <a:lnSpc>
                <a:spcPct val="90000"/>
              </a:lnSpc>
              <a:spcBef>
                <a:spcPts val="500"/>
              </a:spcBef>
              <a:spcAft>
                <a:spcPts val="0"/>
              </a:spcAft>
              <a:buClr>
                <a:schemeClr val="dk1"/>
              </a:buClr>
              <a:buSzPct val="100000"/>
              <a:buChar char="•"/>
            </a:pPr>
            <a:r>
              <a:rPr lang="en-US" sz="7504" b="1" dirty="0"/>
              <a:t>Standard Deviation:</a:t>
            </a:r>
            <a:r>
              <a:rPr lang="en-US" sz="7504" dirty="0"/>
              <a:t> is square root of variance</a:t>
            </a:r>
            <a:endParaRPr sz="7504" dirty="0"/>
          </a:p>
          <a:p>
            <a:pPr marL="228600" lvl="0" indent="-228600" algn="l" rtl="0">
              <a:lnSpc>
                <a:spcPct val="90000"/>
              </a:lnSpc>
              <a:spcBef>
                <a:spcPts val="1000"/>
              </a:spcBef>
              <a:spcAft>
                <a:spcPts val="0"/>
              </a:spcAft>
              <a:buClr>
                <a:schemeClr val="dk1"/>
              </a:buClr>
              <a:buSzPct val="100000"/>
              <a:buChar char="•"/>
            </a:pPr>
            <a:r>
              <a:rPr lang="en-US" sz="7904" b="1" dirty="0"/>
              <a:t>Measure to describe shape of curve</a:t>
            </a:r>
            <a:endParaRPr sz="7904" dirty="0"/>
          </a:p>
          <a:p>
            <a:pPr marL="685800" lvl="1" indent="-252478" algn="l" rtl="0">
              <a:lnSpc>
                <a:spcPct val="90000"/>
              </a:lnSpc>
              <a:spcBef>
                <a:spcPts val="500"/>
              </a:spcBef>
              <a:spcAft>
                <a:spcPts val="0"/>
              </a:spcAft>
              <a:buClr>
                <a:schemeClr val="dk1"/>
              </a:buClr>
              <a:buSzPct val="100000"/>
              <a:buChar char="•"/>
            </a:pPr>
            <a:r>
              <a:rPr lang="en-US" sz="7504" b="1" dirty="0"/>
              <a:t>Skewness</a:t>
            </a:r>
            <a:r>
              <a:rPr lang="en-US" sz="7504" dirty="0"/>
              <a:t> – Skewness is a measure of the asymmetry. Negatively skewed curve has a long left tail and vice versa.</a:t>
            </a:r>
            <a:endParaRPr sz="7504" dirty="0"/>
          </a:p>
          <a:p>
            <a:pPr marL="685800" lvl="1" indent="-252478" algn="l" rtl="0">
              <a:lnSpc>
                <a:spcPct val="90000"/>
              </a:lnSpc>
              <a:spcBef>
                <a:spcPts val="500"/>
              </a:spcBef>
              <a:spcAft>
                <a:spcPts val="0"/>
              </a:spcAft>
              <a:buClr>
                <a:schemeClr val="dk1"/>
              </a:buClr>
              <a:buSzPct val="100000"/>
              <a:buChar char="•"/>
            </a:pPr>
            <a:r>
              <a:rPr lang="en-US" sz="7504" b="1" dirty="0"/>
              <a:t>Kurtosis</a:t>
            </a:r>
            <a:r>
              <a:rPr lang="en-US" sz="7504" dirty="0"/>
              <a:t> – Kurtosis is a measure of the “</a:t>
            </a:r>
            <a:r>
              <a:rPr lang="en-US" sz="7504" dirty="0" err="1"/>
              <a:t>peakedness</a:t>
            </a:r>
            <a:r>
              <a:rPr lang="en-US" sz="7504" dirty="0"/>
              <a:t>”. Distributions with higher peaks have positive kurtosis and vice-versa</a:t>
            </a:r>
            <a:endParaRPr sz="7504" dirty="0"/>
          </a:p>
          <a:p>
            <a:pPr marL="228600" lvl="0" indent="-117475"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920825" y="262910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Model/Algorithm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ML Problem-Model Division</a:t>
            </a:r>
            <a:endParaRPr/>
          </a:p>
        </p:txBody>
      </p:sp>
      <p:sp>
        <p:nvSpPr>
          <p:cNvPr id="150" name="Google Shape;150;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151" name="Google Shape;151;p12"/>
          <p:cNvPicPr preferRelativeResize="0"/>
          <p:nvPr/>
        </p:nvPicPr>
        <p:blipFill rotWithShape="1">
          <a:blip r:embed="rId3">
            <a:alphaModFix/>
          </a:blip>
          <a:srcRect/>
          <a:stretch/>
        </p:blipFill>
        <p:spPr>
          <a:xfrm>
            <a:off x="742400" y="1825625"/>
            <a:ext cx="10994500" cy="459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1163262c36d_0_0"/>
          <p:cNvPicPr preferRelativeResize="0"/>
          <p:nvPr/>
        </p:nvPicPr>
        <p:blipFill>
          <a:blip r:embed="rId3">
            <a:alphaModFix/>
          </a:blip>
          <a:stretch>
            <a:fillRect/>
          </a:stretch>
        </p:blipFill>
        <p:spPr>
          <a:xfrm>
            <a:off x="2739825" y="0"/>
            <a:ext cx="6144162"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Supervised vs Unsupervised Learning</a:t>
            </a:r>
            <a:endParaRPr dirty="0"/>
          </a:p>
        </p:txBody>
      </p:sp>
      <p:sp>
        <p:nvSpPr>
          <p:cNvPr id="162" name="Google Shape;16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Char char="•"/>
            </a:pPr>
            <a:r>
              <a:rPr lang="en-US" b="1"/>
              <a:t>Supervised</a:t>
            </a:r>
            <a:endParaRPr b="1"/>
          </a:p>
          <a:p>
            <a:pPr marL="914400" lvl="1" indent="-406400" algn="l" rtl="0">
              <a:lnSpc>
                <a:spcPct val="90000"/>
              </a:lnSpc>
              <a:spcBef>
                <a:spcPts val="0"/>
              </a:spcBef>
              <a:spcAft>
                <a:spcPts val="0"/>
              </a:spcAft>
              <a:buSzPts val="2800"/>
              <a:buChar char="•"/>
            </a:pPr>
            <a:r>
              <a:rPr lang="en-US" sz="2800"/>
              <a:t>labeled input and output data</a:t>
            </a:r>
            <a:endParaRPr sz="2800"/>
          </a:p>
          <a:p>
            <a:pPr marL="914400" lvl="1" indent="-406400" algn="l" rtl="0">
              <a:lnSpc>
                <a:spcPct val="90000"/>
              </a:lnSpc>
              <a:spcBef>
                <a:spcPts val="0"/>
              </a:spcBef>
              <a:spcAft>
                <a:spcPts val="0"/>
              </a:spcAft>
              <a:buSzPts val="2800"/>
              <a:buChar char="•"/>
            </a:pPr>
            <a:r>
              <a:rPr lang="en-US" sz="2800"/>
              <a:t>Examples: Linear Regression, Logistic Regression, Support Vector Machine, KNN etc.</a:t>
            </a:r>
            <a:endParaRPr sz="2800"/>
          </a:p>
          <a:p>
            <a:pPr marL="457200" lvl="0" indent="-406400" algn="l" rtl="0">
              <a:lnSpc>
                <a:spcPct val="90000"/>
              </a:lnSpc>
              <a:spcBef>
                <a:spcPts val="0"/>
              </a:spcBef>
              <a:spcAft>
                <a:spcPts val="0"/>
              </a:spcAft>
              <a:buSzPts val="2800"/>
              <a:buChar char="•"/>
            </a:pPr>
            <a:r>
              <a:rPr lang="en-US" b="1"/>
              <a:t>Unsupervised</a:t>
            </a:r>
            <a:endParaRPr/>
          </a:p>
          <a:p>
            <a:pPr marL="914400" lvl="1" indent="-406400" algn="l" rtl="0">
              <a:lnSpc>
                <a:spcPct val="90000"/>
              </a:lnSpc>
              <a:spcBef>
                <a:spcPts val="0"/>
              </a:spcBef>
              <a:spcAft>
                <a:spcPts val="0"/>
              </a:spcAft>
              <a:buSzPts val="2800"/>
              <a:buChar char="•"/>
            </a:pPr>
            <a:r>
              <a:rPr lang="en-US" sz="2800"/>
              <a:t>work on their own to discover the inherent structure of unlabeled data</a:t>
            </a:r>
            <a:endParaRPr sz="2800"/>
          </a:p>
          <a:p>
            <a:pPr marL="914400" lvl="1" indent="-406400" algn="l" rtl="0">
              <a:lnSpc>
                <a:spcPct val="90000"/>
              </a:lnSpc>
              <a:spcBef>
                <a:spcPts val="0"/>
              </a:spcBef>
              <a:spcAft>
                <a:spcPts val="0"/>
              </a:spcAft>
              <a:buSzPts val="2800"/>
              <a:buChar char="•"/>
            </a:pPr>
            <a:r>
              <a:rPr lang="en-US" sz="2800"/>
              <a:t>not used as widely as supervised learning.</a:t>
            </a:r>
            <a:endParaRPr sz="2800"/>
          </a:p>
          <a:p>
            <a:pPr marL="914400" lvl="1" indent="-406400" algn="l" rtl="0">
              <a:lnSpc>
                <a:spcPct val="90000"/>
              </a:lnSpc>
              <a:spcBef>
                <a:spcPts val="0"/>
              </a:spcBef>
              <a:spcAft>
                <a:spcPts val="0"/>
              </a:spcAft>
              <a:buSzPts val="2800"/>
              <a:buChar char="•"/>
            </a:pPr>
            <a:r>
              <a:rPr lang="en-US" sz="2800"/>
              <a:t> Examples: clustering, K-mean clustering etc</a:t>
            </a:r>
            <a:endParaRPr sz="2800"/>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Main Difference: the use of labeled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Supervised Learning</a:t>
            </a:r>
            <a:endParaRPr/>
          </a:p>
        </p:txBody>
      </p:sp>
      <p:sp>
        <p:nvSpPr>
          <p:cNvPr id="168" name="Google Shape;168;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b="1"/>
              <a:t>Regression algorithms</a:t>
            </a:r>
            <a:r>
              <a:rPr lang="en-US"/>
              <a:t> are used to predict the continuous values such as price, salary, age, etc. </a:t>
            </a:r>
            <a:endParaRPr/>
          </a:p>
          <a:p>
            <a:pPr marL="914400" lvl="1" indent="-406400" algn="l" rtl="0">
              <a:lnSpc>
                <a:spcPct val="90000"/>
              </a:lnSpc>
              <a:spcBef>
                <a:spcPts val="0"/>
              </a:spcBef>
              <a:spcAft>
                <a:spcPts val="0"/>
              </a:spcAft>
              <a:buSzPts val="2800"/>
              <a:buChar char="○"/>
            </a:pPr>
            <a:r>
              <a:rPr lang="en-US" sz="2800"/>
              <a:t>Dependent variable is continuous in nature</a:t>
            </a:r>
            <a:endParaRPr sz="2800"/>
          </a:p>
          <a:p>
            <a:pPr marL="914400" lvl="1" indent="-406400" algn="l" rtl="0">
              <a:lnSpc>
                <a:spcPct val="90000"/>
              </a:lnSpc>
              <a:spcBef>
                <a:spcPts val="0"/>
              </a:spcBef>
              <a:spcAft>
                <a:spcPts val="0"/>
              </a:spcAft>
              <a:buSzPts val="2800"/>
              <a:buChar char="○"/>
            </a:pPr>
            <a:r>
              <a:rPr lang="en-US" sz="2800"/>
              <a:t>finding annual sale of a company</a:t>
            </a:r>
            <a:br>
              <a:rPr lang="en-US" sz="2800"/>
            </a:br>
            <a:endParaRPr sz="2800"/>
          </a:p>
          <a:p>
            <a:pPr marL="457200" lvl="0" indent="-406400" algn="l" rtl="0">
              <a:lnSpc>
                <a:spcPct val="90000"/>
              </a:lnSpc>
              <a:spcBef>
                <a:spcPts val="0"/>
              </a:spcBef>
              <a:spcAft>
                <a:spcPts val="0"/>
              </a:spcAft>
              <a:buSzPts val="2800"/>
              <a:buChar char="●"/>
            </a:pPr>
            <a:r>
              <a:rPr lang="en-US" b="1"/>
              <a:t>Classification algorithms</a:t>
            </a:r>
            <a:r>
              <a:rPr lang="en-US"/>
              <a:t> are used to predict/Classify the discrete values such as Male or Female, True or False, Spam or Not Spam, etc.</a:t>
            </a:r>
            <a:endParaRPr/>
          </a:p>
          <a:p>
            <a:pPr marL="914400" lvl="1" indent="-406400" algn="l" rtl="0">
              <a:lnSpc>
                <a:spcPct val="90000"/>
              </a:lnSpc>
              <a:spcBef>
                <a:spcPts val="0"/>
              </a:spcBef>
              <a:spcAft>
                <a:spcPts val="0"/>
              </a:spcAft>
              <a:buSzPts val="2800"/>
              <a:buChar char="○"/>
            </a:pPr>
            <a:r>
              <a:rPr lang="en-US" sz="2800"/>
              <a:t>Dependent variable is  discrete/categorical in nature</a:t>
            </a:r>
            <a:endParaRPr sz="2800"/>
          </a:p>
          <a:p>
            <a:pPr marL="914400" lvl="1" indent="-406400" algn="l" rtl="0">
              <a:lnSpc>
                <a:spcPct val="90000"/>
              </a:lnSpc>
              <a:spcBef>
                <a:spcPts val="0"/>
              </a:spcBef>
              <a:spcAft>
                <a:spcPts val="0"/>
              </a:spcAft>
              <a:buSzPts val="2800"/>
              <a:buChar char="○"/>
            </a:pPr>
            <a:r>
              <a:rPr lang="en-US" sz="2800"/>
              <a:t>Example: Divide the class in age group</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Which of the Following are Regression or Classification Task?</a:t>
            </a:r>
            <a:endParaRPr/>
          </a:p>
        </p:txBody>
      </p:sp>
      <p:sp>
        <p:nvSpPr>
          <p:cNvPr id="174" name="Google Shape;174;p15"/>
          <p:cNvSpPr txBox="1">
            <a:spLocks noGrp="1"/>
          </p:cNvSpPr>
          <p:nvPr>
            <p:ph type="body" idx="1"/>
          </p:nvPr>
        </p:nvSpPr>
        <p:spPr>
          <a:xfrm>
            <a:off x="838200" y="188307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SzPts val="2800"/>
              <a:buChar char="•"/>
            </a:pPr>
            <a:r>
              <a:rPr lang="en-US"/>
              <a:t>What is the nationality of a person?</a:t>
            </a:r>
            <a:endParaRPr/>
          </a:p>
          <a:p>
            <a:pPr marL="457200" lvl="0" indent="-406400" algn="l" rtl="0">
              <a:spcBef>
                <a:spcPts val="0"/>
              </a:spcBef>
              <a:spcAft>
                <a:spcPts val="0"/>
              </a:spcAft>
              <a:buSzPts val="2800"/>
              <a:buChar char="•"/>
            </a:pPr>
            <a:r>
              <a:rPr lang="en-US"/>
              <a:t>What is the age of a person?</a:t>
            </a:r>
            <a:endParaRPr/>
          </a:p>
          <a:p>
            <a:pPr marL="457200" lvl="0" indent="-406400" algn="l" rtl="0">
              <a:lnSpc>
                <a:spcPct val="90000"/>
              </a:lnSpc>
              <a:spcBef>
                <a:spcPts val="0"/>
              </a:spcBef>
              <a:spcAft>
                <a:spcPts val="0"/>
              </a:spcAft>
              <a:buSzPts val="2800"/>
              <a:buChar char="•"/>
            </a:pPr>
            <a:r>
              <a:rPr lang="en-US"/>
              <a:t>Predicting whether stock price of a company will increase tomorrow</a:t>
            </a:r>
            <a:endParaRPr/>
          </a:p>
          <a:p>
            <a:pPr marL="457200" lvl="0" indent="-406400" algn="l" rtl="0">
              <a:lnSpc>
                <a:spcPct val="90000"/>
              </a:lnSpc>
              <a:spcBef>
                <a:spcPts val="0"/>
              </a:spcBef>
              <a:spcAft>
                <a:spcPts val="0"/>
              </a:spcAft>
              <a:buSzPts val="2800"/>
              <a:buChar char="•"/>
            </a:pPr>
            <a:r>
              <a:rPr lang="en-US"/>
              <a:t>Predict whether a customer is eligible for a loan</a:t>
            </a:r>
            <a:endParaRPr/>
          </a:p>
          <a:p>
            <a:pPr marL="457200" lvl="0" indent="-406400" algn="l" rtl="0">
              <a:lnSpc>
                <a:spcPct val="90000"/>
              </a:lnSpc>
              <a:spcBef>
                <a:spcPts val="0"/>
              </a:spcBef>
              <a:spcAft>
                <a:spcPts val="0"/>
              </a:spcAft>
              <a:buSzPts val="2800"/>
              <a:buChar char="•"/>
            </a:pPr>
            <a:r>
              <a:rPr lang="en-US"/>
              <a:t>Price of Car</a:t>
            </a:r>
            <a:endParaRPr/>
          </a:p>
          <a:p>
            <a:pPr marL="457200" lvl="0" indent="-406400" algn="l" rtl="0">
              <a:lnSpc>
                <a:spcPct val="90000"/>
              </a:lnSpc>
              <a:spcBef>
                <a:spcPts val="0"/>
              </a:spcBef>
              <a:spcAft>
                <a:spcPts val="0"/>
              </a:spcAft>
              <a:buSzPts val="2800"/>
              <a:buChar char="•"/>
            </a:pPr>
            <a:r>
              <a:rPr lang="en-US"/>
              <a:t>Predict if Covid patient Survive?</a:t>
            </a:r>
            <a:endParaRPr/>
          </a:p>
          <a:p>
            <a:pPr marL="457200" lvl="0" indent="-406400" algn="l" rtl="0">
              <a:lnSpc>
                <a:spcPct val="90000"/>
              </a:lnSpc>
              <a:spcBef>
                <a:spcPts val="0"/>
              </a:spcBef>
              <a:spcAft>
                <a:spcPts val="0"/>
              </a:spcAft>
              <a:buSzPts val="2800"/>
              <a:buChar char="•"/>
            </a:pPr>
            <a:r>
              <a:rPr lang="en-US"/>
              <a:t>How much gas will I spend if I drive for 100 miles?</a:t>
            </a:r>
            <a:endParaRPr/>
          </a:p>
          <a:p>
            <a:pPr marL="457200" lvl="0" indent="-406400" algn="l" rtl="0">
              <a:lnSpc>
                <a:spcPct val="90000"/>
              </a:lnSpc>
              <a:spcBef>
                <a:spcPts val="0"/>
              </a:spcBef>
              <a:spcAft>
                <a:spcPts val="0"/>
              </a:spcAft>
              <a:buSzPts val="2800"/>
              <a:buChar char="•"/>
            </a:pPr>
            <a:r>
              <a:rPr lang="en-US"/>
              <a:t>Which is the closest planet to the Sun?</a:t>
            </a:r>
            <a:endParaRPr/>
          </a:p>
          <a:p>
            <a:pPr marL="0" lvl="0" indent="0" algn="l" rtl="0">
              <a:lnSpc>
                <a:spcPct val="90000"/>
              </a:lnSpc>
              <a:spcBef>
                <a:spcPts val="1000"/>
              </a:spcBef>
              <a:spcAft>
                <a:spcPts val="0"/>
              </a:spcAft>
              <a:buSzPts val="1800"/>
              <a:buNone/>
            </a:pPr>
            <a:r>
              <a:rPr lang="en-US"/>
              <a:t>Predicting nationality is categorical and the closest planet to the Sun is discrete.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22d1290287_0_0"/>
          <p:cNvSpPr txBox="1">
            <a:spLocks noGrp="1"/>
          </p:cNvSpPr>
          <p:nvPr>
            <p:ph type="title"/>
          </p:nvPr>
        </p:nvSpPr>
        <p:spPr>
          <a:xfrm>
            <a:off x="966800" y="27661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Regression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Regression</a:t>
            </a:r>
            <a:endParaRPr sz="2400"/>
          </a:p>
        </p:txBody>
      </p:sp>
      <p:sp>
        <p:nvSpPr>
          <p:cNvPr id="185" name="Google Shape;185;p16"/>
          <p:cNvSpPr txBox="1">
            <a:spLocks noGrp="1"/>
          </p:cNvSpPr>
          <p:nvPr>
            <p:ph type="body" idx="1"/>
          </p:nvPr>
        </p:nvSpPr>
        <p:spPr>
          <a:xfrm>
            <a:off x="838200" y="1551675"/>
            <a:ext cx="10515600" cy="52104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2200"/>
              <a:buChar char="•"/>
            </a:pPr>
            <a:r>
              <a:rPr lang="en-US" sz="2200" b="1"/>
              <a:t>Univariate Linear Regression</a:t>
            </a:r>
            <a:endParaRPr sz="2200" b="1"/>
          </a:p>
          <a:p>
            <a:pPr marL="685800" lvl="1" indent="-254000" algn="l" rtl="0">
              <a:lnSpc>
                <a:spcPct val="90000"/>
              </a:lnSpc>
              <a:spcBef>
                <a:spcPts val="0"/>
              </a:spcBef>
              <a:spcAft>
                <a:spcPts val="0"/>
              </a:spcAft>
              <a:buSzPts val="2200"/>
              <a:buChar char="•"/>
            </a:pPr>
            <a:r>
              <a:rPr lang="en-US" sz="2200"/>
              <a:t>variables:  independent =1 and dependent =1 </a:t>
            </a:r>
            <a:endParaRPr sz="2200"/>
          </a:p>
          <a:p>
            <a:pPr marL="685800" lvl="1" indent="-254000" algn="l" rtl="0">
              <a:lnSpc>
                <a:spcPct val="90000"/>
              </a:lnSpc>
              <a:spcBef>
                <a:spcPts val="0"/>
              </a:spcBef>
              <a:spcAft>
                <a:spcPts val="0"/>
              </a:spcAft>
              <a:buSzPts val="2200"/>
              <a:buChar char="•"/>
            </a:pPr>
            <a:r>
              <a:rPr lang="en-US" sz="2200"/>
              <a:t>Relationship Nature: Linear</a:t>
            </a:r>
            <a:endParaRPr sz="2200"/>
          </a:p>
          <a:p>
            <a:pPr marL="228600" lvl="0" indent="-190500" algn="l" rtl="0">
              <a:lnSpc>
                <a:spcPct val="90000"/>
              </a:lnSpc>
              <a:spcBef>
                <a:spcPts val="1000"/>
              </a:spcBef>
              <a:spcAft>
                <a:spcPts val="0"/>
              </a:spcAft>
              <a:buSzPts val="2200"/>
              <a:buChar char="•"/>
            </a:pPr>
            <a:r>
              <a:rPr lang="en-US" sz="2200" b="1"/>
              <a:t>Multiple Regression</a:t>
            </a:r>
            <a:endParaRPr sz="2200" b="1"/>
          </a:p>
          <a:p>
            <a:pPr marL="685800" lvl="1" indent="-254000" algn="l" rtl="0">
              <a:lnSpc>
                <a:spcPct val="90000"/>
              </a:lnSpc>
              <a:spcBef>
                <a:spcPts val="500"/>
              </a:spcBef>
              <a:spcAft>
                <a:spcPts val="0"/>
              </a:spcAft>
              <a:buSzPts val="2200"/>
              <a:buChar char="•"/>
            </a:pPr>
            <a:r>
              <a:rPr lang="en-US" sz="2200"/>
              <a:t>variables:  independent &gt;1 and dependent =1 </a:t>
            </a:r>
            <a:endParaRPr sz="2200"/>
          </a:p>
          <a:p>
            <a:pPr marL="685800" lvl="1" indent="-254000" algn="l" rtl="0">
              <a:lnSpc>
                <a:spcPct val="90000"/>
              </a:lnSpc>
              <a:spcBef>
                <a:spcPts val="500"/>
              </a:spcBef>
              <a:spcAft>
                <a:spcPts val="0"/>
              </a:spcAft>
              <a:buSzPts val="2200"/>
              <a:buChar char="•"/>
            </a:pPr>
            <a:r>
              <a:rPr lang="en-US" sz="2200"/>
              <a:t>Relationship Nature: Linear/Non Linear</a:t>
            </a:r>
            <a:endParaRPr sz="2200"/>
          </a:p>
          <a:p>
            <a:pPr marL="228600" lvl="0" indent="-190500" algn="l" rtl="0">
              <a:lnSpc>
                <a:spcPct val="90000"/>
              </a:lnSpc>
              <a:spcBef>
                <a:spcPts val="1000"/>
              </a:spcBef>
              <a:spcAft>
                <a:spcPts val="0"/>
              </a:spcAft>
              <a:buClr>
                <a:schemeClr val="dk1"/>
              </a:buClr>
              <a:buSzPts val="2200"/>
              <a:buChar char="•"/>
            </a:pPr>
            <a:r>
              <a:rPr lang="en-US" sz="2200" b="1"/>
              <a:t>Multivariate Regression</a:t>
            </a:r>
            <a:endParaRPr sz="2200" b="1"/>
          </a:p>
          <a:p>
            <a:pPr marL="685800" lvl="1" indent="-254000" algn="l" rtl="0">
              <a:lnSpc>
                <a:spcPct val="90000"/>
              </a:lnSpc>
              <a:spcBef>
                <a:spcPts val="0"/>
              </a:spcBef>
              <a:spcAft>
                <a:spcPts val="0"/>
              </a:spcAft>
              <a:buSzPts val="2200"/>
              <a:buChar char="•"/>
            </a:pPr>
            <a:r>
              <a:rPr lang="en-US" sz="2200"/>
              <a:t>variables:  independent &gt;1 and dependent &gt;1 </a:t>
            </a:r>
            <a:endParaRPr sz="2200"/>
          </a:p>
          <a:p>
            <a:pPr marL="685800" lvl="1" indent="-254000" algn="l" rtl="0">
              <a:lnSpc>
                <a:spcPct val="90000"/>
              </a:lnSpc>
              <a:spcBef>
                <a:spcPts val="0"/>
              </a:spcBef>
              <a:spcAft>
                <a:spcPts val="0"/>
              </a:spcAft>
              <a:buSzPts val="2200"/>
              <a:buChar char="•"/>
            </a:pPr>
            <a:r>
              <a:rPr lang="en-US" sz="2200"/>
              <a:t>Relationship Nature: Linear/Non-Linear</a:t>
            </a:r>
            <a:endParaRPr sz="2200"/>
          </a:p>
          <a:p>
            <a:pPr marL="228600" lvl="0" indent="-190500" algn="l" rtl="0">
              <a:lnSpc>
                <a:spcPct val="90000"/>
              </a:lnSpc>
              <a:spcBef>
                <a:spcPts val="1000"/>
              </a:spcBef>
              <a:spcAft>
                <a:spcPts val="0"/>
              </a:spcAft>
              <a:buClr>
                <a:schemeClr val="dk1"/>
              </a:buClr>
              <a:buSzPts val="2200"/>
              <a:buChar char="•"/>
            </a:pPr>
            <a:r>
              <a:rPr lang="en-US" sz="2200" b="1"/>
              <a:t>Polynomial Regression</a:t>
            </a:r>
            <a:r>
              <a:rPr lang="en-US" sz="2200"/>
              <a:t> </a:t>
            </a:r>
            <a:endParaRPr sz="2200"/>
          </a:p>
          <a:p>
            <a:pPr marL="685800" lvl="1" indent="-254000" algn="l" rtl="0">
              <a:lnSpc>
                <a:spcPct val="90000"/>
              </a:lnSpc>
              <a:spcBef>
                <a:spcPts val="1000"/>
              </a:spcBef>
              <a:spcAft>
                <a:spcPts val="0"/>
              </a:spcAft>
              <a:buSzPts val="2200"/>
              <a:buChar char="•"/>
            </a:pPr>
            <a:r>
              <a:rPr lang="en-US" sz="2200"/>
              <a:t>the power of the independent variable is more than 1. </a:t>
            </a:r>
            <a:endParaRPr sz="2200"/>
          </a:p>
          <a:p>
            <a:pPr marL="685800" lvl="1" indent="-254000" algn="l" rtl="0">
              <a:lnSpc>
                <a:spcPct val="90000"/>
              </a:lnSpc>
              <a:spcBef>
                <a:spcPts val="0"/>
              </a:spcBef>
              <a:spcAft>
                <a:spcPts val="0"/>
              </a:spcAft>
              <a:buSzPts val="2200"/>
              <a:buChar char="•"/>
            </a:pPr>
            <a:r>
              <a:rPr lang="en-US" sz="2200"/>
              <a:t>Relationship Nature: Non-Linear</a:t>
            </a:r>
            <a:endParaRPr sz="2200"/>
          </a:p>
          <a:p>
            <a:pPr marL="685800" lvl="1" indent="-254000" algn="l" rtl="0">
              <a:lnSpc>
                <a:spcPct val="90000"/>
              </a:lnSpc>
              <a:spcBef>
                <a:spcPts val="1000"/>
              </a:spcBef>
              <a:spcAft>
                <a:spcPts val="0"/>
              </a:spcAft>
              <a:buSzPts val="2200"/>
              <a:buChar char="•"/>
            </a:pPr>
            <a:r>
              <a:rPr lang="en-US" sz="2200"/>
              <a:t>Y = a + bX^2</a:t>
            </a:r>
            <a:endParaRPr sz="2200"/>
          </a:p>
          <a:p>
            <a:pPr marL="685800" lvl="1" indent="-254000" algn="l" rtl="0">
              <a:lnSpc>
                <a:spcPct val="90000"/>
              </a:lnSpc>
              <a:spcBef>
                <a:spcPts val="1000"/>
              </a:spcBef>
              <a:spcAft>
                <a:spcPts val="0"/>
              </a:spcAft>
              <a:buSzPts val="2200"/>
              <a:buChar char="•"/>
            </a:pPr>
            <a:r>
              <a:rPr lang="en-US" sz="2200"/>
              <a:t>The best fit line is not a straight line, rather a curve that fits into the data points.</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Regression</a:t>
            </a:r>
            <a:endParaRPr/>
          </a:p>
        </p:txBody>
      </p:sp>
      <p:sp>
        <p:nvSpPr>
          <p:cNvPr id="191" name="Google Shape;191;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192" name="Google Shape;192;p17"/>
          <p:cNvPicPr preferRelativeResize="0"/>
          <p:nvPr/>
        </p:nvPicPr>
        <p:blipFill rotWithShape="1">
          <a:blip r:embed="rId3">
            <a:alphaModFix/>
          </a:blip>
          <a:srcRect/>
          <a:stretch/>
        </p:blipFill>
        <p:spPr>
          <a:xfrm>
            <a:off x="838200" y="1825625"/>
            <a:ext cx="10515599" cy="4667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body" idx="1"/>
          </p:nvPr>
        </p:nvSpPr>
        <p:spPr>
          <a:xfrm>
            <a:off x="838200" y="1825624"/>
            <a:ext cx="10515600" cy="493001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a:t>Artificial Intelligence</a:t>
            </a:r>
            <a:r>
              <a:rPr lang="en-US"/>
              <a:t> - the simulation of human intelligence in machines that are programmed to think like humans and mimic their actions.</a:t>
            </a:r>
            <a:endParaRPr/>
          </a:p>
          <a:p>
            <a:pPr marL="228600" lvl="0" indent="0" algn="l" rtl="0">
              <a:lnSpc>
                <a:spcPct val="90000"/>
              </a:lnSpc>
              <a:spcBef>
                <a:spcPts val="0"/>
              </a:spcBef>
              <a:spcAft>
                <a:spcPts val="0"/>
              </a:spcAft>
              <a:buSzPts val="1800"/>
              <a:buNone/>
            </a:pPr>
            <a:endParaRPr/>
          </a:p>
          <a:p>
            <a:pPr marL="228600" lvl="0" indent="-228600" algn="l" rtl="0">
              <a:lnSpc>
                <a:spcPct val="90000"/>
              </a:lnSpc>
              <a:spcBef>
                <a:spcPts val="0"/>
              </a:spcBef>
              <a:spcAft>
                <a:spcPts val="0"/>
              </a:spcAft>
              <a:buClr>
                <a:schemeClr val="dk1"/>
              </a:buClr>
              <a:buSzPts val="2800"/>
              <a:buChar char="•"/>
            </a:pPr>
            <a:r>
              <a:rPr lang="en-US" b="1"/>
              <a:t>Machine learning</a:t>
            </a:r>
            <a:r>
              <a:rPr lang="en-US"/>
              <a:t> - a “field of study that gives computers the ability to learn without being explicitly programmed.” </a:t>
            </a:r>
            <a:endParaRPr/>
          </a:p>
          <a:p>
            <a:pPr marL="685800" lvl="1" indent="-292100" algn="l" rtl="0">
              <a:lnSpc>
                <a:spcPct val="90000"/>
              </a:lnSpc>
              <a:spcBef>
                <a:spcPts val="0"/>
              </a:spcBef>
              <a:spcAft>
                <a:spcPts val="0"/>
              </a:spcAft>
              <a:buSzPts val="2800"/>
              <a:buChar char="•"/>
            </a:pPr>
            <a:r>
              <a:rPr lang="en-US" sz="2800"/>
              <a:t>Dynamic-Able to modify itself, does not need human intervention</a:t>
            </a:r>
            <a:endParaRPr sz="2800"/>
          </a:p>
          <a:p>
            <a:pPr marL="685800" lvl="1" indent="-292100" algn="l" rtl="0">
              <a:lnSpc>
                <a:spcPct val="90000"/>
              </a:lnSpc>
              <a:spcBef>
                <a:spcPts val="0"/>
              </a:spcBef>
              <a:spcAft>
                <a:spcPts val="0"/>
              </a:spcAft>
              <a:buSzPts val="2800"/>
              <a:buChar char="•"/>
            </a:pPr>
            <a:r>
              <a:rPr lang="en-US" sz="2800"/>
              <a:t>Subset of AI. All ML counts as AI but not vice versa </a:t>
            </a:r>
            <a:endParaRPr sz="2800"/>
          </a:p>
          <a:p>
            <a:pPr marL="228600" lvl="0" indent="-228600" algn="l" rtl="0">
              <a:lnSpc>
                <a:spcPct val="90000"/>
              </a:lnSpc>
              <a:spcBef>
                <a:spcPts val="1000"/>
              </a:spcBef>
              <a:spcAft>
                <a:spcPts val="0"/>
              </a:spcAft>
              <a:buClr>
                <a:schemeClr val="dk1"/>
              </a:buClr>
              <a:buSzPts val="2800"/>
              <a:buChar char="•"/>
            </a:pPr>
            <a:r>
              <a:rPr lang="en-US" b="1"/>
              <a:t>Deep learning</a:t>
            </a:r>
            <a:r>
              <a:rPr lang="en-US"/>
              <a:t> - a subset of machine learning. DL is reference to deep artificial neural networks. </a:t>
            </a:r>
            <a:endParaRPr/>
          </a:p>
          <a:p>
            <a:pPr marL="685800" lvl="1" indent="-292100" algn="l" rtl="0">
              <a:lnSpc>
                <a:spcPct val="90000"/>
              </a:lnSpc>
              <a:spcBef>
                <a:spcPts val="1000"/>
              </a:spcBef>
              <a:spcAft>
                <a:spcPts val="0"/>
              </a:spcAft>
              <a:buClr>
                <a:schemeClr val="dk1"/>
              </a:buClr>
              <a:buSzPts val="2800"/>
              <a:buChar char="•"/>
            </a:pPr>
            <a:r>
              <a:rPr lang="en-US" sz="2800"/>
              <a:t>Deep - refers to the number of layers in a neural network.</a:t>
            </a:r>
            <a:endParaRPr sz="2800"/>
          </a:p>
        </p:txBody>
      </p:sp>
      <p:sp>
        <p:nvSpPr>
          <p:cNvPr id="91" name="Google Shape;9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AI, ML, DL?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Linear and Logistic Regression</a:t>
            </a:r>
            <a:endParaRPr/>
          </a:p>
        </p:txBody>
      </p:sp>
      <p:sp>
        <p:nvSpPr>
          <p:cNvPr id="198" name="Google Shape;198;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b="1"/>
              <a:t>Linear regression</a:t>
            </a:r>
            <a:r>
              <a:rPr lang="en-US"/>
              <a:t> is used to predict the continuous dependent variable using a given set of independent variables.</a:t>
            </a:r>
            <a:endParaRPr/>
          </a:p>
          <a:p>
            <a:pPr marL="457200" lvl="0" indent="0" algn="l" rtl="0">
              <a:lnSpc>
                <a:spcPct val="90000"/>
              </a:lnSpc>
              <a:spcBef>
                <a:spcPts val="1000"/>
              </a:spcBef>
              <a:spcAft>
                <a:spcPts val="0"/>
              </a:spcAft>
              <a:buSzPts val="1800"/>
              <a:buNone/>
            </a:pPr>
            <a:endParaRPr/>
          </a:p>
          <a:p>
            <a:pPr marL="457200" lvl="0" indent="-406400" algn="l" rtl="0">
              <a:lnSpc>
                <a:spcPct val="90000"/>
              </a:lnSpc>
              <a:spcBef>
                <a:spcPts val="1000"/>
              </a:spcBef>
              <a:spcAft>
                <a:spcPts val="0"/>
              </a:spcAft>
              <a:buSzPts val="2800"/>
              <a:buChar char="•"/>
            </a:pPr>
            <a:r>
              <a:rPr lang="en-US" b="1"/>
              <a:t>Logistic regression </a:t>
            </a:r>
            <a:r>
              <a:rPr lang="en-US"/>
              <a:t>is usually used with binary response variables ( 0 or 1 ), the predictors can be continuous or discrete.</a:t>
            </a:r>
            <a:endParaRPr/>
          </a:p>
          <a:p>
            <a:pPr marL="914400" lvl="1" indent="-342900" algn="l" rtl="0">
              <a:lnSpc>
                <a:spcPct val="90000"/>
              </a:lnSpc>
              <a:spcBef>
                <a:spcPts val="0"/>
              </a:spcBef>
              <a:spcAft>
                <a:spcPts val="0"/>
              </a:spcAft>
              <a:buSzPts val="1800"/>
              <a:buChar char="•"/>
            </a:pPr>
            <a:r>
              <a:rPr lang="en-US"/>
              <a:t>Used for Classification problem</a:t>
            </a:r>
            <a:endParaRPr/>
          </a:p>
          <a:p>
            <a:pPr marL="914400" lvl="1" indent="-342900" algn="l" rtl="0">
              <a:lnSpc>
                <a:spcPct val="90000"/>
              </a:lnSpc>
              <a:spcBef>
                <a:spcPts val="0"/>
              </a:spcBef>
              <a:spcAft>
                <a:spcPts val="0"/>
              </a:spcAft>
              <a:buSzPts val="1800"/>
              <a:buChar char="•"/>
            </a:pPr>
            <a:r>
              <a:rPr lang="en-US"/>
              <a:t>example: Time spend on website and click on ads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f55d57a52_0_17"/>
          <p:cNvSpPr txBox="1">
            <a:spLocks noGrp="1"/>
          </p:cNvSpPr>
          <p:nvPr>
            <p:ph type="title"/>
          </p:nvPr>
        </p:nvSpPr>
        <p:spPr>
          <a:xfrm>
            <a:off x="838200" y="2476225"/>
            <a:ext cx="10515600" cy="89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chemeClr val="accent5"/>
                </a:solidFill>
              </a:rPr>
              <a:t>Linear Regression</a:t>
            </a:r>
            <a:endParaRPr>
              <a:solidFill>
                <a:schemeClr val="accent5"/>
              </a:solidFill>
            </a:endParaRPr>
          </a:p>
        </p:txBody>
      </p:sp>
      <p:sp>
        <p:nvSpPr>
          <p:cNvPr id="204" name="Google Shape;204;g11f55d57a52_0_17"/>
          <p:cNvSpPr txBox="1"/>
          <p:nvPr/>
        </p:nvSpPr>
        <p:spPr>
          <a:xfrm>
            <a:off x="2220925" y="4734700"/>
            <a:ext cx="7748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latin typeface="Calibri"/>
                <a:ea typeface="Calibri"/>
                <a:cs typeface="Calibri"/>
                <a:sym typeface="Calibri"/>
                <a:hlinkClick r:id="rId3"/>
              </a:rPr>
              <a:t>https://www.knowledgehut.com/blog/data-science/what-is-machine-learning</a:t>
            </a:r>
            <a:br>
              <a:rPr lang="en-US">
                <a:latin typeface="Calibri"/>
                <a:ea typeface="Calibri"/>
                <a:cs typeface="Calibri"/>
                <a:sym typeface="Calibri"/>
              </a:rPr>
            </a:br>
            <a:r>
              <a:rPr lang="en-US">
                <a:latin typeface="Calibri"/>
                <a:ea typeface="Calibri"/>
                <a:cs typeface="Calibri"/>
                <a:sym typeface="Calibri"/>
              </a:rPr>
              <a:t>Machine learning various topics</a:t>
            </a:r>
            <a:endParaRPr>
              <a:latin typeface="Calibri"/>
              <a:ea typeface="Calibri"/>
              <a:cs typeface="Calibri"/>
              <a:sym typeface="Calibri"/>
            </a:endParaRPr>
          </a:p>
          <a:p>
            <a:pPr marL="0" lvl="0" indent="0" algn="l" rtl="0">
              <a:spcBef>
                <a:spcPts val="0"/>
              </a:spcBef>
              <a:spcAft>
                <a:spcPts val="0"/>
              </a:spcAft>
              <a:buNone/>
            </a:pPr>
            <a:r>
              <a:rPr lang="en-US" u="sng">
                <a:solidFill>
                  <a:schemeClr val="hlink"/>
                </a:solidFill>
                <a:latin typeface="Calibri"/>
                <a:ea typeface="Calibri"/>
                <a:cs typeface="Calibri"/>
                <a:sym typeface="Calibri"/>
                <a:hlinkClick r:id="rId4"/>
              </a:rPr>
              <a:t>https://www.guru99.com/linear-regression-tensorflow.html</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Linear Regression Tutorial with TensorFlow [Examples]</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body" idx="1"/>
          </p:nvPr>
        </p:nvSpPr>
        <p:spPr>
          <a:xfrm>
            <a:off x="765000" y="183050"/>
            <a:ext cx="10515600" cy="4368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SzPts val="1800"/>
              <a:buNone/>
            </a:pPr>
            <a:r>
              <a:rPr lang="en-US" sz="2000"/>
              <a:t>A regression problem is when the resulting variable contains a real or a continuous value. It tries to draw the line of best fit from the data gathered from a number of points.</a:t>
            </a:r>
            <a:endParaRPr sz="2000"/>
          </a:p>
          <a:p>
            <a:pPr marL="0" lvl="0" indent="0" algn="l" rtl="0">
              <a:lnSpc>
                <a:spcPct val="90000"/>
              </a:lnSpc>
              <a:spcBef>
                <a:spcPts val="1000"/>
              </a:spcBef>
              <a:spcAft>
                <a:spcPts val="0"/>
              </a:spcAft>
              <a:buClr>
                <a:schemeClr val="dk1"/>
              </a:buClr>
              <a:buSzPts val="1100"/>
              <a:buFont typeface="Arial"/>
              <a:buNone/>
            </a:pPr>
            <a:r>
              <a:rPr lang="en-US" sz="2000" b="1"/>
              <a:t>What is Linear Regression?</a:t>
            </a:r>
            <a:endParaRPr sz="2000" b="1"/>
          </a:p>
          <a:p>
            <a:pPr marL="0" lvl="0" indent="0" algn="l" rtl="0">
              <a:lnSpc>
                <a:spcPct val="90000"/>
              </a:lnSpc>
              <a:spcBef>
                <a:spcPts val="1000"/>
              </a:spcBef>
              <a:spcAft>
                <a:spcPts val="0"/>
              </a:spcAft>
              <a:buClr>
                <a:schemeClr val="dk1"/>
              </a:buClr>
              <a:buSzPts val="1100"/>
              <a:buFont typeface="Arial"/>
              <a:buNone/>
            </a:pPr>
            <a:r>
              <a:rPr lang="en-US" sz="2000"/>
              <a:t>Linear Regression is one of the machine learning algorithms where the result is predicted by the use of known parameters which are correlated with the output. It is used to predict values within a continuous range rather than trying to classify them into categories. The known parameters are used to make a continuous and constant slope which is used to predict the unknown or the result.  </a:t>
            </a:r>
            <a:endParaRPr sz="2000"/>
          </a:p>
          <a:p>
            <a:pPr marL="0" lvl="0" indent="0" algn="l" rtl="0">
              <a:lnSpc>
                <a:spcPct val="90000"/>
              </a:lnSpc>
              <a:spcBef>
                <a:spcPts val="1000"/>
              </a:spcBef>
              <a:spcAft>
                <a:spcPts val="0"/>
              </a:spcAft>
              <a:buSzPts val="1800"/>
              <a:buNone/>
            </a:pPr>
            <a:r>
              <a:rPr lang="en-US" sz="2000"/>
              <a:t>Let’s say we have a dataset which contains information about the relationship between ‘number of hours studied’ and ‘marks obtained’. A number of students have been observed and their hours of study along with their grades are recorded. This will be our training data. Our goal is to design a model that can predict the marks if number of hours studied is provided. Using the training data, a regression line is obtained which will give minimum error. This linear equation is then used to apply for a new data. That is, if we give the number of hours studied by a student as an input, our model should be able to predict their mark with minimum error.</a:t>
            </a:r>
            <a:endParaRPr sz="2000"/>
          </a:p>
        </p:txBody>
      </p:sp>
      <p:pic>
        <p:nvPicPr>
          <p:cNvPr id="210" name="Google Shape;210;p19"/>
          <p:cNvPicPr preferRelativeResize="0"/>
          <p:nvPr/>
        </p:nvPicPr>
        <p:blipFill>
          <a:blip r:embed="rId3">
            <a:alphaModFix/>
          </a:blip>
          <a:stretch>
            <a:fillRect/>
          </a:stretch>
        </p:blipFill>
        <p:spPr>
          <a:xfrm>
            <a:off x="697381" y="4661475"/>
            <a:ext cx="11122426" cy="209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f55d57a52_0_10"/>
          <p:cNvSpPr txBox="1">
            <a:spLocks noGrp="1"/>
          </p:cNvSpPr>
          <p:nvPr>
            <p:ph type="body" idx="1"/>
          </p:nvPr>
        </p:nvSpPr>
        <p:spPr>
          <a:xfrm>
            <a:off x="256250" y="329475"/>
            <a:ext cx="11097600" cy="5847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b="1"/>
              <a:t>How does Linear Regression work?</a:t>
            </a:r>
            <a:endParaRPr b="1"/>
          </a:p>
          <a:p>
            <a:pPr marL="0" lvl="0" indent="0" algn="l" rtl="0">
              <a:spcBef>
                <a:spcPts val="1000"/>
              </a:spcBef>
              <a:spcAft>
                <a:spcPts val="0"/>
              </a:spcAft>
              <a:buClr>
                <a:schemeClr val="dk1"/>
              </a:buClr>
              <a:buSzPts val="1100"/>
              <a:buFont typeface="Arial"/>
              <a:buNone/>
            </a:pPr>
            <a:r>
              <a:rPr lang="en-US" sz="2000"/>
              <a:t>Let’s look at a scenario where linear regression might be useful: losing weight. Let us consider that there’s a connection between how many calories you take in and how much you weigh; regression analysis can help you understand that connection. Regression analysis will provide you with a relation which can be visualized into a graph in order to make predictions about your data. For example, if you’ve been putting on weight over the last few years, it can predict how much you’ll weigh in the next ten years if you continue to consume the same amount of calories and burn them at the same rate.</a:t>
            </a:r>
            <a:endParaRPr sz="2000"/>
          </a:p>
          <a:p>
            <a:pPr marL="0" lvl="0" indent="0" algn="l" rtl="0">
              <a:spcBef>
                <a:spcPts val="1000"/>
              </a:spcBef>
              <a:spcAft>
                <a:spcPts val="0"/>
              </a:spcAft>
              <a:buClr>
                <a:schemeClr val="dk1"/>
              </a:buClr>
              <a:buSzPts val="1100"/>
              <a:buFont typeface="Arial"/>
              <a:buNone/>
            </a:pPr>
            <a:r>
              <a:rPr lang="en-US" sz="2000"/>
              <a:t>The goal of regression analysis is to create a trend line based on the data you have gathered. This then allows you to determine whether other factors apart from the amount of calories consumed affect your weight, such as the number of hours you sleep, work pressure, level of stress, type of exercises you do etc. Before taking into account, we need to look at these factors and attributes and determine whether there is a correlation between them. Linear Regression can then be used to draw a trend line which can then be used to confirm or deny the relationship between attributes. If the test is done over a long time duration, extensive data can be collected and the result can be evaluated more accurately. By the end of this article we will build a model which looks like the below picture i.e, determine a line which best fits the data.</a:t>
            </a:r>
            <a:endParaRPr sz="2350"/>
          </a:p>
          <a:p>
            <a:pPr marL="0" lvl="0" indent="0" algn="l" rtl="0">
              <a:spcBef>
                <a:spcPts val="1000"/>
              </a:spcBef>
              <a:spcAft>
                <a:spcPts val="0"/>
              </a:spcAft>
              <a:buNone/>
            </a:pPr>
            <a:endParaRPr sz="2000"/>
          </a:p>
        </p:txBody>
      </p:sp>
      <p:pic>
        <p:nvPicPr>
          <p:cNvPr id="216" name="Google Shape;216;g11f55d57a52_0_10"/>
          <p:cNvPicPr preferRelativeResize="0"/>
          <p:nvPr/>
        </p:nvPicPr>
        <p:blipFill>
          <a:blip r:embed="rId3">
            <a:alphaModFix/>
          </a:blip>
          <a:stretch>
            <a:fillRect/>
          </a:stretch>
        </p:blipFill>
        <p:spPr>
          <a:xfrm>
            <a:off x="4600563" y="4276713"/>
            <a:ext cx="7591425" cy="258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f55d57a52_0_24"/>
          <p:cNvSpPr txBox="1">
            <a:spLocks noGrp="1"/>
          </p:cNvSpPr>
          <p:nvPr>
            <p:ph type="body" idx="1"/>
          </p:nvPr>
        </p:nvSpPr>
        <p:spPr>
          <a:xfrm>
            <a:off x="838200" y="268475"/>
            <a:ext cx="10515600" cy="5908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000" b="1"/>
              <a:t>How do we determine the best fit line?</a:t>
            </a:r>
            <a:endParaRPr sz="2000" b="1"/>
          </a:p>
          <a:p>
            <a:pPr marL="0" lvl="0" indent="0" algn="l" rtl="0">
              <a:spcBef>
                <a:spcPts val="1000"/>
              </a:spcBef>
              <a:spcAft>
                <a:spcPts val="0"/>
              </a:spcAft>
              <a:buClr>
                <a:schemeClr val="dk1"/>
              </a:buClr>
              <a:buSzPts val="1100"/>
              <a:buFont typeface="Arial"/>
              <a:buNone/>
            </a:pPr>
            <a:r>
              <a:rPr lang="en-US" sz="2000"/>
              <a:t>The best fit line is considered to be the line for which the error between the predicted values and the observed values is minimum. It is also called the regression line and the errors are also known as residuals. The figure shown below shows the residuals. It can be visualized by the vertical lines from the observed data value to the regression line.</a:t>
            </a:r>
            <a:endParaRPr sz="2000"/>
          </a:p>
          <a:p>
            <a:pPr marL="0" lvl="0" indent="0" algn="l" rtl="0">
              <a:spcBef>
                <a:spcPts val="1000"/>
              </a:spcBef>
              <a:spcAft>
                <a:spcPts val="0"/>
              </a:spcAft>
              <a:buClr>
                <a:schemeClr val="dk1"/>
              </a:buClr>
              <a:buSzPts val="1100"/>
              <a:buFont typeface="Arial"/>
              <a:buNone/>
            </a:pPr>
            <a:r>
              <a:rPr lang="en-US" sz="2000" b="1"/>
              <a:t>When to use Linear Regression?</a:t>
            </a:r>
            <a:endParaRPr sz="2000" b="1"/>
          </a:p>
          <a:p>
            <a:pPr marL="0" lvl="0" indent="0" algn="l" rtl="0">
              <a:spcBef>
                <a:spcPts val="1000"/>
              </a:spcBef>
              <a:spcAft>
                <a:spcPts val="0"/>
              </a:spcAft>
              <a:buClr>
                <a:schemeClr val="dk1"/>
              </a:buClr>
              <a:buSzPts val="1100"/>
              <a:buFont typeface="Arial"/>
              <a:buNone/>
            </a:pPr>
            <a:r>
              <a:rPr lang="en-US" sz="2000"/>
              <a:t>Linear Regression’s power lies in its simplicity, which means that it can be used to solve problems across various fields. At first, the data collected from the observations need to be collected and plotted along a line. If the difference between the predicted value and the result is almost the same, we can use linear regression for the problem.</a:t>
            </a:r>
            <a:endParaRPr sz="2000"/>
          </a:p>
          <a:p>
            <a:pPr marL="0" lvl="0" indent="0" algn="l" rtl="0">
              <a:spcBef>
                <a:spcPts val="1000"/>
              </a:spcBef>
              <a:spcAft>
                <a:spcPts val="0"/>
              </a:spcAft>
              <a:buNone/>
            </a:pPr>
            <a:endParaRPr sz="2000"/>
          </a:p>
        </p:txBody>
      </p:sp>
      <p:pic>
        <p:nvPicPr>
          <p:cNvPr id="222" name="Google Shape;222;g11f55d57a52_0_24"/>
          <p:cNvPicPr preferRelativeResize="0"/>
          <p:nvPr/>
        </p:nvPicPr>
        <p:blipFill>
          <a:blip r:embed="rId3">
            <a:alphaModFix/>
          </a:blip>
          <a:stretch>
            <a:fillRect/>
          </a:stretch>
        </p:blipFill>
        <p:spPr>
          <a:xfrm>
            <a:off x="3868388" y="3995825"/>
            <a:ext cx="7591425" cy="1885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f55d57a52_0_32"/>
          <p:cNvSpPr txBox="1">
            <a:spLocks noGrp="1"/>
          </p:cNvSpPr>
          <p:nvPr>
            <p:ph type="body" idx="1"/>
          </p:nvPr>
        </p:nvSpPr>
        <p:spPr>
          <a:xfrm>
            <a:off x="244050" y="256250"/>
            <a:ext cx="11763600" cy="63942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ts val="1100"/>
              <a:buFont typeface="Arial"/>
              <a:buNone/>
            </a:pPr>
            <a:r>
              <a:rPr lang="en-US" sz="2000" b="1"/>
              <a:t>Assumptions in linear regression</a:t>
            </a:r>
            <a:endParaRPr sz="2000" b="1"/>
          </a:p>
          <a:p>
            <a:pPr marL="0" lvl="0" indent="0" algn="l" rtl="0">
              <a:spcBef>
                <a:spcPts val="1000"/>
              </a:spcBef>
              <a:spcAft>
                <a:spcPts val="0"/>
              </a:spcAft>
              <a:buClr>
                <a:schemeClr val="dk1"/>
              </a:buClr>
              <a:buSzPts val="1100"/>
              <a:buFont typeface="Arial"/>
              <a:buNone/>
            </a:pPr>
            <a:r>
              <a:rPr lang="en-US" sz="2000"/>
              <a:t>If you are planning to use linear regression for your problem then there are some assumptions you need to consider:</a:t>
            </a:r>
            <a:endParaRPr sz="2000"/>
          </a:p>
          <a:p>
            <a:pPr marL="0" lvl="0" indent="0" algn="l" rtl="0">
              <a:spcBef>
                <a:spcPts val="1000"/>
              </a:spcBef>
              <a:spcAft>
                <a:spcPts val="0"/>
              </a:spcAft>
              <a:buClr>
                <a:schemeClr val="dk1"/>
              </a:buClr>
              <a:buSzPts val="1100"/>
              <a:buFont typeface="Arial"/>
              <a:buNone/>
            </a:pPr>
            <a:r>
              <a:rPr lang="en-US" sz="2000"/>
              <a:t>The relation between the dependent and independent variables should be almost linear.</a:t>
            </a:r>
            <a:endParaRPr sz="2000"/>
          </a:p>
          <a:p>
            <a:pPr marL="0" lvl="0" indent="0" algn="l" rtl="0">
              <a:spcBef>
                <a:spcPts val="1000"/>
              </a:spcBef>
              <a:spcAft>
                <a:spcPts val="0"/>
              </a:spcAft>
              <a:buClr>
                <a:schemeClr val="dk1"/>
              </a:buClr>
              <a:buSzPts val="1100"/>
              <a:buFont typeface="Arial"/>
              <a:buNone/>
            </a:pPr>
            <a:r>
              <a:rPr lang="en-US" sz="2000"/>
              <a:t>The data is homoscedastic, meaning the variance between the results should not be too much.</a:t>
            </a:r>
            <a:endParaRPr sz="2000"/>
          </a:p>
          <a:p>
            <a:pPr marL="0" lvl="0" indent="0" algn="l" rtl="0">
              <a:spcBef>
                <a:spcPts val="1000"/>
              </a:spcBef>
              <a:spcAft>
                <a:spcPts val="0"/>
              </a:spcAft>
              <a:buClr>
                <a:schemeClr val="dk1"/>
              </a:buClr>
              <a:buSzPts val="1100"/>
              <a:buFont typeface="Arial"/>
              <a:buNone/>
            </a:pPr>
            <a:r>
              <a:rPr lang="en-US" sz="2000"/>
              <a:t>The results obtained from an observation should not be influenced by the results obtained from the previous observation.</a:t>
            </a:r>
            <a:endParaRPr sz="2000"/>
          </a:p>
          <a:p>
            <a:pPr marL="0" lvl="0" indent="0" algn="l" rtl="0">
              <a:spcBef>
                <a:spcPts val="1000"/>
              </a:spcBef>
              <a:spcAft>
                <a:spcPts val="0"/>
              </a:spcAft>
              <a:buClr>
                <a:schemeClr val="dk1"/>
              </a:buClr>
              <a:buSzPts val="1100"/>
              <a:buFont typeface="Arial"/>
              <a:buNone/>
            </a:pPr>
            <a:r>
              <a:rPr lang="en-US" sz="2000"/>
              <a:t>The residuals should be normally distributed. This assumption means that the probability density function of the residual values is normally distributed at each independent value.</a:t>
            </a:r>
            <a:endParaRPr sz="2000"/>
          </a:p>
          <a:p>
            <a:pPr marL="0" lvl="0" indent="0" algn="l" rtl="0">
              <a:spcBef>
                <a:spcPts val="1000"/>
              </a:spcBef>
              <a:spcAft>
                <a:spcPts val="0"/>
              </a:spcAft>
              <a:buClr>
                <a:schemeClr val="dk1"/>
              </a:buClr>
              <a:buSzPts val="1100"/>
              <a:buFont typeface="Arial"/>
              <a:buNone/>
            </a:pPr>
            <a:r>
              <a:rPr lang="en-US" sz="2000"/>
              <a:t>You can determine whether your data meets these conditions by plotting it and then doing a bit of digging into its structure.</a:t>
            </a:r>
            <a:endParaRPr sz="2000"/>
          </a:p>
          <a:p>
            <a:pPr marL="0" lvl="0" indent="0" algn="l" rtl="0">
              <a:spcBef>
                <a:spcPts val="1000"/>
              </a:spcBef>
              <a:spcAft>
                <a:spcPts val="0"/>
              </a:spcAft>
              <a:buClr>
                <a:schemeClr val="dk1"/>
              </a:buClr>
              <a:buSzPts val="1100"/>
              <a:buFont typeface="Arial"/>
              <a:buNone/>
            </a:pPr>
            <a:r>
              <a:rPr lang="en-US" sz="2000" b="1"/>
              <a:t>Few properties of Regression Line</a:t>
            </a:r>
            <a:endParaRPr sz="2000" b="1"/>
          </a:p>
          <a:p>
            <a:pPr marL="0" lvl="0" indent="0" algn="l" rtl="0">
              <a:spcBef>
                <a:spcPts val="1000"/>
              </a:spcBef>
              <a:spcAft>
                <a:spcPts val="0"/>
              </a:spcAft>
              <a:buClr>
                <a:schemeClr val="dk1"/>
              </a:buClr>
              <a:buSzPts val="1100"/>
              <a:buFont typeface="Arial"/>
              <a:buNone/>
            </a:pPr>
            <a:r>
              <a:rPr lang="en-US" sz="2000"/>
              <a:t>Here are a few features a regression line has:</a:t>
            </a:r>
            <a:endParaRPr sz="2000"/>
          </a:p>
          <a:p>
            <a:pPr marL="0" lvl="0" indent="0" algn="l" rtl="0">
              <a:spcBef>
                <a:spcPts val="1000"/>
              </a:spcBef>
              <a:spcAft>
                <a:spcPts val="0"/>
              </a:spcAft>
              <a:buClr>
                <a:schemeClr val="dk1"/>
              </a:buClr>
              <a:buSzPts val="1100"/>
              <a:buFont typeface="Arial"/>
              <a:buNone/>
            </a:pPr>
            <a:r>
              <a:rPr lang="en-US" sz="2000"/>
              <a:t>Regression passes through the mean of independent variable (x) as well as mean of the dependent variable (y).</a:t>
            </a:r>
            <a:endParaRPr sz="2000"/>
          </a:p>
          <a:p>
            <a:pPr marL="0" lvl="0" indent="0" algn="l" rtl="0">
              <a:spcBef>
                <a:spcPts val="1000"/>
              </a:spcBef>
              <a:spcAft>
                <a:spcPts val="0"/>
              </a:spcAft>
              <a:buClr>
                <a:schemeClr val="dk1"/>
              </a:buClr>
              <a:buSzPts val="1100"/>
              <a:buFont typeface="Arial"/>
              <a:buNone/>
            </a:pPr>
            <a:r>
              <a:rPr lang="en-US" sz="2000"/>
              <a:t>Regression line minimizes the sum of “Square of Residuals”. That’s why the method of Linear Regression is known as “Ordinary Least Square (OLS)”. We will discuss more in detail about Ordinary Least Square later on.</a:t>
            </a:r>
            <a:endParaRPr sz="2000"/>
          </a:p>
          <a:p>
            <a:pPr marL="0" lvl="0" indent="0" algn="l" rtl="0">
              <a:spcBef>
                <a:spcPts val="1000"/>
              </a:spcBef>
              <a:spcAft>
                <a:spcPts val="0"/>
              </a:spcAft>
              <a:buClr>
                <a:schemeClr val="dk1"/>
              </a:buClr>
              <a:buSzPts val="1100"/>
              <a:buFont typeface="Arial"/>
              <a:buNone/>
            </a:pPr>
            <a:r>
              <a:rPr lang="en-US" sz="2000"/>
              <a:t>B1 explains the change in Y with a change in x  by one unit. In other words, if we increase the value of ‘x’ it will result in a change in value of Y.</a:t>
            </a:r>
            <a:endParaRPr sz="2000"/>
          </a:p>
          <a:p>
            <a:pPr marL="0" lvl="0" indent="0" algn="l" rtl="0">
              <a:spcBef>
                <a:spcPts val="1000"/>
              </a:spcBef>
              <a:spcAft>
                <a:spcPts val="0"/>
              </a:spcAft>
              <a:buNone/>
            </a:pP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g122d1290287_1_0"/>
          <p:cNvPicPr preferRelativeResize="0"/>
          <p:nvPr/>
        </p:nvPicPr>
        <p:blipFill>
          <a:blip r:embed="rId3">
            <a:alphaModFix/>
          </a:blip>
          <a:stretch>
            <a:fillRect/>
          </a:stretch>
        </p:blipFill>
        <p:spPr>
          <a:xfrm>
            <a:off x="5116650" y="452425"/>
            <a:ext cx="4972050" cy="5953125"/>
          </a:xfrm>
          <a:prstGeom prst="rect">
            <a:avLst/>
          </a:prstGeom>
          <a:noFill/>
          <a:ln>
            <a:noFill/>
          </a:ln>
        </p:spPr>
      </p:pic>
      <p:sp>
        <p:nvSpPr>
          <p:cNvPr id="233" name="Google Shape;233;g122d1290287_1_0"/>
          <p:cNvSpPr txBox="1"/>
          <p:nvPr/>
        </p:nvSpPr>
        <p:spPr>
          <a:xfrm>
            <a:off x="462975" y="1311800"/>
            <a:ext cx="388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How Linear Regression work</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22d1290287_0_13"/>
          <p:cNvSpPr txBox="1">
            <a:spLocks noGrp="1"/>
          </p:cNvSpPr>
          <p:nvPr>
            <p:ph type="title"/>
          </p:nvPr>
        </p:nvSpPr>
        <p:spPr>
          <a:xfrm>
            <a:off x="950400" y="25389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900"/>
              <a:buNone/>
            </a:pPr>
            <a:r>
              <a:rPr lang="en-US">
                <a:solidFill>
                  <a:schemeClr val="accent5"/>
                </a:solidFill>
              </a:rPr>
              <a:t>Logistic Regression</a:t>
            </a:r>
            <a:r>
              <a:rPr lang="en-US">
                <a:solidFill>
                  <a:srgbClr val="4A86E8"/>
                </a:solidFill>
              </a:rPr>
              <a:t>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22d1290287_0_18"/>
          <p:cNvSpPr txBox="1">
            <a:spLocks noGrp="1"/>
          </p:cNvSpPr>
          <p:nvPr>
            <p:ph type="title"/>
          </p:nvPr>
        </p:nvSpPr>
        <p:spPr>
          <a:xfrm>
            <a:off x="1117600" y="486833"/>
            <a:ext cx="14020800" cy="176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00"/>
              <a:buNone/>
            </a:pPr>
            <a:r>
              <a:rPr lang="en-US"/>
              <a:t>Example-01. Classification</a:t>
            </a:r>
            <a:endParaRPr/>
          </a:p>
        </p:txBody>
      </p:sp>
      <p:pic>
        <p:nvPicPr>
          <p:cNvPr id="244" name="Google Shape;244;g122d1290287_0_18"/>
          <p:cNvPicPr preferRelativeResize="0"/>
          <p:nvPr/>
        </p:nvPicPr>
        <p:blipFill rotWithShape="1">
          <a:blip r:embed="rId3">
            <a:alphaModFix/>
          </a:blip>
          <a:srcRect/>
          <a:stretch/>
        </p:blipFill>
        <p:spPr>
          <a:xfrm>
            <a:off x="194800" y="1690733"/>
            <a:ext cx="11802400" cy="4632017"/>
          </a:xfrm>
          <a:prstGeom prst="rect">
            <a:avLst/>
          </a:prstGeom>
          <a:noFill/>
          <a:ln>
            <a:noFill/>
          </a:ln>
        </p:spPr>
      </p:pic>
      <p:sp>
        <p:nvSpPr>
          <p:cNvPr id="245" name="Google Shape;245;g122d1290287_0_18"/>
          <p:cNvSpPr txBox="1"/>
          <p:nvPr/>
        </p:nvSpPr>
        <p:spPr>
          <a:xfrm>
            <a:off x="3060667" y="6196333"/>
            <a:ext cx="5693700" cy="5388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If K = 3, K = 5</a:t>
            </a: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22d1290287_0_24"/>
          <p:cNvSpPr txBox="1">
            <a:spLocks noGrp="1"/>
          </p:cNvSpPr>
          <p:nvPr>
            <p:ph type="title"/>
          </p:nvPr>
        </p:nvSpPr>
        <p:spPr>
          <a:xfrm>
            <a:off x="1117600" y="486833"/>
            <a:ext cx="14020800" cy="176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00"/>
              <a:buNone/>
            </a:pPr>
            <a:r>
              <a:rPr lang="en-US"/>
              <a:t>Example-02. Regression</a:t>
            </a:r>
            <a:endParaRPr/>
          </a:p>
        </p:txBody>
      </p:sp>
      <p:pic>
        <p:nvPicPr>
          <p:cNvPr id="251" name="Google Shape;251;g122d1290287_0_24"/>
          <p:cNvPicPr preferRelativeResize="0"/>
          <p:nvPr/>
        </p:nvPicPr>
        <p:blipFill rotWithShape="1">
          <a:blip r:embed="rId3">
            <a:alphaModFix/>
          </a:blip>
          <a:srcRect/>
          <a:stretch/>
        </p:blipFill>
        <p:spPr>
          <a:xfrm>
            <a:off x="-366800" y="1318700"/>
            <a:ext cx="6863600" cy="3840966"/>
          </a:xfrm>
          <a:prstGeom prst="rect">
            <a:avLst/>
          </a:prstGeom>
          <a:noFill/>
          <a:ln>
            <a:noFill/>
          </a:ln>
        </p:spPr>
      </p:pic>
      <p:pic>
        <p:nvPicPr>
          <p:cNvPr id="252" name="Google Shape;252;g122d1290287_0_24"/>
          <p:cNvPicPr preferRelativeResize="0"/>
          <p:nvPr/>
        </p:nvPicPr>
        <p:blipFill rotWithShape="1">
          <a:blip r:embed="rId4">
            <a:alphaModFix/>
          </a:blip>
          <a:srcRect/>
          <a:stretch/>
        </p:blipFill>
        <p:spPr>
          <a:xfrm>
            <a:off x="6496800" y="1427983"/>
            <a:ext cx="5636933" cy="40020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AI/ML/DL</a:t>
            </a:r>
            <a:endParaRPr/>
          </a:p>
        </p:txBody>
      </p:sp>
      <p:pic>
        <p:nvPicPr>
          <p:cNvPr id="97" name="Google Shape;97;p3"/>
          <p:cNvPicPr preferRelativeResize="0">
            <a:picLocks noGrp="1"/>
          </p:cNvPicPr>
          <p:nvPr>
            <p:ph type="body" idx="1"/>
          </p:nvPr>
        </p:nvPicPr>
        <p:blipFill rotWithShape="1">
          <a:blip r:embed="rId3">
            <a:alphaModFix/>
          </a:blip>
          <a:srcRect/>
          <a:stretch/>
        </p:blipFill>
        <p:spPr>
          <a:xfrm>
            <a:off x="3497250" y="1690688"/>
            <a:ext cx="4351338" cy="43513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22d1290287_0_30"/>
          <p:cNvSpPr txBox="1">
            <a:spLocks noGrp="1"/>
          </p:cNvSpPr>
          <p:nvPr>
            <p:ph type="title"/>
          </p:nvPr>
        </p:nvSpPr>
        <p:spPr>
          <a:xfrm>
            <a:off x="1117600" y="486833"/>
            <a:ext cx="14020800" cy="176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00"/>
              <a:buNone/>
            </a:pPr>
            <a:r>
              <a:rPr lang="en-US"/>
              <a:t>Example02 -Regression</a:t>
            </a:r>
            <a:endParaRPr/>
          </a:p>
        </p:txBody>
      </p:sp>
      <p:pic>
        <p:nvPicPr>
          <p:cNvPr id="258" name="Google Shape;258;g122d1290287_0_30"/>
          <p:cNvPicPr preferRelativeResize="0"/>
          <p:nvPr/>
        </p:nvPicPr>
        <p:blipFill rotWithShape="1">
          <a:blip r:embed="rId3">
            <a:alphaModFix/>
          </a:blip>
          <a:srcRect/>
          <a:stretch/>
        </p:blipFill>
        <p:spPr>
          <a:xfrm>
            <a:off x="0" y="1830133"/>
            <a:ext cx="6170700" cy="4589500"/>
          </a:xfrm>
          <a:prstGeom prst="rect">
            <a:avLst/>
          </a:prstGeom>
          <a:noFill/>
          <a:ln>
            <a:noFill/>
          </a:ln>
        </p:spPr>
      </p:pic>
      <p:pic>
        <p:nvPicPr>
          <p:cNvPr id="259" name="Google Shape;259;g122d1290287_0_30"/>
          <p:cNvPicPr preferRelativeResize="0"/>
          <p:nvPr/>
        </p:nvPicPr>
        <p:blipFill rotWithShape="1">
          <a:blip r:embed="rId4">
            <a:alphaModFix/>
          </a:blip>
          <a:srcRect/>
          <a:stretch/>
        </p:blipFill>
        <p:spPr>
          <a:xfrm>
            <a:off x="6342000" y="1695267"/>
            <a:ext cx="5614900" cy="47243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g122d1290287_0_5"/>
          <p:cNvPicPr preferRelativeResize="0"/>
          <p:nvPr/>
        </p:nvPicPr>
        <p:blipFill>
          <a:blip r:embed="rId3">
            <a:alphaModFix/>
          </a:blip>
          <a:stretch>
            <a:fillRect/>
          </a:stretch>
        </p:blipFill>
        <p:spPr>
          <a:xfrm>
            <a:off x="0" y="0"/>
            <a:ext cx="12192000" cy="68580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1f55d57a52_0_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g11f55d57a52_0_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Data science engineers and developers working in various domains are widely using machine learning algorithms to make their tasks simpler and life easier. For example, certain machine learning algorithms enable Google Maps to find the fastest route to our destinations, allow Tesla to make driverless cars, help Amazon to generate almost 35% of their annual income, AccuWeather to get the weather forecast of 3.5 million locations weeks in advance, Facebook to automatically detect faces and suggest tags and so 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Aim/Goal</a:t>
            </a:r>
            <a:endParaRPr/>
          </a:p>
        </p:txBody>
      </p:sp>
      <p:pic>
        <p:nvPicPr>
          <p:cNvPr id="103" name="Google Shape;103;p4"/>
          <p:cNvPicPr preferRelativeResize="0">
            <a:picLocks noGrp="1"/>
          </p:cNvPicPr>
          <p:nvPr>
            <p:ph type="body" idx="1"/>
          </p:nvPr>
        </p:nvPicPr>
        <p:blipFill rotWithShape="1">
          <a:blip r:embed="rId3">
            <a:alphaModFix/>
          </a:blip>
          <a:srcRect/>
          <a:stretch/>
        </p:blipFill>
        <p:spPr>
          <a:xfrm>
            <a:off x="1787853" y="1832526"/>
            <a:ext cx="8160010" cy="2879019"/>
          </a:xfrm>
          <a:prstGeom prst="rect">
            <a:avLst/>
          </a:prstGeom>
          <a:noFill/>
          <a:ln>
            <a:noFill/>
          </a:ln>
        </p:spPr>
      </p:pic>
      <p:sp>
        <p:nvSpPr>
          <p:cNvPr id="104" name="Google Shape;104;p4"/>
          <p:cNvSpPr txBox="1"/>
          <p:nvPr/>
        </p:nvSpPr>
        <p:spPr>
          <a:xfrm>
            <a:off x="1083859" y="4853383"/>
            <a:ext cx="10515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We have some input/data, want some output/desired. So, we need a Rule in between.</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838200" y="276615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Data Science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SzPts val="1800"/>
              <a:buNone/>
            </a:pPr>
            <a:r>
              <a:rPr lang="en-US"/>
              <a:t>Raw facts and Figures</a:t>
            </a:r>
            <a:endParaRPr/>
          </a:p>
          <a:p>
            <a:pPr marL="228600" lvl="0" indent="-228600" algn="l" rtl="0">
              <a:lnSpc>
                <a:spcPct val="90000"/>
              </a:lnSpc>
              <a:spcBef>
                <a:spcPts val="0"/>
              </a:spcBef>
              <a:spcAft>
                <a:spcPts val="0"/>
              </a:spcAft>
              <a:buClr>
                <a:schemeClr val="dk1"/>
              </a:buClr>
              <a:buSzPts val="2800"/>
              <a:buChar char="•"/>
            </a:pPr>
            <a:r>
              <a:rPr lang="en-US"/>
              <a:t>Any unprocessed fact, value, text, sound or picture that is not being interpreted and analyzed.</a:t>
            </a:r>
            <a:endParaRPr/>
          </a:p>
          <a:p>
            <a:pPr marL="228600" lvl="0" indent="-228600" algn="l" rtl="0">
              <a:lnSpc>
                <a:spcPct val="90000"/>
              </a:lnSpc>
              <a:spcBef>
                <a:spcPts val="1000"/>
              </a:spcBef>
              <a:spcAft>
                <a:spcPts val="0"/>
              </a:spcAft>
              <a:buClr>
                <a:schemeClr val="dk1"/>
              </a:buClr>
              <a:buSzPts val="2800"/>
              <a:buChar char="•"/>
            </a:pPr>
            <a:r>
              <a:rPr lang="en-US" b="1"/>
              <a:t>Quantitative - </a:t>
            </a:r>
            <a:r>
              <a:rPr lang="en-US"/>
              <a:t>Numerical</a:t>
            </a:r>
            <a:endParaRPr/>
          </a:p>
          <a:p>
            <a:pPr marL="685800" lvl="1" indent="-292100" algn="l" rtl="0">
              <a:lnSpc>
                <a:spcPct val="90000"/>
              </a:lnSpc>
              <a:spcBef>
                <a:spcPts val="1000"/>
              </a:spcBef>
              <a:spcAft>
                <a:spcPts val="0"/>
              </a:spcAft>
              <a:buClr>
                <a:schemeClr val="dk1"/>
              </a:buClr>
              <a:buSzPts val="2800"/>
              <a:buChar char="•"/>
            </a:pPr>
            <a:r>
              <a:rPr lang="en-US" sz="2800" b="1"/>
              <a:t>Discrete</a:t>
            </a:r>
            <a:r>
              <a:rPr lang="en-US" sz="2800"/>
              <a:t> - Discrete data is a whole number (integer)  </a:t>
            </a:r>
            <a:endParaRPr sz="2800"/>
          </a:p>
          <a:p>
            <a:pPr marL="685800" lvl="1" indent="-292100" algn="l" rtl="0">
              <a:lnSpc>
                <a:spcPct val="90000"/>
              </a:lnSpc>
              <a:spcBef>
                <a:spcPts val="1000"/>
              </a:spcBef>
              <a:spcAft>
                <a:spcPts val="0"/>
              </a:spcAft>
              <a:buClr>
                <a:schemeClr val="dk1"/>
              </a:buClr>
              <a:buSzPts val="2800"/>
              <a:buChar char="•"/>
            </a:pPr>
            <a:r>
              <a:rPr lang="en-US" sz="2800" b="1"/>
              <a:t>Continuous</a:t>
            </a:r>
            <a:r>
              <a:rPr lang="en-US" sz="2800"/>
              <a:t> - have continuous values</a:t>
            </a:r>
            <a:endParaRPr sz="2800"/>
          </a:p>
          <a:p>
            <a:pPr marL="228600" lvl="0" indent="-228600" algn="l" rtl="0">
              <a:lnSpc>
                <a:spcPct val="90000"/>
              </a:lnSpc>
              <a:spcBef>
                <a:spcPts val="1000"/>
              </a:spcBef>
              <a:spcAft>
                <a:spcPts val="0"/>
              </a:spcAft>
              <a:buClr>
                <a:schemeClr val="dk1"/>
              </a:buClr>
              <a:buSzPts val="2800"/>
              <a:buChar char="•"/>
            </a:pPr>
            <a:r>
              <a:rPr lang="en-US" b="1"/>
              <a:t>Qualitative -</a:t>
            </a:r>
            <a:r>
              <a:rPr lang="en-US"/>
              <a:t> Categorical</a:t>
            </a:r>
            <a:endParaRPr/>
          </a:p>
          <a:p>
            <a:pPr marL="685800" lvl="1" indent="-292100" algn="l" rtl="0">
              <a:lnSpc>
                <a:spcPct val="90000"/>
              </a:lnSpc>
              <a:spcBef>
                <a:spcPts val="1000"/>
              </a:spcBef>
              <a:spcAft>
                <a:spcPts val="0"/>
              </a:spcAft>
              <a:buClr>
                <a:schemeClr val="dk1"/>
              </a:buClr>
              <a:buSzPts val="2800"/>
              <a:buChar char="•"/>
            </a:pPr>
            <a:r>
              <a:rPr lang="en-US" sz="2800"/>
              <a:t>Non-numerical</a:t>
            </a:r>
            <a:endParaRPr sz="2800"/>
          </a:p>
          <a:p>
            <a:pPr marL="228600" lvl="0" indent="0" algn="l" rtl="0">
              <a:lnSpc>
                <a:spcPct val="90000"/>
              </a:lnSpc>
              <a:spcBef>
                <a:spcPts val="100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Data Type Conversion</a:t>
            </a:r>
            <a:endParaRPr/>
          </a:p>
        </p:txBody>
      </p:sp>
      <p:sp>
        <p:nvSpPr>
          <p:cNvPr id="121" name="Google Shape;121;p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ts val="1100"/>
              <a:buFont typeface="Arial"/>
              <a:buNone/>
            </a:pPr>
            <a:r>
              <a:rPr lang="en-US" b="1"/>
              <a:t>Binning/Discretization:</a:t>
            </a:r>
            <a:r>
              <a:rPr lang="en-US"/>
              <a:t> Transform Numerical variables to Categorical. </a:t>
            </a:r>
            <a:endParaRPr/>
          </a:p>
          <a:p>
            <a:pPr marL="0" lvl="0" indent="0" algn="l" rtl="0">
              <a:lnSpc>
                <a:spcPct val="90000"/>
              </a:lnSpc>
              <a:spcBef>
                <a:spcPts val="1000"/>
              </a:spcBef>
              <a:spcAft>
                <a:spcPts val="0"/>
              </a:spcAft>
              <a:buClr>
                <a:schemeClr val="dk1"/>
              </a:buClr>
              <a:buSzPts val="1100"/>
              <a:buFont typeface="Arial"/>
              <a:buNone/>
            </a:pPr>
            <a:r>
              <a:rPr lang="en-US"/>
              <a:t>E.g. Age can be categorized into 0-12(Child), 13-19(Teenager), 20-65(Adult), 65+(Senior). </a:t>
            </a:r>
            <a:endParaRPr/>
          </a:p>
          <a:p>
            <a:pPr marL="0" lvl="0" indent="0" algn="l" rtl="0">
              <a:lnSpc>
                <a:spcPct val="90000"/>
              </a:lnSpc>
              <a:spcBef>
                <a:spcPts val="1000"/>
              </a:spcBef>
              <a:spcAft>
                <a:spcPts val="0"/>
              </a:spcAft>
              <a:buClr>
                <a:schemeClr val="dk1"/>
              </a:buClr>
              <a:buSzPts val="1100"/>
              <a:buFont typeface="Arial"/>
              <a:buNone/>
            </a:pPr>
            <a:r>
              <a:rPr lang="en-US"/>
              <a:t>Binning is powerful and can be used as a filter to reduce noise or non-linearity and some algorithms such  as decision trees require categorical data.</a:t>
            </a:r>
            <a:endParaRPr/>
          </a:p>
          <a:p>
            <a:pPr marL="0" lvl="0" indent="0" algn="l" rtl="0">
              <a:lnSpc>
                <a:spcPct val="90000"/>
              </a:lnSpc>
              <a:spcBef>
                <a:spcPts val="1000"/>
              </a:spcBef>
              <a:spcAft>
                <a:spcPts val="0"/>
              </a:spcAft>
              <a:buClr>
                <a:schemeClr val="dk1"/>
              </a:buClr>
              <a:buSzPts val="1100"/>
              <a:buFont typeface="Arial"/>
              <a:buNone/>
            </a:pPr>
            <a:r>
              <a:rPr lang="en-US" b="1"/>
              <a:t>Encoding/Continuation: </a:t>
            </a:r>
            <a:r>
              <a:rPr lang="en-US"/>
              <a:t>Transform Categorical variables into Numerical (Binary) variables. </a:t>
            </a:r>
            <a:endParaRPr/>
          </a:p>
          <a:p>
            <a:pPr marL="0" lvl="0" indent="0" algn="l" rtl="0">
              <a:lnSpc>
                <a:spcPct val="90000"/>
              </a:lnSpc>
              <a:spcBef>
                <a:spcPts val="1000"/>
              </a:spcBef>
              <a:spcAft>
                <a:spcPts val="0"/>
              </a:spcAft>
              <a:buClr>
                <a:schemeClr val="dk1"/>
              </a:buClr>
              <a:buSzPts val="1100"/>
              <a:buFont typeface="Arial"/>
              <a:buNone/>
            </a:pPr>
            <a:r>
              <a:rPr lang="en-US"/>
              <a:t>E.g. Gender: -1 - Male, 0 - other, +1 - Female</a:t>
            </a:r>
            <a:endParaRPr/>
          </a:p>
          <a:p>
            <a:pPr marL="0" lvl="0" indent="0" algn="l" rtl="0">
              <a:lnSpc>
                <a:spcPct val="90000"/>
              </a:lnSpc>
              <a:spcBef>
                <a:spcPts val="1000"/>
              </a:spcBef>
              <a:spcAft>
                <a:spcPts val="0"/>
              </a:spcAft>
              <a:buSzPts val="1800"/>
              <a:buNone/>
            </a:pPr>
            <a:r>
              <a:rPr lang="en-US"/>
              <a:t>Binary: Only 0 or 1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Data Exploration/Description</a:t>
            </a:r>
            <a:endParaRPr/>
          </a:p>
        </p:txBody>
      </p:sp>
      <p:sp>
        <p:nvSpPr>
          <p:cNvPr id="127" name="Google Shape;127;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ts val="1100"/>
              <a:buFont typeface="Arial"/>
              <a:buNone/>
            </a:pPr>
            <a:r>
              <a:rPr lang="en-US"/>
              <a:t>Summary/Descriptive statistics measurement meant to describe data.</a:t>
            </a:r>
            <a:endParaRPr/>
          </a:p>
          <a:p>
            <a:pPr marL="0" lvl="0" indent="0" algn="l" rtl="0">
              <a:lnSpc>
                <a:spcPct val="90000"/>
              </a:lnSpc>
              <a:spcBef>
                <a:spcPts val="1000"/>
              </a:spcBef>
              <a:spcAft>
                <a:spcPts val="0"/>
              </a:spcAft>
              <a:buClr>
                <a:schemeClr val="dk1"/>
              </a:buClr>
              <a:buSzPts val="1100"/>
              <a:buFont typeface="Arial"/>
              <a:buNone/>
            </a:pPr>
            <a:r>
              <a:rPr lang="en-US" b="1"/>
              <a:t>For Numeric Variables</a:t>
            </a:r>
            <a:endParaRPr b="1"/>
          </a:p>
          <a:p>
            <a:pPr marL="0" lvl="0" indent="0" algn="l" rtl="0">
              <a:lnSpc>
                <a:spcPct val="90000"/>
              </a:lnSpc>
              <a:spcBef>
                <a:spcPts val="1000"/>
              </a:spcBef>
              <a:spcAft>
                <a:spcPts val="0"/>
              </a:spcAft>
              <a:buClr>
                <a:schemeClr val="dk1"/>
              </a:buClr>
              <a:buSzPts val="1100"/>
              <a:buFont typeface="Arial"/>
              <a:buNone/>
            </a:pPr>
            <a:r>
              <a:rPr lang="en-US"/>
              <a:t>Mean, Median, Mode, max, min, range, quartiles/percentiles, variance, standard deviation, coefficient of determination, skewness, kurtosis</a:t>
            </a:r>
            <a:endParaRPr/>
          </a:p>
          <a:p>
            <a:pPr marL="0" lvl="0" indent="0" algn="l" rtl="0">
              <a:lnSpc>
                <a:spcPct val="90000"/>
              </a:lnSpc>
              <a:spcBef>
                <a:spcPts val="1000"/>
              </a:spcBef>
              <a:spcAft>
                <a:spcPts val="0"/>
              </a:spcAft>
              <a:buClr>
                <a:schemeClr val="dk1"/>
              </a:buClr>
              <a:buSzPts val="1100"/>
              <a:buFont typeface="Arial"/>
              <a:buNone/>
            </a:pPr>
            <a:r>
              <a:rPr lang="en-US" b="1"/>
              <a:t>For Categorical Variables</a:t>
            </a:r>
            <a:endParaRPr b="1"/>
          </a:p>
          <a:p>
            <a:pPr marL="0" lvl="0" indent="0" algn="l" rtl="0">
              <a:lnSpc>
                <a:spcPct val="90000"/>
              </a:lnSpc>
              <a:spcBef>
                <a:spcPts val="1000"/>
              </a:spcBef>
              <a:spcAft>
                <a:spcPts val="0"/>
              </a:spcAft>
              <a:buClr>
                <a:schemeClr val="dk1"/>
              </a:buClr>
              <a:buSzPts val="1100"/>
              <a:buFont typeface="Arial"/>
              <a:buNone/>
            </a:pPr>
            <a:r>
              <a:rPr lang="en-US"/>
              <a:t>The number of distinct counts. </a:t>
            </a:r>
            <a:endParaRPr/>
          </a:p>
          <a:p>
            <a:pPr marL="0" lvl="0" indent="457200" algn="l" rtl="0">
              <a:lnSpc>
                <a:spcPct val="90000"/>
              </a:lnSpc>
              <a:spcBef>
                <a:spcPts val="1000"/>
              </a:spcBef>
              <a:spcAft>
                <a:spcPts val="0"/>
              </a:spcAft>
              <a:buClr>
                <a:schemeClr val="dk1"/>
              </a:buClr>
              <a:buSzPts val="1100"/>
              <a:buFont typeface="Arial"/>
              <a:buNone/>
            </a:pPr>
            <a:r>
              <a:rPr lang="en-US" b="1"/>
              <a:t>Text:</a:t>
            </a:r>
            <a:r>
              <a:rPr lang="en-US"/>
              <a:t> Frequency, inverse document frequency</a:t>
            </a:r>
            <a:endParaRPr/>
          </a:p>
          <a:p>
            <a:pPr marL="457200" lvl="0" indent="0" algn="l" rtl="0">
              <a:lnSpc>
                <a:spcPct val="90000"/>
              </a:lnSpc>
              <a:spcBef>
                <a:spcPts val="1000"/>
              </a:spcBef>
              <a:spcAft>
                <a:spcPts val="0"/>
              </a:spcAft>
              <a:buSzPts val="1800"/>
              <a:buNone/>
            </a:pPr>
            <a:r>
              <a:rPr lang="en-US" b="1"/>
              <a:t>Bivariate data:</a:t>
            </a:r>
            <a:r>
              <a:rPr lang="en-US"/>
              <a:t> Linear correlation, chi-squared, the P-value based z-test, t-test, analysis of variance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Distribution - Basic Concepts of Statistics</a:t>
            </a:r>
            <a:endParaRPr/>
          </a:p>
        </p:txBody>
      </p:sp>
      <p:sp>
        <p:nvSpPr>
          <p:cNvPr id="133" name="Google Shape;133;p9"/>
          <p:cNvSpPr txBox="1">
            <a:spLocks noGrp="1"/>
          </p:cNvSpPr>
          <p:nvPr>
            <p:ph type="body" idx="1"/>
          </p:nvPr>
        </p:nvSpPr>
        <p:spPr>
          <a:xfrm>
            <a:off x="838200" y="1825625"/>
            <a:ext cx="10515600" cy="5032500"/>
          </a:xfrm>
          <a:prstGeom prst="rect">
            <a:avLst/>
          </a:prstGeom>
          <a:noFill/>
          <a:ln>
            <a:noFill/>
          </a:ln>
        </p:spPr>
        <p:txBody>
          <a:bodyPr spcFirstLastPara="1" wrap="square" lIns="91425" tIns="45700" rIns="91425" bIns="45700" anchor="t" anchorCtr="0">
            <a:noAutofit/>
          </a:bodyPr>
          <a:lstStyle/>
          <a:p>
            <a:pPr marL="228600" lvl="0" indent="0" algn="l" rtl="0">
              <a:lnSpc>
                <a:spcPct val="80000"/>
              </a:lnSpc>
              <a:spcBef>
                <a:spcPts val="0"/>
              </a:spcBef>
              <a:spcAft>
                <a:spcPts val="0"/>
              </a:spcAft>
              <a:buSzPts val="1800"/>
              <a:buNone/>
            </a:pPr>
            <a:r>
              <a:rPr lang="en-US" sz="2360" b="1"/>
              <a:t>Statistics </a:t>
            </a:r>
            <a:r>
              <a:rPr lang="en-US" sz="2360"/>
              <a:t>- the discipline that concerns the collection, organization, analysis, interpretation, and presentation of data.</a:t>
            </a:r>
            <a:endParaRPr sz="2360"/>
          </a:p>
          <a:p>
            <a:pPr marL="228600" lvl="0" indent="-200660" algn="l" rtl="0">
              <a:lnSpc>
                <a:spcPct val="80000"/>
              </a:lnSpc>
              <a:spcBef>
                <a:spcPts val="0"/>
              </a:spcBef>
              <a:spcAft>
                <a:spcPts val="0"/>
              </a:spcAft>
              <a:buClr>
                <a:schemeClr val="dk1"/>
              </a:buClr>
              <a:buSzPts val="2360"/>
              <a:buChar char="•"/>
            </a:pPr>
            <a:r>
              <a:rPr lang="en-US" sz="2360" b="1"/>
              <a:t>Variance - </a:t>
            </a:r>
            <a:r>
              <a:rPr lang="en-US" sz="2360"/>
              <a:t>The average of the squared differences from the Mean.</a:t>
            </a:r>
            <a:endParaRPr sz="2360"/>
          </a:p>
          <a:p>
            <a:pPr marL="685800" lvl="1" indent="-264160" algn="l" rtl="0">
              <a:lnSpc>
                <a:spcPct val="80000"/>
              </a:lnSpc>
              <a:spcBef>
                <a:spcPts val="0"/>
              </a:spcBef>
              <a:spcAft>
                <a:spcPts val="0"/>
              </a:spcAft>
              <a:buClr>
                <a:schemeClr val="dk1"/>
              </a:buClr>
              <a:buSzPts val="2360"/>
              <a:buChar char="•"/>
            </a:pPr>
            <a:r>
              <a:rPr lang="en-US" sz="2080"/>
              <a:t>Spread of a data set from its mean value</a:t>
            </a:r>
            <a:endParaRPr sz="2080"/>
          </a:p>
          <a:p>
            <a:pPr marL="685800" lvl="1" indent="-264160" algn="l" rtl="0">
              <a:lnSpc>
                <a:spcPct val="80000"/>
              </a:lnSpc>
              <a:spcBef>
                <a:spcPts val="0"/>
              </a:spcBef>
              <a:spcAft>
                <a:spcPts val="0"/>
              </a:spcAft>
              <a:buClr>
                <a:schemeClr val="dk1"/>
              </a:buClr>
              <a:buSzPts val="2360"/>
              <a:buChar char="•"/>
            </a:pPr>
            <a:r>
              <a:rPr lang="en-US" sz="2080" b="1" i="1"/>
              <a:t>Magnitude of the spread</a:t>
            </a:r>
            <a:endParaRPr sz="2080" b="1" i="1"/>
          </a:p>
          <a:p>
            <a:pPr marL="228600" lvl="0" indent="-200660" algn="l" rtl="0">
              <a:lnSpc>
                <a:spcPct val="80000"/>
              </a:lnSpc>
              <a:spcBef>
                <a:spcPts val="1000"/>
              </a:spcBef>
              <a:spcAft>
                <a:spcPts val="0"/>
              </a:spcAft>
              <a:buClr>
                <a:schemeClr val="dk1"/>
              </a:buClr>
              <a:buSzPts val="2360"/>
              <a:buChar char="•"/>
            </a:pPr>
            <a:r>
              <a:rPr lang="en-US" sz="2360" b="1"/>
              <a:t>Covariance</a:t>
            </a:r>
            <a:endParaRPr sz="2360" b="1"/>
          </a:p>
          <a:p>
            <a:pPr marL="685800" lvl="1" indent="-264160" algn="l" rtl="0">
              <a:lnSpc>
                <a:spcPct val="80000"/>
              </a:lnSpc>
              <a:spcBef>
                <a:spcPts val="1000"/>
              </a:spcBef>
              <a:spcAft>
                <a:spcPts val="0"/>
              </a:spcAft>
              <a:buClr>
                <a:schemeClr val="dk1"/>
              </a:buClr>
              <a:buSzPts val="2360"/>
              <a:buChar char="•"/>
            </a:pPr>
            <a:r>
              <a:rPr lang="en-US" sz="2080"/>
              <a:t>Covariance </a:t>
            </a:r>
            <a:r>
              <a:rPr lang="en-US" sz="2080" b="1" i="1"/>
              <a:t>tells us the direction</a:t>
            </a:r>
            <a:r>
              <a:rPr lang="en-US" sz="2080"/>
              <a:t> in which two quantities vary with each other.</a:t>
            </a:r>
            <a:endParaRPr sz="2080"/>
          </a:p>
          <a:p>
            <a:pPr marL="685800" lvl="1" indent="-264160" algn="l" rtl="0">
              <a:lnSpc>
                <a:spcPct val="80000"/>
              </a:lnSpc>
              <a:spcBef>
                <a:spcPts val="1000"/>
              </a:spcBef>
              <a:spcAft>
                <a:spcPts val="0"/>
              </a:spcAft>
              <a:buClr>
                <a:schemeClr val="dk1"/>
              </a:buClr>
              <a:buSzPts val="2360"/>
              <a:buChar char="•"/>
            </a:pPr>
            <a:r>
              <a:rPr lang="en-US" sz="2080"/>
              <a:t>Salary has a positive covariance with respect to no. of hours worked-positive covariance</a:t>
            </a:r>
            <a:endParaRPr sz="2080"/>
          </a:p>
          <a:p>
            <a:pPr marL="685800" lvl="1" indent="-264160" algn="l" rtl="0">
              <a:lnSpc>
                <a:spcPct val="80000"/>
              </a:lnSpc>
              <a:spcBef>
                <a:spcPts val="1000"/>
              </a:spcBef>
              <a:spcAft>
                <a:spcPts val="0"/>
              </a:spcAft>
              <a:buClr>
                <a:schemeClr val="dk1"/>
              </a:buClr>
              <a:buSzPts val="2360"/>
              <a:buChar char="•"/>
            </a:pPr>
            <a:r>
              <a:rPr lang="en-US" sz="2080"/>
              <a:t>More practice-Less chance of losing</a:t>
            </a:r>
            <a:endParaRPr sz="2080"/>
          </a:p>
          <a:p>
            <a:pPr marL="228600" lvl="0" indent="-200660" algn="l" rtl="0">
              <a:lnSpc>
                <a:spcPct val="80000"/>
              </a:lnSpc>
              <a:spcBef>
                <a:spcPts val="1000"/>
              </a:spcBef>
              <a:spcAft>
                <a:spcPts val="0"/>
              </a:spcAft>
              <a:buClr>
                <a:schemeClr val="dk1"/>
              </a:buClr>
              <a:buSzPts val="2360"/>
              <a:buChar char="•"/>
            </a:pPr>
            <a:r>
              <a:rPr lang="en-US" sz="2360" b="1"/>
              <a:t>Correlation</a:t>
            </a:r>
            <a:r>
              <a:rPr lang="en-US" sz="2360"/>
              <a:t> - used in feature selection to determine which feature affects the result the most.</a:t>
            </a:r>
            <a:endParaRPr sz="2360"/>
          </a:p>
          <a:p>
            <a:pPr marL="685800" lvl="1" indent="-264160" algn="l" rtl="0">
              <a:lnSpc>
                <a:spcPct val="80000"/>
              </a:lnSpc>
              <a:spcBef>
                <a:spcPts val="1000"/>
              </a:spcBef>
              <a:spcAft>
                <a:spcPts val="0"/>
              </a:spcAft>
              <a:buClr>
                <a:schemeClr val="dk1"/>
              </a:buClr>
              <a:buSzPts val="2360"/>
              <a:buChar char="•"/>
            </a:pPr>
            <a:r>
              <a:rPr lang="en-US" sz="2080"/>
              <a:t>Correlation </a:t>
            </a:r>
            <a:r>
              <a:rPr lang="en-US" sz="2080" b="1" i="1"/>
              <a:t>shows us both, the direction and magnitude</a:t>
            </a:r>
            <a:r>
              <a:rPr lang="en-US" sz="2080"/>
              <a:t> of how two quantities vary with each other.</a:t>
            </a:r>
            <a:endParaRPr sz="2080"/>
          </a:p>
          <a:p>
            <a:pPr marL="685800" lvl="1" indent="-264160" algn="l" rtl="0">
              <a:lnSpc>
                <a:spcPct val="80000"/>
              </a:lnSpc>
              <a:spcBef>
                <a:spcPts val="1000"/>
              </a:spcBef>
              <a:spcAft>
                <a:spcPts val="0"/>
              </a:spcAft>
              <a:buClr>
                <a:schemeClr val="dk1"/>
              </a:buClr>
              <a:buSzPts val="2360"/>
              <a:buChar char="•"/>
            </a:pPr>
            <a:r>
              <a:rPr lang="en-US" sz="2080"/>
              <a:t>Range; -1 to +1, Values between -1 and 1 denote the strength of the correlation.</a:t>
            </a:r>
            <a:endParaRPr sz="208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2456</Words>
  <Application>Microsoft Macintosh PowerPoint</Application>
  <PresentationFormat>Widescreen</PresentationFormat>
  <Paragraphs>169</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Machine Learning &amp; Deep Learning </vt:lpstr>
      <vt:lpstr>What is AI, ML, DL?</vt:lpstr>
      <vt:lpstr>AI/ML/DL</vt:lpstr>
      <vt:lpstr>Aim/Goal</vt:lpstr>
      <vt:lpstr>Data Science</vt:lpstr>
      <vt:lpstr>What is Data?</vt:lpstr>
      <vt:lpstr>Data Type Conversion</vt:lpstr>
      <vt:lpstr>Data Exploration/Description</vt:lpstr>
      <vt:lpstr>Data Distribution - Basic Concepts of Statistics</vt:lpstr>
      <vt:lpstr>Understanding a Distribution</vt:lpstr>
      <vt:lpstr>Model/Algorithm Engineering</vt:lpstr>
      <vt:lpstr>ML Problem-Model Division</vt:lpstr>
      <vt:lpstr>PowerPoint Presentation</vt:lpstr>
      <vt:lpstr>Supervised vs Unsupervised Learning</vt:lpstr>
      <vt:lpstr>Types of Supervised Learning</vt:lpstr>
      <vt:lpstr>Which of the Following are Regression or Classification Task?</vt:lpstr>
      <vt:lpstr>Regression</vt:lpstr>
      <vt:lpstr>Types of Regression</vt:lpstr>
      <vt:lpstr>Regression</vt:lpstr>
      <vt:lpstr>Linear and Logistic Regression</vt:lpstr>
      <vt:lpstr>Linear Regression</vt:lpstr>
      <vt:lpstr>PowerPoint Presentation</vt:lpstr>
      <vt:lpstr>PowerPoint Presentation</vt:lpstr>
      <vt:lpstr>PowerPoint Presentation</vt:lpstr>
      <vt:lpstr>PowerPoint Presentation</vt:lpstr>
      <vt:lpstr>PowerPoint Presentation</vt:lpstr>
      <vt:lpstr>Logistic Regression </vt:lpstr>
      <vt:lpstr>Example-01. Classification</vt:lpstr>
      <vt:lpstr>Example-02. Regression</vt:lpstr>
      <vt:lpstr>Example02 -Regression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 </dc:title>
  <cp:lastModifiedBy>Umer Farooq</cp:lastModifiedBy>
  <cp:revision>2</cp:revision>
  <dcterms:modified xsi:type="dcterms:W3CDTF">2022-04-11T11:08:13Z</dcterms:modified>
</cp:coreProperties>
</file>