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94" r:id="rId22"/>
    <p:sldId id="276" r:id="rId23"/>
    <p:sldId id="277" r:id="rId24"/>
    <p:sldId id="278" r:id="rId25"/>
    <p:sldId id="282" r:id="rId26"/>
    <p:sldId id="283" r:id="rId27"/>
    <p:sldId id="284" r:id="rId28"/>
    <p:sldId id="279" r:id="rId29"/>
    <p:sldId id="280" r:id="rId30"/>
    <p:sldId id="293" r:id="rId31"/>
    <p:sldId id="281" r:id="rId32"/>
    <p:sldId id="285" r:id="rId33"/>
    <p:sldId id="286" r:id="rId34"/>
    <p:sldId id="287" r:id="rId35"/>
    <p:sldId id="288" r:id="rId36"/>
    <p:sldId id="289" r:id="rId37"/>
    <p:sldId id="297"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p:cViewPr varScale="1">
        <p:scale>
          <a:sx n="143" d="100"/>
          <a:sy n="143" d="100"/>
        </p:scale>
        <p:origin x="76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ee6b6f20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 name="Google Shape;52;gee6b6f206a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b17a3635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b17a363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edcb48058a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edcb48058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dcb48058a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dcb48058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dcb48058a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dcb48058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dcb48058a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dcb48058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edcb48058a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edcb48058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ebd926f114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ebd926f11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cb17a36356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cb17a3635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ebd926f114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ebd926f11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ebd926f114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ebd926f11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e6b6f206a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e6b6f206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cb17a36356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cb17a3635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ebd926f114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ebd926f11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edcb48058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edcb48058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Sometimes we don’t only need clustering. Example: Pharmacy store have hierarchical cluster.</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ebd926f114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ebd926f11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ebd926f114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ebd926f11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ebd926f114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ebd926f11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ebd926f114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ebd926f114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edcb48058a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edcb48058a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edcb48058a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edcb48058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4357176c43780004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4357176c4378000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e6b6f206a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e6b6f206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ebd926f114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ebd926f114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ebd926f114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ebd926f114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ebd926f114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ebd926f114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ebd926f114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ebd926f11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4357176c43780004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4357176c4378000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d33b25da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d33b25d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ee6b6f206a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ee6b6f206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d33b25da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d33b25da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e6b6f206a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e6b6f206a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ee6b6f206a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ee6b6f206a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e6b6f206a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e6b6f206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gatevidyalay.com/tag/k-means-clustering-numerical-example-pdf/"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FllcPjvztTI"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hyperlink" Target="https://www.youtube.com/watch?v=K2sBRVCXZqs" TargetMode="External"/><Relationship Id="rId4" Type="http://schemas.openxmlformats.org/officeDocument/2006/relationships/hyperlink" Target="https://www.youtube.com/watch?v=P2KZisgs4A4"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www.youtube.com/watch?v=Griyhs5Pjbc"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500656" y="1161956"/>
            <a:ext cx="6390600" cy="15396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GB"/>
              <a:t>Machine Learning &amp; Deep Learning </a:t>
            </a:r>
          </a:p>
        </p:txBody>
      </p:sp>
      <p:sp>
        <p:nvSpPr>
          <p:cNvPr id="55" name="Google Shape;55;p13"/>
          <p:cNvSpPr txBox="1">
            <a:spLocks noGrp="1"/>
          </p:cNvSpPr>
          <p:nvPr>
            <p:ph type="subTitle" idx="1"/>
          </p:nvPr>
        </p:nvSpPr>
        <p:spPr>
          <a:xfrm>
            <a:off x="1143000" y="2701542"/>
            <a:ext cx="6858000" cy="1909800"/>
          </a:xfrm>
          <a:prstGeom prst="rect">
            <a:avLst/>
          </a:prstGeom>
          <a:noFill/>
          <a:ln>
            <a:noFill/>
          </a:ln>
        </p:spPr>
        <p:txBody>
          <a:bodyPr spcFirstLastPara="1" wrap="square" lIns="68575" tIns="34275" rIns="68575" bIns="34275" anchor="t" anchorCtr="0">
            <a:normAutofit fontScale="75000" lnSpcReduction="20000"/>
          </a:bodyPr>
          <a:lstStyle/>
          <a:p>
            <a:pPr marL="0" lvl="0" indent="0" algn="ctr" rtl="0">
              <a:lnSpc>
                <a:spcPct val="90000"/>
              </a:lnSpc>
              <a:spcBef>
                <a:spcPts val="0"/>
              </a:spcBef>
              <a:spcAft>
                <a:spcPts val="0"/>
              </a:spcAft>
              <a:buClr>
                <a:schemeClr val="dk1"/>
              </a:buClr>
              <a:buSzPct val="64000"/>
              <a:buNone/>
            </a:pPr>
            <a:endParaRPr/>
          </a:p>
          <a:p>
            <a:pPr marL="0" lvl="0" indent="0" algn="ctr" rtl="0">
              <a:lnSpc>
                <a:spcPct val="90000"/>
              </a:lnSpc>
              <a:spcBef>
                <a:spcPts val="800"/>
              </a:spcBef>
              <a:spcAft>
                <a:spcPts val="0"/>
              </a:spcAft>
              <a:buClr>
                <a:schemeClr val="dk1"/>
              </a:buClr>
              <a:buSzPct val="78000"/>
              <a:buNone/>
            </a:pPr>
            <a:r>
              <a:rPr lang="en-GB" sz="2300" i="1">
                <a:solidFill>
                  <a:schemeClr val="accent1"/>
                </a:solidFill>
                <a:sym typeface="+mn-ea"/>
              </a:rPr>
              <a:t>Clustering Techniques</a:t>
            </a:r>
            <a:endParaRPr sz="2300"/>
          </a:p>
          <a:p>
            <a:pPr marL="0" lvl="0" indent="0" algn="ctr" rtl="0">
              <a:lnSpc>
                <a:spcPct val="90000"/>
              </a:lnSpc>
              <a:spcBef>
                <a:spcPts val="800"/>
              </a:spcBef>
              <a:spcAft>
                <a:spcPts val="0"/>
              </a:spcAft>
              <a:buClr>
                <a:schemeClr val="dk1"/>
              </a:buClr>
              <a:buSzPct val="78000"/>
              <a:buNone/>
            </a:pPr>
            <a:endParaRPr sz="2300"/>
          </a:p>
          <a:p>
            <a:pPr marL="0" lvl="0" indent="0" algn="ctr" rtl="0">
              <a:lnSpc>
                <a:spcPct val="90000"/>
              </a:lnSpc>
              <a:spcBef>
                <a:spcPts val="800"/>
              </a:spcBef>
              <a:spcAft>
                <a:spcPts val="0"/>
              </a:spcAft>
              <a:buClr>
                <a:schemeClr val="dk1"/>
              </a:buClr>
              <a:buSzPct val="78000"/>
              <a:buNone/>
            </a:pPr>
            <a:endParaRPr sz="2300"/>
          </a:p>
          <a:p>
            <a:pPr marL="0" lvl="0" indent="0" algn="ctr" rtl="0">
              <a:lnSpc>
                <a:spcPct val="90000"/>
              </a:lnSpc>
              <a:spcBef>
                <a:spcPts val="800"/>
              </a:spcBef>
              <a:spcAft>
                <a:spcPts val="0"/>
              </a:spcAft>
              <a:buClr>
                <a:schemeClr val="dk1"/>
              </a:buClr>
              <a:buSzPct val="78000"/>
              <a:buNone/>
            </a:pPr>
            <a:endParaRPr sz="2300"/>
          </a:p>
          <a:p>
            <a:pPr marL="0" lvl="0" indent="0" algn="r" rtl="0">
              <a:lnSpc>
                <a:spcPct val="90000"/>
              </a:lnSpc>
              <a:spcBef>
                <a:spcPts val="800"/>
              </a:spcBef>
              <a:spcAft>
                <a:spcPts val="0"/>
              </a:spcAft>
              <a:buClr>
                <a:schemeClr val="dk1"/>
              </a:buClr>
              <a:buSzPct val="78000"/>
              <a:buNone/>
            </a:pPr>
            <a:r>
              <a:rPr lang="en-GB" sz="2300" b="1"/>
              <a:t>Instructor:</a:t>
            </a:r>
            <a:r>
              <a:rPr lang="en-GB" sz="2300"/>
              <a:t> </a:t>
            </a:r>
            <a:r>
              <a:rPr lang="en-US" altLang="en-GB" sz="2300" i="1">
                <a:solidFill>
                  <a:schemeClr val="accent1"/>
                </a:solidFill>
              </a:rPr>
              <a:t>Engr. </a:t>
            </a:r>
            <a:r>
              <a:rPr lang="en-GB" sz="2300" i="1">
                <a:solidFill>
                  <a:schemeClr val="accent1"/>
                </a:solidFill>
              </a:rPr>
              <a:t>Najam Aziz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K-Mean Clustering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Problem-1</a:t>
            </a:r>
          </a:p>
        </p:txBody>
      </p:sp>
      <p:pic>
        <p:nvPicPr>
          <p:cNvPr id="113" name="Google Shape;113;p23"/>
          <p:cNvPicPr preferRelativeResize="0"/>
          <p:nvPr/>
        </p:nvPicPr>
        <p:blipFill>
          <a:blip r:embed="rId3"/>
          <a:stretch>
            <a:fillRect/>
          </a:stretch>
        </p:blipFill>
        <p:spPr>
          <a:xfrm>
            <a:off x="16388" y="467638"/>
            <a:ext cx="4705350" cy="2847975"/>
          </a:xfrm>
          <a:prstGeom prst="rect">
            <a:avLst/>
          </a:prstGeom>
          <a:noFill/>
          <a:ln>
            <a:noFill/>
          </a:ln>
        </p:spPr>
      </p:pic>
      <p:pic>
        <p:nvPicPr>
          <p:cNvPr id="114" name="Google Shape;114;p23"/>
          <p:cNvPicPr preferRelativeResize="0"/>
          <p:nvPr/>
        </p:nvPicPr>
        <p:blipFill>
          <a:blip r:embed="rId4"/>
          <a:stretch>
            <a:fillRect/>
          </a:stretch>
        </p:blipFill>
        <p:spPr>
          <a:xfrm>
            <a:off x="4886101" y="481476"/>
            <a:ext cx="4210050" cy="2820332"/>
          </a:xfrm>
          <a:prstGeom prst="rect">
            <a:avLst/>
          </a:prstGeom>
          <a:noFill/>
          <a:ln>
            <a:noFill/>
          </a:ln>
        </p:spPr>
      </p:pic>
      <p:pic>
        <p:nvPicPr>
          <p:cNvPr id="115" name="Google Shape;115;p23"/>
          <p:cNvPicPr preferRelativeResize="0"/>
          <p:nvPr/>
        </p:nvPicPr>
        <p:blipFill>
          <a:blip r:embed="rId5"/>
          <a:stretch>
            <a:fillRect/>
          </a:stretch>
        </p:blipFill>
        <p:spPr>
          <a:xfrm>
            <a:off x="2547388" y="3378000"/>
            <a:ext cx="4210050" cy="1800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119325"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Problem-2</a:t>
            </a:r>
          </a:p>
        </p:txBody>
      </p:sp>
      <p:pic>
        <p:nvPicPr>
          <p:cNvPr id="121" name="Google Shape;121;p24"/>
          <p:cNvPicPr preferRelativeResize="0"/>
          <p:nvPr/>
        </p:nvPicPr>
        <p:blipFill>
          <a:blip r:embed="rId3"/>
          <a:stretch>
            <a:fillRect/>
          </a:stretch>
        </p:blipFill>
        <p:spPr>
          <a:xfrm>
            <a:off x="0" y="572700"/>
            <a:ext cx="9143999" cy="436568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Problem-3</a:t>
            </a:r>
          </a:p>
        </p:txBody>
      </p:sp>
      <p:pic>
        <p:nvPicPr>
          <p:cNvPr id="127" name="Google Shape;127;p25"/>
          <p:cNvPicPr preferRelativeResize="0"/>
          <p:nvPr/>
        </p:nvPicPr>
        <p:blipFill>
          <a:blip r:embed="rId3"/>
          <a:stretch>
            <a:fillRect/>
          </a:stretch>
        </p:blipFill>
        <p:spPr>
          <a:xfrm>
            <a:off x="1339700" y="497825"/>
            <a:ext cx="5135208" cy="46456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6"/>
          <p:cNvPicPr preferRelativeResize="0"/>
          <p:nvPr/>
        </p:nvPicPr>
        <p:blipFill>
          <a:blip r:embed="rId3"/>
          <a:stretch>
            <a:fillRect/>
          </a:stretch>
        </p:blipFill>
        <p:spPr>
          <a:xfrm>
            <a:off x="990600" y="1066800"/>
            <a:ext cx="6901000" cy="296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7"/>
          <p:cNvPicPr preferRelativeResize="0"/>
          <p:nvPr/>
        </p:nvPicPr>
        <p:blipFill>
          <a:blip r:embed="rId3"/>
          <a:stretch>
            <a:fillRect/>
          </a:stretch>
        </p:blipFill>
        <p:spPr>
          <a:xfrm>
            <a:off x="1041125" y="0"/>
            <a:ext cx="5621314"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K-Means Clustering</a:t>
            </a:r>
          </a:p>
        </p:txBody>
      </p:sp>
      <p:sp>
        <p:nvSpPr>
          <p:cNvPr id="143" name="Google Shape;143;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K-Means Clustering-</a:t>
            </a:r>
          </a:p>
          <a:p>
            <a:pPr marL="914400" lvl="1" indent="-317500" algn="l" rtl="0">
              <a:spcBef>
                <a:spcPts val="0"/>
              </a:spcBef>
              <a:spcAft>
                <a:spcPts val="0"/>
              </a:spcAft>
              <a:buSzPts val="1400"/>
              <a:buChar char="○"/>
            </a:pPr>
            <a:r>
              <a:rPr lang="en-GB"/>
              <a:t> K-Means clustering is an unsupervised iterative clustering technique.</a:t>
            </a:r>
          </a:p>
          <a:p>
            <a:pPr marL="914400" lvl="1" indent="-317500" algn="l" rtl="0">
              <a:spcBef>
                <a:spcPts val="0"/>
              </a:spcBef>
              <a:spcAft>
                <a:spcPts val="0"/>
              </a:spcAft>
              <a:buSzPts val="1400"/>
              <a:buChar char="○"/>
            </a:pPr>
            <a:r>
              <a:rPr lang="en-GB"/>
              <a:t>It partitions the given data set into k predefined distinct clusters.</a:t>
            </a:r>
          </a:p>
          <a:p>
            <a:pPr marL="914400" lvl="1" indent="-317500" algn="l" rtl="0">
              <a:spcBef>
                <a:spcPts val="0"/>
              </a:spcBef>
              <a:spcAft>
                <a:spcPts val="0"/>
              </a:spcAft>
              <a:buSzPts val="1400"/>
              <a:buChar char="○"/>
            </a:pPr>
            <a:r>
              <a:rPr lang="en-GB"/>
              <a:t>A cluster is defined as a collection of data points exhibiting certain similarities.</a:t>
            </a:r>
          </a:p>
          <a:p>
            <a:pPr marL="457200" lvl="0" indent="-342900" algn="l" rtl="0">
              <a:spcBef>
                <a:spcPts val="0"/>
              </a:spcBef>
              <a:spcAft>
                <a:spcPts val="0"/>
              </a:spcAft>
              <a:buSzPts val="1800"/>
              <a:buChar char="●"/>
            </a:pPr>
            <a:r>
              <a:rPr lang="en-GB"/>
              <a:t>It partitions the data set such that</a:t>
            </a:r>
          </a:p>
          <a:p>
            <a:pPr marL="914400" lvl="1" indent="-317500" algn="l" rtl="0">
              <a:spcBef>
                <a:spcPts val="0"/>
              </a:spcBef>
              <a:spcAft>
                <a:spcPts val="0"/>
              </a:spcAft>
              <a:buSzPts val="1400"/>
              <a:buChar char="○"/>
            </a:pPr>
            <a:r>
              <a:rPr lang="en-GB"/>
              <a:t>Each data point belongs to a cluster with the nearest mean.</a:t>
            </a:r>
          </a:p>
          <a:p>
            <a:pPr marL="914400" lvl="1" indent="-317500" algn="l" rtl="0">
              <a:spcBef>
                <a:spcPts val="0"/>
              </a:spcBef>
              <a:spcAft>
                <a:spcPts val="0"/>
              </a:spcAft>
              <a:buSzPts val="1400"/>
              <a:buChar char="○"/>
            </a:pPr>
            <a:r>
              <a:rPr lang="en-GB"/>
              <a:t>Data points belonging to one cluster have high degree of similarity.</a:t>
            </a:r>
          </a:p>
          <a:p>
            <a:pPr marL="914400" lvl="1" indent="-317500" algn="l" rtl="0">
              <a:spcBef>
                <a:spcPts val="0"/>
              </a:spcBef>
              <a:spcAft>
                <a:spcPts val="0"/>
              </a:spcAft>
              <a:buSzPts val="1400"/>
              <a:buChar char="○"/>
            </a:pPr>
            <a:r>
              <a:rPr lang="en-GB"/>
              <a:t>Data points belonging to different clusters have high degree of dissimilarity.</a:t>
            </a:r>
          </a:p>
          <a:p>
            <a:pPr marL="0" lvl="0" indent="0" algn="l" rtl="0">
              <a:spcBef>
                <a:spcPts val="1200"/>
              </a:spcBef>
              <a:spcAft>
                <a:spcPts val="0"/>
              </a:spcAft>
              <a:buNone/>
            </a:pPr>
            <a:endParaRPr lang="en-GB"/>
          </a:p>
          <a:p>
            <a:pPr marL="0" lvl="0" indent="0" algn="l" rtl="0">
              <a:spcBef>
                <a:spcPts val="1200"/>
              </a:spcBef>
              <a:spcAft>
                <a:spcPts val="1200"/>
              </a:spcAft>
              <a:buNone/>
            </a:pPr>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9"/>
          <p:cNvSpPr txBox="1">
            <a:spLocks noGrp="1"/>
          </p:cNvSpPr>
          <p:nvPr>
            <p:ph type="body" idx="1"/>
          </p:nvPr>
        </p:nvSpPr>
        <p:spPr>
          <a:xfrm>
            <a:off x="311700" y="1267699"/>
            <a:ext cx="8513700" cy="363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panose="020B0604020202020204"/>
              <a:buNone/>
            </a:pPr>
            <a:r>
              <a:rPr lang="en-GB"/>
              <a:t>To process the learning data, the K-means algorithm in data mining starts with a first group of randomly selected centroids, which are used as the beginning points for every cluster, and then performs iterative (repetitive) calculations to optimize the positions of the centroids</a:t>
            </a:r>
          </a:p>
          <a:p>
            <a:pPr marL="0" lvl="0" indent="0" algn="l" rtl="0">
              <a:spcBef>
                <a:spcPts val="1200"/>
              </a:spcBef>
              <a:spcAft>
                <a:spcPts val="0"/>
              </a:spcAft>
              <a:buClr>
                <a:schemeClr val="dk1"/>
              </a:buClr>
              <a:buSzPts val="1100"/>
              <a:buFont typeface="Arial" panose="020B0604020202020204"/>
              <a:buNone/>
            </a:pPr>
            <a:r>
              <a:rPr lang="en-GB"/>
              <a:t>It halts creating and optimizing clusters when either:</a:t>
            </a:r>
          </a:p>
          <a:p>
            <a:pPr marL="0" lvl="0" indent="0" algn="l" rtl="0">
              <a:spcBef>
                <a:spcPts val="1200"/>
              </a:spcBef>
              <a:spcAft>
                <a:spcPts val="0"/>
              </a:spcAft>
              <a:buClr>
                <a:schemeClr val="dk1"/>
              </a:buClr>
              <a:buSzPts val="1100"/>
              <a:buFont typeface="Arial" panose="020B0604020202020204"/>
              <a:buNone/>
            </a:pPr>
            <a:r>
              <a:rPr lang="en-GB"/>
              <a:t>The centroids have stabilized — there is no change in their values because the clustering has been successful.</a:t>
            </a:r>
          </a:p>
          <a:p>
            <a:pPr marL="0" lvl="0" indent="0" algn="l" rtl="0">
              <a:spcBef>
                <a:spcPts val="1200"/>
              </a:spcBef>
              <a:spcAft>
                <a:spcPts val="1200"/>
              </a:spcAft>
              <a:buNone/>
            </a:pPr>
            <a:r>
              <a:rPr lang="en-GB"/>
              <a:t>The defined number of iterations has been achieved.</a:t>
            </a:r>
          </a:p>
        </p:txBody>
      </p:sp>
      <p:sp>
        <p:nvSpPr>
          <p:cNvPr id="149" name="Google Shape;14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How K-Means Clustering Works?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K-Means Clustering Algorithm Process</a:t>
            </a:r>
          </a:p>
        </p:txBody>
      </p:sp>
      <p:sp>
        <p:nvSpPr>
          <p:cNvPr id="155" name="Google Shape;155;p30"/>
          <p:cNvSpPr txBox="1">
            <a:spLocks noGrp="1"/>
          </p:cNvSpPr>
          <p:nvPr>
            <p:ph type="body" idx="1"/>
          </p:nvPr>
        </p:nvSpPr>
        <p:spPr>
          <a:xfrm>
            <a:off x="311700" y="1017725"/>
            <a:ext cx="8664300" cy="4125600"/>
          </a:xfrm>
          <a:prstGeom prst="rect">
            <a:avLst/>
          </a:prstGeom>
        </p:spPr>
        <p:txBody>
          <a:bodyPr spcFirstLastPara="1" wrap="square" lIns="91425" tIns="91425" rIns="91425" bIns="91425" anchor="t" anchorCtr="0">
            <a:normAutofit fontScale="25000" lnSpcReduction="10000"/>
          </a:bodyPr>
          <a:lstStyle/>
          <a:p>
            <a:pPr marL="0" lvl="0" indent="0" algn="l" rtl="0">
              <a:spcBef>
                <a:spcPts val="300"/>
              </a:spcBef>
              <a:spcAft>
                <a:spcPts val="0"/>
              </a:spcAft>
              <a:buClr>
                <a:schemeClr val="dk1"/>
              </a:buClr>
              <a:buSzPts val="275"/>
              <a:buFont typeface="Arial" panose="020B0604020202020204"/>
              <a:buNone/>
            </a:pPr>
            <a:r>
              <a:rPr lang="en-GB" sz="6650">
                <a:solidFill>
                  <a:srgbClr val="303030"/>
                </a:solidFill>
                <a:highlight>
                  <a:srgbClr val="FFFFFF"/>
                </a:highlight>
              </a:rPr>
              <a:t>K-Means Clustering Algorithm involves the following steps-</a:t>
            </a:r>
            <a:endParaRPr sz="6650">
              <a:solidFill>
                <a:srgbClr val="303030"/>
              </a:solidFill>
              <a:highlight>
                <a:srgbClr val="FFFFFF"/>
              </a:highlight>
            </a:endParaRPr>
          </a:p>
          <a:p>
            <a:pPr marL="0" lvl="0" indent="0" algn="l" rtl="0">
              <a:spcBef>
                <a:spcPts val="900"/>
              </a:spcBef>
              <a:spcAft>
                <a:spcPts val="0"/>
              </a:spcAft>
              <a:buNone/>
            </a:pPr>
            <a:r>
              <a:rPr lang="en-GB" sz="6650">
                <a:solidFill>
                  <a:srgbClr val="303030"/>
                </a:solidFill>
                <a:highlight>
                  <a:srgbClr val="FFFFFF"/>
                </a:highlight>
              </a:rPr>
              <a:t> </a:t>
            </a:r>
            <a:r>
              <a:rPr lang="en-GB" sz="6900" b="1" u="sng">
                <a:solidFill>
                  <a:srgbClr val="303030"/>
                </a:solidFill>
                <a:highlight>
                  <a:srgbClr val="FFFFFF"/>
                </a:highlight>
              </a:rPr>
              <a:t>Step-01:</a:t>
            </a:r>
            <a:r>
              <a:rPr lang="en-GB" sz="6650">
                <a:solidFill>
                  <a:srgbClr val="303030"/>
                </a:solidFill>
                <a:highlight>
                  <a:srgbClr val="FFFFFF"/>
                </a:highlight>
              </a:rPr>
              <a:t>	</a:t>
            </a:r>
            <a:endParaRPr sz="6650">
              <a:solidFill>
                <a:srgbClr val="303030"/>
              </a:solidFill>
              <a:highlight>
                <a:srgbClr val="FFFFFF"/>
              </a:highlight>
            </a:endParaRPr>
          </a:p>
          <a:p>
            <a:pPr marL="457200" lvl="0" indent="-334010" algn="l" rtl="0">
              <a:spcBef>
                <a:spcPts val="900"/>
              </a:spcBef>
              <a:spcAft>
                <a:spcPts val="0"/>
              </a:spcAft>
              <a:buClr>
                <a:srgbClr val="303030"/>
              </a:buClr>
              <a:buSzPct val="100000"/>
              <a:buChar char="●"/>
            </a:pPr>
            <a:r>
              <a:rPr lang="en-GB" sz="6650">
                <a:solidFill>
                  <a:srgbClr val="303030"/>
                </a:solidFill>
                <a:highlight>
                  <a:srgbClr val="FFFFFF"/>
                </a:highlight>
              </a:rPr>
              <a:t>Choose the number of clusters K.</a:t>
            </a:r>
            <a:endParaRPr sz="6650">
              <a:solidFill>
                <a:srgbClr val="303030"/>
              </a:solidFill>
              <a:highlight>
                <a:srgbClr val="FFFFFF"/>
              </a:highlight>
            </a:endParaRPr>
          </a:p>
          <a:p>
            <a:pPr marL="0" lvl="0" indent="0" algn="l" rtl="0">
              <a:lnSpc>
                <a:spcPct val="150000"/>
              </a:lnSpc>
              <a:spcBef>
                <a:spcPts val="900"/>
              </a:spcBef>
              <a:spcAft>
                <a:spcPts val="0"/>
              </a:spcAft>
              <a:buNone/>
            </a:pPr>
            <a:r>
              <a:rPr lang="en-GB" sz="6900" b="1" u="sng">
                <a:solidFill>
                  <a:srgbClr val="303030"/>
                </a:solidFill>
                <a:highlight>
                  <a:srgbClr val="FFFFFF"/>
                </a:highlight>
              </a:rPr>
              <a:t>Step-02:</a:t>
            </a:r>
            <a:endParaRPr sz="6900" b="1" u="sng">
              <a:solidFill>
                <a:srgbClr val="303030"/>
              </a:solidFill>
              <a:highlight>
                <a:srgbClr val="FFFFFF"/>
              </a:highlight>
            </a:endParaRPr>
          </a:p>
          <a:p>
            <a:pPr marL="457200" lvl="0" indent="-334010" algn="l" rtl="0">
              <a:lnSpc>
                <a:spcPct val="150000"/>
              </a:lnSpc>
              <a:spcBef>
                <a:spcPts val="0"/>
              </a:spcBef>
              <a:spcAft>
                <a:spcPts val="0"/>
              </a:spcAft>
              <a:buClr>
                <a:srgbClr val="303030"/>
              </a:buClr>
              <a:buSzPct val="100000"/>
              <a:buChar char="●"/>
            </a:pPr>
            <a:r>
              <a:rPr lang="en-GB" sz="6650">
                <a:solidFill>
                  <a:srgbClr val="303030"/>
                </a:solidFill>
                <a:highlight>
                  <a:srgbClr val="FFFFFF"/>
                </a:highlight>
              </a:rPr>
              <a:t>Randomly select any K data points as cluster centers.</a:t>
            </a:r>
            <a:endParaRPr sz="6650">
              <a:solidFill>
                <a:srgbClr val="303030"/>
              </a:solidFill>
              <a:highlight>
                <a:srgbClr val="FFFFFF"/>
              </a:highlight>
            </a:endParaRPr>
          </a:p>
          <a:p>
            <a:pPr marL="457200" lvl="0" indent="-334010" algn="l" rtl="0">
              <a:lnSpc>
                <a:spcPct val="150000"/>
              </a:lnSpc>
              <a:spcBef>
                <a:spcPts val="0"/>
              </a:spcBef>
              <a:spcAft>
                <a:spcPts val="0"/>
              </a:spcAft>
              <a:buClr>
                <a:srgbClr val="303030"/>
              </a:buClr>
              <a:buSzPct val="100000"/>
              <a:buChar char="●"/>
            </a:pPr>
            <a:r>
              <a:rPr lang="en-GB" sz="6650">
                <a:solidFill>
                  <a:srgbClr val="303030"/>
                </a:solidFill>
                <a:highlight>
                  <a:srgbClr val="FFFFFF"/>
                </a:highlight>
              </a:rPr>
              <a:t>Select cluster centers in such a way that they are as farther as possible  from each other.</a:t>
            </a:r>
            <a:endParaRPr sz="6650">
              <a:solidFill>
                <a:srgbClr val="303030"/>
              </a:solidFill>
              <a:highlight>
                <a:srgbClr val="FFFFFF"/>
              </a:highlight>
            </a:endParaRPr>
          </a:p>
          <a:p>
            <a:pPr marL="0" lvl="0" indent="0" algn="l" rtl="0">
              <a:spcBef>
                <a:spcPts val="300"/>
              </a:spcBef>
              <a:spcAft>
                <a:spcPts val="0"/>
              </a:spcAft>
              <a:buNone/>
            </a:pPr>
            <a:r>
              <a:rPr lang="en-GB" sz="6650">
                <a:solidFill>
                  <a:srgbClr val="303030"/>
                </a:solidFill>
                <a:highlight>
                  <a:srgbClr val="FFFFFF"/>
                </a:highlight>
              </a:rPr>
              <a:t> </a:t>
            </a:r>
            <a:r>
              <a:rPr lang="en-GB" sz="6900" b="1" u="sng">
                <a:solidFill>
                  <a:srgbClr val="303030"/>
                </a:solidFill>
                <a:highlight>
                  <a:srgbClr val="FFFFFF"/>
                </a:highlight>
              </a:rPr>
              <a:t>Step-03:	</a:t>
            </a:r>
            <a:endParaRPr sz="6900" b="1" u="sng">
              <a:solidFill>
                <a:srgbClr val="303030"/>
              </a:solidFill>
              <a:highlight>
                <a:srgbClr val="FFFFFF"/>
              </a:highlight>
            </a:endParaRPr>
          </a:p>
          <a:p>
            <a:pPr marL="457200" lvl="0" indent="-334010" algn="l" rtl="0">
              <a:spcBef>
                <a:spcPts val="900"/>
              </a:spcBef>
              <a:spcAft>
                <a:spcPts val="0"/>
              </a:spcAft>
              <a:buClr>
                <a:srgbClr val="303030"/>
              </a:buClr>
              <a:buSzPct val="100000"/>
              <a:buChar char="●"/>
            </a:pPr>
            <a:r>
              <a:rPr lang="en-GB" sz="6650">
                <a:solidFill>
                  <a:srgbClr val="303030"/>
                </a:solidFill>
                <a:highlight>
                  <a:srgbClr val="FFFFFF"/>
                </a:highlight>
              </a:rPr>
              <a:t>Calculate the distance between each data point and each cluster center.</a:t>
            </a:r>
            <a:endParaRPr sz="6650">
              <a:solidFill>
                <a:srgbClr val="303030"/>
              </a:solidFill>
              <a:highlight>
                <a:srgbClr val="FFFFFF"/>
              </a:highlight>
            </a:endParaRPr>
          </a:p>
          <a:p>
            <a:pPr marL="457200" lvl="0" indent="-334010" algn="l" rtl="0">
              <a:spcBef>
                <a:spcPts val="0"/>
              </a:spcBef>
              <a:spcAft>
                <a:spcPts val="0"/>
              </a:spcAft>
              <a:buClr>
                <a:srgbClr val="303030"/>
              </a:buClr>
              <a:buSzPct val="100000"/>
              <a:buChar char="●"/>
            </a:pPr>
            <a:r>
              <a:rPr lang="en-GB" sz="6650">
                <a:solidFill>
                  <a:srgbClr val="303030"/>
                </a:solidFill>
                <a:highlight>
                  <a:srgbClr val="FFFFFF"/>
                </a:highlight>
              </a:rPr>
              <a:t>The distance may be calculated either by using given distance function or by using euclidean distance formula.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1"/>
          <p:cNvSpPr txBox="1">
            <a:spLocks noGrp="1"/>
          </p:cNvSpPr>
          <p:nvPr>
            <p:ph type="body" idx="1"/>
          </p:nvPr>
        </p:nvSpPr>
        <p:spPr>
          <a:xfrm>
            <a:off x="311700" y="446500"/>
            <a:ext cx="8520600" cy="4554000"/>
          </a:xfrm>
          <a:prstGeom prst="rect">
            <a:avLst/>
          </a:prstGeom>
        </p:spPr>
        <p:txBody>
          <a:bodyPr spcFirstLastPara="1" wrap="square" lIns="91425" tIns="91425" rIns="91425" bIns="91425" anchor="t" anchorCtr="0">
            <a:normAutofit fontScale="25000" lnSpcReduction="20000"/>
          </a:bodyPr>
          <a:lstStyle/>
          <a:p>
            <a:pPr marL="0" lvl="0" indent="0" algn="l" rtl="0">
              <a:spcBef>
                <a:spcPts val="300"/>
              </a:spcBef>
              <a:spcAft>
                <a:spcPts val="0"/>
              </a:spcAft>
              <a:buNone/>
            </a:pPr>
            <a:r>
              <a:rPr lang="en-GB" sz="6650">
                <a:solidFill>
                  <a:srgbClr val="303030"/>
                </a:solidFill>
                <a:highlight>
                  <a:srgbClr val="FFFFFF"/>
                </a:highlight>
              </a:rPr>
              <a:t> </a:t>
            </a:r>
            <a:r>
              <a:rPr lang="en-GB" sz="6900" b="1" u="sng">
                <a:solidFill>
                  <a:srgbClr val="303030"/>
                </a:solidFill>
                <a:highlight>
                  <a:srgbClr val="FFFFFF"/>
                </a:highlight>
              </a:rPr>
              <a:t>Step-04:	</a:t>
            </a:r>
            <a:endParaRPr sz="6900" b="1" u="sng">
              <a:solidFill>
                <a:srgbClr val="303030"/>
              </a:solidFill>
              <a:highlight>
                <a:srgbClr val="FFFFFF"/>
              </a:highlight>
            </a:endParaRPr>
          </a:p>
          <a:p>
            <a:pPr marL="457200" lvl="0" indent="-334010" algn="l" rtl="0">
              <a:spcBef>
                <a:spcPts val="900"/>
              </a:spcBef>
              <a:spcAft>
                <a:spcPts val="0"/>
              </a:spcAft>
              <a:buClr>
                <a:srgbClr val="303030"/>
              </a:buClr>
              <a:buSzPct val="100000"/>
              <a:buChar char="●"/>
            </a:pPr>
            <a:r>
              <a:rPr lang="en-GB" sz="6650">
                <a:solidFill>
                  <a:srgbClr val="303030"/>
                </a:solidFill>
                <a:highlight>
                  <a:srgbClr val="FFFFFF"/>
                </a:highlight>
              </a:rPr>
              <a:t>Assign each data point to some cluster.</a:t>
            </a:r>
            <a:endParaRPr sz="6650">
              <a:solidFill>
                <a:srgbClr val="303030"/>
              </a:solidFill>
              <a:highlight>
                <a:srgbClr val="FFFFFF"/>
              </a:highlight>
            </a:endParaRPr>
          </a:p>
          <a:p>
            <a:pPr marL="457200" lvl="0" indent="-334010" algn="l" rtl="0">
              <a:spcBef>
                <a:spcPts val="0"/>
              </a:spcBef>
              <a:spcAft>
                <a:spcPts val="0"/>
              </a:spcAft>
              <a:buClr>
                <a:srgbClr val="303030"/>
              </a:buClr>
              <a:buSzPct val="100000"/>
              <a:buChar char="●"/>
            </a:pPr>
            <a:r>
              <a:rPr lang="en-GB" sz="6650">
                <a:solidFill>
                  <a:srgbClr val="303030"/>
                </a:solidFill>
                <a:highlight>
                  <a:srgbClr val="FFFFFF"/>
                </a:highlight>
              </a:rPr>
              <a:t>A data point is assigned to that cluster whose center is nearest to that data point.</a:t>
            </a:r>
            <a:endParaRPr sz="6900" b="1" u="sng">
              <a:solidFill>
                <a:srgbClr val="303030"/>
              </a:solidFill>
              <a:highlight>
                <a:srgbClr val="FFFFFF"/>
              </a:highlight>
            </a:endParaRPr>
          </a:p>
          <a:p>
            <a:pPr marL="0" lvl="0" indent="0" algn="l" rtl="0">
              <a:spcBef>
                <a:spcPts val="900"/>
              </a:spcBef>
              <a:spcAft>
                <a:spcPts val="0"/>
              </a:spcAft>
              <a:buNone/>
            </a:pPr>
            <a:r>
              <a:rPr lang="en-GB" sz="6900" b="1" u="sng">
                <a:solidFill>
                  <a:srgbClr val="303030"/>
                </a:solidFill>
                <a:highlight>
                  <a:srgbClr val="FFFFFF"/>
                </a:highlight>
              </a:rPr>
              <a:t>Step-05:	</a:t>
            </a:r>
            <a:endParaRPr sz="6900" b="1" u="sng">
              <a:solidFill>
                <a:srgbClr val="303030"/>
              </a:solidFill>
              <a:highlight>
                <a:srgbClr val="FFFFFF"/>
              </a:highlight>
            </a:endParaRPr>
          </a:p>
          <a:p>
            <a:pPr marL="457200" lvl="0" indent="-334010" algn="l" rtl="0">
              <a:spcBef>
                <a:spcPts val="900"/>
              </a:spcBef>
              <a:spcAft>
                <a:spcPts val="0"/>
              </a:spcAft>
              <a:buClr>
                <a:srgbClr val="303030"/>
              </a:buClr>
              <a:buSzPct val="100000"/>
              <a:buChar char="●"/>
            </a:pPr>
            <a:r>
              <a:rPr lang="en-GB" sz="6650">
                <a:solidFill>
                  <a:srgbClr val="303030"/>
                </a:solidFill>
                <a:highlight>
                  <a:srgbClr val="FFFFFF"/>
                </a:highlight>
              </a:rPr>
              <a:t>Re-compute the center of newly formed clusters.</a:t>
            </a:r>
            <a:endParaRPr sz="6650">
              <a:solidFill>
                <a:srgbClr val="303030"/>
              </a:solidFill>
              <a:highlight>
                <a:srgbClr val="FFFFFF"/>
              </a:highlight>
            </a:endParaRPr>
          </a:p>
          <a:p>
            <a:pPr marL="457200" lvl="0" indent="-334010" algn="l" rtl="0">
              <a:spcBef>
                <a:spcPts val="0"/>
              </a:spcBef>
              <a:spcAft>
                <a:spcPts val="0"/>
              </a:spcAft>
              <a:buClr>
                <a:srgbClr val="303030"/>
              </a:buClr>
              <a:buSzPct val="100000"/>
              <a:buChar char="●"/>
            </a:pPr>
            <a:r>
              <a:rPr lang="en-GB" sz="6650">
                <a:solidFill>
                  <a:srgbClr val="303030"/>
                </a:solidFill>
                <a:highlight>
                  <a:srgbClr val="FFFFFF"/>
                </a:highlight>
              </a:rPr>
              <a:t>The center of a cluster is computed by taking mean of all the data points contained in that cluster.</a:t>
            </a:r>
            <a:endParaRPr sz="6650">
              <a:solidFill>
                <a:srgbClr val="303030"/>
              </a:solidFill>
              <a:highlight>
                <a:srgbClr val="FFFFFF"/>
              </a:highlight>
            </a:endParaRPr>
          </a:p>
          <a:p>
            <a:pPr marL="0" lvl="0" indent="0" algn="l" rtl="0">
              <a:spcBef>
                <a:spcPts val="900"/>
              </a:spcBef>
              <a:spcAft>
                <a:spcPts val="0"/>
              </a:spcAft>
              <a:buClr>
                <a:schemeClr val="dk1"/>
              </a:buClr>
              <a:buSzPts val="275"/>
              <a:buFont typeface="Arial" panose="020B0604020202020204"/>
              <a:buNone/>
            </a:pPr>
            <a:r>
              <a:rPr lang="en-GB" sz="6650">
                <a:solidFill>
                  <a:srgbClr val="303030"/>
                </a:solidFill>
                <a:highlight>
                  <a:srgbClr val="FFFFFF"/>
                </a:highlight>
              </a:rPr>
              <a:t> </a:t>
            </a:r>
            <a:r>
              <a:rPr lang="en-GB" sz="6900" b="1" u="sng">
                <a:solidFill>
                  <a:srgbClr val="303030"/>
                </a:solidFill>
                <a:highlight>
                  <a:srgbClr val="FFFFFF"/>
                </a:highlight>
              </a:rPr>
              <a:t>Step-06:</a:t>
            </a:r>
            <a:endParaRPr sz="6900" b="1" u="sng">
              <a:solidFill>
                <a:srgbClr val="303030"/>
              </a:solidFill>
              <a:highlight>
                <a:srgbClr val="FFFFFF"/>
              </a:highlight>
            </a:endParaRPr>
          </a:p>
          <a:p>
            <a:pPr marL="0" lvl="0" indent="0" algn="l" rtl="0">
              <a:spcBef>
                <a:spcPts val="900"/>
              </a:spcBef>
              <a:spcAft>
                <a:spcPts val="0"/>
              </a:spcAft>
              <a:buClr>
                <a:schemeClr val="dk1"/>
              </a:buClr>
              <a:buSzPts val="275"/>
              <a:buFont typeface="Arial" panose="020B0604020202020204"/>
              <a:buNone/>
            </a:pPr>
            <a:r>
              <a:rPr lang="en-GB" sz="6650">
                <a:solidFill>
                  <a:srgbClr val="303030"/>
                </a:solidFill>
                <a:highlight>
                  <a:srgbClr val="FFFFFF"/>
                </a:highlight>
              </a:rPr>
              <a:t> Keep repeating the procedure from Step-03 to Step-05 until any of the following stopping criteria is met-</a:t>
            </a:r>
            <a:endParaRPr sz="6650">
              <a:solidFill>
                <a:srgbClr val="303030"/>
              </a:solidFill>
              <a:highlight>
                <a:srgbClr val="FFFFFF"/>
              </a:highlight>
            </a:endParaRPr>
          </a:p>
          <a:p>
            <a:pPr marL="596900" lvl="0" indent="-334010" algn="l" rtl="0">
              <a:spcBef>
                <a:spcPts val="900"/>
              </a:spcBef>
              <a:spcAft>
                <a:spcPts val="0"/>
              </a:spcAft>
              <a:buClr>
                <a:srgbClr val="303030"/>
              </a:buClr>
              <a:buSzPct val="100000"/>
              <a:buChar char="●"/>
            </a:pPr>
            <a:r>
              <a:rPr lang="en-GB" sz="6650">
                <a:solidFill>
                  <a:srgbClr val="303030"/>
                </a:solidFill>
                <a:highlight>
                  <a:srgbClr val="FFFFFF"/>
                </a:highlight>
              </a:rPr>
              <a:t>Center of newly formed clusters do not change</a:t>
            </a:r>
            <a:endParaRPr sz="6650">
              <a:solidFill>
                <a:srgbClr val="303030"/>
              </a:solidFill>
              <a:highlight>
                <a:srgbClr val="FFFFFF"/>
              </a:highlight>
            </a:endParaRPr>
          </a:p>
          <a:p>
            <a:pPr marL="596900" lvl="0" indent="-334010" algn="l" rtl="0">
              <a:spcBef>
                <a:spcPts val="0"/>
              </a:spcBef>
              <a:spcAft>
                <a:spcPts val="0"/>
              </a:spcAft>
              <a:buClr>
                <a:srgbClr val="303030"/>
              </a:buClr>
              <a:buSzPct val="100000"/>
              <a:buChar char="●"/>
            </a:pPr>
            <a:r>
              <a:rPr lang="en-GB" sz="6650">
                <a:solidFill>
                  <a:srgbClr val="303030"/>
                </a:solidFill>
                <a:highlight>
                  <a:srgbClr val="FFFFFF"/>
                </a:highlight>
              </a:rPr>
              <a:t>Data points remain present in the same cluster</a:t>
            </a:r>
            <a:endParaRPr sz="6650">
              <a:solidFill>
                <a:srgbClr val="303030"/>
              </a:solidFill>
              <a:highlight>
                <a:srgbClr val="FFFFFF"/>
              </a:highlight>
            </a:endParaRPr>
          </a:p>
          <a:p>
            <a:pPr marL="596900" lvl="0" indent="-334010" algn="l" rtl="0">
              <a:spcBef>
                <a:spcPts val="0"/>
              </a:spcBef>
              <a:spcAft>
                <a:spcPts val="0"/>
              </a:spcAft>
              <a:buClr>
                <a:srgbClr val="303030"/>
              </a:buClr>
              <a:buSzPct val="100000"/>
              <a:buChar char="●"/>
            </a:pPr>
            <a:r>
              <a:rPr lang="en-GB" sz="6650">
                <a:solidFill>
                  <a:srgbClr val="303030"/>
                </a:solidFill>
                <a:highlight>
                  <a:srgbClr val="FFFFFF"/>
                </a:highlight>
              </a:rPr>
              <a:t>Maximum number of iterations are reached</a:t>
            </a:r>
            <a:endParaRPr sz="6650">
              <a:solidFill>
                <a:srgbClr val="303030"/>
              </a:solidFill>
              <a:highlight>
                <a:srgbClr val="FFFFFF"/>
              </a:highlight>
            </a:endParaRPr>
          </a:p>
          <a:p>
            <a:pPr marL="0" lvl="0" indent="0" algn="l" rtl="0">
              <a:spcBef>
                <a:spcPts val="1500"/>
              </a:spcBef>
              <a:spcAft>
                <a:spcPts val="0"/>
              </a:spcAft>
              <a:buNone/>
            </a:pPr>
            <a:r>
              <a:rPr lang="en-GB" sz="6650" u="sng">
                <a:solidFill>
                  <a:schemeClr val="hlink"/>
                </a:solidFill>
                <a:highlight>
                  <a:srgbClr val="FFFFFF"/>
                </a:highlight>
                <a:hlinkClick r:id="rId3"/>
              </a:rPr>
              <a:t>https://www.gatevidyalay.com/tag/k-means-clustering-numerical-example-pdf/</a:t>
            </a:r>
            <a:endParaRPr sz="6650">
              <a:solidFill>
                <a:srgbClr val="303030"/>
              </a:solidFill>
              <a:highlight>
                <a:srgbClr val="FFFFFF"/>
              </a:highlight>
            </a:endParaRPr>
          </a:p>
          <a:p>
            <a:pPr marL="0" lvl="0" indent="0" algn="l" rtl="0">
              <a:spcBef>
                <a:spcPts val="1500"/>
              </a:spcBef>
              <a:spcAft>
                <a:spcPts val="1500"/>
              </a:spcAft>
              <a:buNone/>
            </a:pPr>
            <a:endParaRPr sz="6650">
              <a:solidFill>
                <a:srgbClr val="303030"/>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subTitle" idx="1"/>
          </p:nvPr>
        </p:nvSpPr>
        <p:spPr>
          <a:xfrm>
            <a:off x="311700" y="200317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i="1">
                <a:solidFill>
                  <a:schemeClr val="accent1"/>
                </a:solidFill>
              </a:rPr>
              <a:t>Clustering Techniques in Machine Learning</a:t>
            </a:r>
            <a:endParaRPr i="1">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Examples</a:t>
            </a:r>
          </a:p>
        </p:txBody>
      </p:sp>
      <p:sp>
        <p:nvSpPr>
          <p:cNvPr id="166" name="Google Shape;166;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K Means Clustering Algorithm - Solved Numerical Example Big Data Analytics Tutorial by Mahesh Huddar</a:t>
            </a:r>
          </a:p>
          <a:p>
            <a:pPr marL="457200" lvl="0" indent="0" algn="l" rtl="0">
              <a:spcBef>
                <a:spcPts val="1200"/>
              </a:spcBef>
              <a:spcAft>
                <a:spcPts val="0"/>
              </a:spcAft>
              <a:buNone/>
            </a:pPr>
            <a:r>
              <a:rPr lang="en-GB" u="sng">
                <a:solidFill>
                  <a:schemeClr val="hlink"/>
                </a:solidFill>
                <a:hlinkClick r:id="rId3"/>
              </a:rPr>
              <a:t>https://www.youtube.com/watch?v=FllcPjvztTI</a:t>
            </a:r>
            <a:endParaRPr lang="en-GB" u="sng">
              <a:solidFill>
                <a:schemeClr val="hlink"/>
              </a:solidFill>
            </a:endParaRPr>
          </a:p>
          <a:p>
            <a:pPr marL="457200" lvl="0" indent="-342900" algn="l" rtl="0">
              <a:spcBef>
                <a:spcPts val="1200"/>
              </a:spcBef>
              <a:spcAft>
                <a:spcPts val="0"/>
              </a:spcAft>
              <a:buSzPts val="1800"/>
              <a:buChar char="●"/>
            </a:pPr>
            <a:r>
              <a:rPr lang="en-GB"/>
              <a:t>Solved numerical example 1 - K-mean clustering</a:t>
            </a:r>
            <a:br>
              <a:rPr lang="en-GB"/>
            </a:br>
            <a:r>
              <a:rPr lang="en-GB" u="sng">
                <a:solidFill>
                  <a:schemeClr val="hlink"/>
                </a:solidFill>
                <a:hlinkClick r:id="rId4"/>
              </a:rPr>
              <a:t>https://www.youtube.com/watch?v=P2KZisgs4A4</a:t>
            </a:r>
            <a:br>
              <a:rPr lang="en-GB"/>
            </a:br>
            <a:r>
              <a:rPr lang="en-GB"/>
              <a:t>Solved numerical example 1 - K-mean clustering</a:t>
            </a:r>
            <a:br>
              <a:rPr lang="en-GB"/>
            </a:br>
            <a:r>
              <a:rPr lang="en-GB" u="sng">
                <a:solidFill>
                  <a:schemeClr val="hlink"/>
                </a:solidFill>
                <a:hlinkClick r:id="rId5"/>
              </a:rPr>
              <a:t>https://www.youtube.com/watch?v=K2sBRVCXZqs</a:t>
            </a:r>
            <a:endParaRPr lang="en-GB" u="sng">
              <a:solidFill>
                <a:schemeClr val="hlink"/>
              </a:solidFill>
            </a:endParaRPr>
          </a:p>
          <a:p>
            <a:pPr marL="457200" lvl="0" indent="-342900" algn="l" rtl="0">
              <a:spcBef>
                <a:spcPts val="0"/>
              </a:spcBef>
              <a:spcAft>
                <a:spcPts val="0"/>
              </a:spcAft>
              <a:buSzPts val="1800"/>
              <a:buChar char="●"/>
            </a:pPr>
            <a:r>
              <a:rPr lang="en-GB"/>
              <a:t>K means algorithm explained with example(Very Easy)</a:t>
            </a:r>
            <a:br>
              <a:rPr lang="en-GB"/>
            </a:br>
            <a:r>
              <a:rPr lang="en-GB" u="sng">
                <a:solidFill>
                  <a:schemeClr val="hlink"/>
                </a:solidFill>
              </a:rPr>
              <a:t>https://www.youtube.com/watch?v=U4MfJAmDH8s&amp;t=12s</a:t>
            </a:r>
            <a:endParaRPr lang="en-GB"/>
          </a:p>
          <a:p>
            <a:pPr marL="114300" lvl="0" indent="0" algn="l" rtl="0">
              <a:spcBef>
                <a:spcPts val="0"/>
              </a:spcBef>
              <a:spcAft>
                <a:spcPts val="0"/>
              </a:spcAft>
              <a:buSzPts val="1800"/>
              <a:buNone/>
            </a:pPr>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80865"/>
            <a:ext cx="8520600" cy="572700"/>
          </a:xfrm>
        </p:spPr>
        <p:txBody>
          <a:bodyPr>
            <a:normAutofit fontScale="90000"/>
          </a:bodyPr>
          <a:lstStyle/>
          <a:p>
            <a:r>
              <a:rPr lang="en-US"/>
              <a:t>Objective/Cost Function</a:t>
            </a:r>
          </a:p>
        </p:txBody>
      </p:sp>
      <p:sp>
        <p:nvSpPr>
          <p:cNvPr id="3" name="Text Placeholder 2"/>
          <p:cNvSpPr>
            <a:spLocks noGrp="1"/>
          </p:cNvSpPr>
          <p:nvPr>
            <p:ph type="body" idx="1"/>
          </p:nvPr>
        </p:nvSpPr>
        <p:spPr>
          <a:xfrm>
            <a:off x="311785" y="862330"/>
            <a:ext cx="8520430" cy="3706495"/>
          </a:xfrm>
        </p:spPr>
        <p:txBody>
          <a:bodyPr/>
          <a:lstStyle/>
          <a:p>
            <a:r>
              <a:rPr lang="en-US" dirty="0"/>
              <a:t>The cost function of K-means clustering is the sum of squared Euclidian distances from each data point to the centroid, or arithmetic mean, of its assigned cluster.</a:t>
            </a:r>
          </a:p>
          <a:p>
            <a:endParaRPr lang="en-US" dirty="0"/>
          </a:p>
          <a:p>
            <a:endParaRPr lang="en-US" dirty="0"/>
          </a:p>
          <a:p>
            <a:endParaRPr lang="en-US" dirty="0"/>
          </a:p>
          <a:p>
            <a:endParaRPr lang="en-US" dirty="0"/>
          </a:p>
          <a:p>
            <a:r>
              <a:rPr lang="en-US" dirty="0"/>
              <a:t>Where mu is the mean of the data points (Cluster centroids) in cluster c. By </a:t>
            </a:r>
            <a:r>
              <a:rPr lang="en-US" dirty="0" err="1"/>
              <a:t>minimising</a:t>
            </a:r>
            <a:r>
              <a:rPr lang="en-US" dirty="0"/>
              <a:t> the cost function, the K-Means algorithm aims to form clusters of data points that are similar given a specified feature vector.</a:t>
            </a:r>
          </a:p>
        </p:txBody>
      </p:sp>
      <p:pic>
        <p:nvPicPr>
          <p:cNvPr id="4" name="Picture 3" descr="kmean cost function"/>
          <p:cNvPicPr>
            <a:picLocks noChangeAspect="1"/>
          </p:cNvPicPr>
          <p:nvPr/>
        </p:nvPicPr>
        <p:blipFill>
          <a:blip r:embed="rId2"/>
          <a:stretch>
            <a:fillRect/>
          </a:stretch>
        </p:blipFill>
        <p:spPr>
          <a:xfrm>
            <a:off x="2074545" y="2061845"/>
            <a:ext cx="4362450" cy="10191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Pros &amp; Cons</a:t>
            </a:r>
          </a:p>
        </p:txBody>
      </p:sp>
      <p:sp>
        <p:nvSpPr>
          <p:cNvPr id="172" name="Google Shape;172;p33"/>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b="1"/>
              <a:t>Pros:</a:t>
            </a:r>
            <a:r>
              <a:rPr lang="en-GB"/>
              <a:t> K-Means Clustering Algorithm offers the following advantages-</a:t>
            </a:r>
          </a:p>
          <a:p>
            <a:pPr marL="457200" lvl="0" indent="-334010" algn="l" rtl="0">
              <a:spcBef>
                <a:spcPts val="1200"/>
              </a:spcBef>
              <a:spcAft>
                <a:spcPts val="0"/>
              </a:spcAft>
              <a:buSzPct val="129000"/>
              <a:buChar char="●"/>
            </a:pPr>
            <a:r>
              <a:rPr lang="en-GB"/>
              <a:t>It is relatively efficient with time complexity O(nkt) where-</a:t>
            </a:r>
            <a:br>
              <a:rPr lang="en-GB"/>
            </a:br>
            <a:r>
              <a:rPr lang="en-GB"/>
              <a:t>	</a:t>
            </a:r>
            <a:r>
              <a:rPr lang="en-GB" sz="1400" i="1"/>
              <a:t>n = number of instances</a:t>
            </a:r>
            <a:br>
              <a:rPr lang="en-GB" sz="1400" i="1"/>
            </a:br>
            <a:r>
              <a:rPr lang="en-GB" sz="1400" i="1"/>
              <a:t>	k = number of clusters</a:t>
            </a:r>
            <a:br>
              <a:rPr lang="en-GB" sz="1400" i="1"/>
            </a:br>
            <a:r>
              <a:rPr lang="en-GB" sz="1400" i="1"/>
              <a:t>	t = number of iterations</a:t>
            </a:r>
            <a:endParaRPr sz="1400" i="1"/>
          </a:p>
          <a:p>
            <a:pPr marL="457200" lvl="0" indent="-334010" algn="l" rtl="0">
              <a:spcBef>
                <a:spcPts val="0"/>
              </a:spcBef>
              <a:spcAft>
                <a:spcPts val="0"/>
              </a:spcAft>
              <a:buSzPct val="100000"/>
              <a:buChar char="●"/>
            </a:pPr>
            <a:r>
              <a:rPr lang="en-GB"/>
              <a:t>It often terminates at local optimum.</a:t>
            </a:r>
          </a:p>
          <a:p>
            <a:pPr marL="457200" lvl="0" indent="-334010" algn="l" rtl="0">
              <a:spcBef>
                <a:spcPts val="0"/>
              </a:spcBef>
              <a:spcAft>
                <a:spcPts val="0"/>
              </a:spcAft>
              <a:buSzPct val="100000"/>
              <a:buChar char="●"/>
            </a:pPr>
            <a:r>
              <a:rPr lang="en-GB"/>
              <a:t>Techniques such as Simulated Annealing or Genetic Algorithms may be used to find the global optimum.</a:t>
            </a:r>
          </a:p>
          <a:p>
            <a:pPr marL="0" lvl="0" indent="0" algn="l" rtl="0">
              <a:spcBef>
                <a:spcPts val="1200"/>
              </a:spcBef>
              <a:spcAft>
                <a:spcPts val="1200"/>
              </a:spcAft>
              <a:buNone/>
            </a:pPr>
            <a:endParaRPr lang="en-GB"/>
          </a:p>
        </p:txBody>
      </p:sp>
      <p:sp>
        <p:nvSpPr>
          <p:cNvPr id="173" name="Google Shape;173;p33"/>
          <p:cNvSpPr txBox="1">
            <a:spLocks noGrp="1"/>
          </p:cNvSpPr>
          <p:nvPr>
            <p:ph type="body" idx="1"/>
          </p:nvPr>
        </p:nvSpPr>
        <p:spPr>
          <a:xfrm>
            <a:off x="4699925"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Cons:</a:t>
            </a:r>
            <a:r>
              <a:rPr lang="en-GB"/>
              <a:t> K-Means Clustering Algorithm has the following disadvantages-</a:t>
            </a:r>
          </a:p>
          <a:p>
            <a:pPr marL="457200" lvl="0" indent="-342900" algn="l" rtl="0">
              <a:spcBef>
                <a:spcPts val="1200"/>
              </a:spcBef>
              <a:spcAft>
                <a:spcPts val="0"/>
              </a:spcAft>
              <a:buSzPts val="1800"/>
              <a:buChar char="●"/>
            </a:pPr>
            <a:r>
              <a:rPr lang="en-GB"/>
              <a:t>It requires to specify the number of clusters (k) in advance.</a:t>
            </a:r>
          </a:p>
          <a:p>
            <a:pPr marL="457200" lvl="0" indent="-342900" algn="l" rtl="0">
              <a:spcBef>
                <a:spcPts val="0"/>
              </a:spcBef>
              <a:spcAft>
                <a:spcPts val="0"/>
              </a:spcAft>
              <a:buSzPts val="1800"/>
              <a:buChar char="●"/>
            </a:pPr>
            <a:r>
              <a:rPr lang="en-GB"/>
              <a:t>It can not handle noisy data and outliers.</a:t>
            </a:r>
          </a:p>
          <a:p>
            <a:pPr marL="457200" lvl="0" indent="-342900" algn="l" rtl="0">
              <a:spcBef>
                <a:spcPts val="0"/>
              </a:spcBef>
              <a:spcAft>
                <a:spcPts val="0"/>
              </a:spcAft>
              <a:buSzPts val="1800"/>
              <a:buChar char="●"/>
            </a:pPr>
            <a:r>
              <a:rPr lang="en-GB"/>
              <a:t>It is not suitable to identify clusters with non-convex shapes.</a:t>
            </a:r>
          </a:p>
          <a:p>
            <a:pPr marL="0" lvl="0" indent="0" algn="l" rtl="0">
              <a:spcBef>
                <a:spcPts val="1200"/>
              </a:spcBef>
              <a:spcAft>
                <a:spcPts val="1200"/>
              </a:spcAft>
              <a:buNone/>
            </a:pPr>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Task</a:t>
            </a:r>
          </a:p>
        </p:txBody>
      </p:sp>
      <p:pic>
        <p:nvPicPr>
          <p:cNvPr id="179" name="Google Shape;179;p34"/>
          <p:cNvPicPr preferRelativeResize="0"/>
          <p:nvPr/>
        </p:nvPicPr>
        <p:blipFill>
          <a:blip r:embed="rId3"/>
          <a:stretch>
            <a:fillRect/>
          </a:stretch>
        </p:blipFill>
        <p:spPr>
          <a:xfrm>
            <a:off x="76200" y="1017725"/>
            <a:ext cx="6102426" cy="3985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5"/>
          <p:cNvSpPr txBox="1">
            <a:spLocks noGrp="1"/>
          </p:cNvSpPr>
          <p:nvPr>
            <p:ph type="title"/>
          </p:nvPr>
        </p:nvSpPr>
        <p:spPr>
          <a:xfrm>
            <a:off x="412900" y="21482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Hierarchical Clustering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Hierarchical Clustering</a:t>
            </a:r>
          </a:p>
        </p:txBody>
      </p:sp>
      <p:sp>
        <p:nvSpPr>
          <p:cNvPr id="208" name="Google Shape;208;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Hierarchical clustering, also known as hierarchical cluster analysis, is an algorithm that groups similar objects into groups called clusters. </a:t>
            </a:r>
          </a:p>
          <a:p>
            <a:pPr marL="457200" lvl="0" indent="-342900" algn="l" rtl="0">
              <a:spcBef>
                <a:spcPts val="0"/>
              </a:spcBef>
              <a:spcAft>
                <a:spcPts val="0"/>
              </a:spcAft>
              <a:buSzPts val="1800"/>
              <a:buChar char="●"/>
            </a:pPr>
            <a:r>
              <a:rPr lang="en-GB"/>
              <a:t>The endpoint is a set of clusters, where each cluster is distinct from each other cluster, and the objects within each cluster are broadly similar to each other.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Types of Hierarchical Clustering</a:t>
            </a:r>
          </a:p>
        </p:txBody>
      </p:sp>
      <p:sp>
        <p:nvSpPr>
          <p:cNvPr id="214" name="Google Shape;214;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t>There are two types of hierarchical clustering: </a:t>
            </a:r>
          </a:p>
          <a:p>
            <a:pPr marL="457200" lvl="0" indent="-342900" algn="l" rtl="0">
              <a:spcBef>
                <a:spcPts val="1200"/>
              </a:spcBef>
              <a:spcAft>
                <a:spcPts val="0"/>
              </a:spcAft>
              <a:buSzPts val="1800"/>
              <a:buChar char="●"/>
            </a:pPr>
            <a:r>
              <a:rPr lang="en-GB"/>
              <a:t>Divisive (top-down)</a:t>
            </a:r>
          </a:p>
          <a:p>
            <a:pPr marL="457200" lvl="0" indent="0" algn="l" rtl="0">
              <a:spcBef>
                <a:spcPts val="1200"/>
              </a:spcBef>
              <a:spcAft>
                <a:spcPts val="0"/>
              </a:spcAft>
              <a:buNone/>
            </a:pPr>
            <a:r>
              <a:rPr lang="en-GB"/>
              <a:t>Divisive hierarchical clustering works by starting with 1 cluster containing the entire data set, until each observation is its own cluster.</a:t>
            </a:r>
          </a:p>
          <a:p>
            <a:pPr marL="457200" lvl="0" indent="-342900" algn="l" rtl="0">
              <a:spcBef>
                <a:spcPts val="1200"/>
              </a:spcBef>
              <a:spcAft>
                <a:spcPts val="0"/>
              </a:spcAft>
              <a:buSzPts val="1800"/>
              <a:buChar char="●"/>
            </a:pPr>
            <a:r>
              <a:rPr lang="en-GB"/>
              <a:t>Agglomerative (bottom-up).</a:t>
            </a:r>
          </a:p>
          <a:p>
            <a:pPr marL="0" lvl="0" indent="0" algn="l" rtl="0">
              <a:spcBef>
                <a:spcPts val="1200"/>
              </a:spcBef>
              <a:spcAft>
                <a:spcPts val="1200"/>
              </a:spcAft>
              <a:buNone/>
            </a:pPr>
            <a:r>
              <a:rPr lang="en-GB"/>
              <a:t>	Agglomerative clustering starts with each observation as its own cluster. The two </a:t>
            </a:r>
            <a:r>
              <a:rPr lang="en-GB" b="1"/>
              <a:t>closest</a:t>
            </a:r>
            <a:r>
              <a:rPr lang="en-GB"/>
              <a:t> clusters are joined into one cluster. The next closest clusters are grouped together and this process continues until there is only one cluster containing the entire data set.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does it mean to be close?</a:t>
            </a:r>
          </a:p>
        </p:txBody>
      </p:sp>
      <p:sp>
        <p:nvSpPr>
          <p:cNvPr id="220" name="Google Shape;220;p41"/>
          <p:cNvSpPr txBox="1">
            <a:spLocks noGrp="1"/>
          </p:cNvSpPr>
          <p:nvPr>
            <p:ph type="body" idx="1"/>
          </p:nvPr>
        </p:nvSpPr>
        <p:spPr>
          <a:xfrm>
            <a:off x="311700" y="1152475"/>
            <a:ext cx="8520600" cy="3760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t>There are a variety of possible metrics: 4 most popular are: </a:t>
            </a:r>
          </a:p>
          <a:p>
            <a:pPr marL="0" lvl="0" indent="0" algn="l" rtl="0">
              <a:spcBef>
                <a:spcPts val="1200"/>
              </a:spcBef>
              <a:spcAft>
                <a:spcPts val="0"/>
              </a:spcAft>
              <a:buNone/>
            </a:pPr>
            <a:r>
              <a:rPr lang="en-GB" b="1"/>
              <a:t>Single-linkage:</a:t>
            </a:r>
            <a:r>
              <a:rPr lang="en-GB"/>
              <a:t> Single-linkage (nearest neighbor) is the shortest distance between a pair of observations in two clusters.</a:t>
            </a:r>
          </a:p>
          <a:p>
            <a:pPr marL="0" lvl="0" indent="0" algn="l" rtl="0">
              <a:spcBef>
                <a:spcPts val="1200"/>
              </a:spcBef>
              <a:spcAft>
                <a:spcPts val="0"/>
              </a:spcAft>
              <a:buNone/>
            </a:pPr>
            <a:r>
              <a:rPr lang="en-GB" b="1"/>
              <a:t>Complete-linkage:</a:t>
            </a:r>
            <a:r>
              <a:rPr lang="en-GB"/>
              <a:t> Complete-linkage (farthest neighbor) is where distance is measured between the farthest pair of observations in two clusters.</a:t>
            </a:r>
          </a:p>
          <a:p>
            <a:pPr marL="0" lvl="0" indent="0" algn="l" rtl="0">
              <a:spcBef>
                <a:spcPts val="1200"/>
              </a:spcBef>
              <a:spcAft>
                <a:spcPts val="0"/>
              </a:spcAft>
              <a:buNone/>
            </a:pPr>
            <a:r>
              <a:rPr lang="en-GB" b="1"/>
              <a:t>Average-linkage:</a:t>
            </a:r>
            <a:br>
              <a:rPr lang="en-GB"/>
            </a:br>
            <a:r>
              <a:rPr lang="en-GB" b="1"/>
              <a:t>Centroid-linkage:</a:t>
            </a:r>
            <a:r>
              <a:rPr lang="en-GB"/>
              <a:t>	</a:t>
            </a:r>
          </a:p>
          <a:p>
            <a:pPr marL="0" lvl="0" indent="0" algn="l" rtl="0">
              <a:spcBef>
                <a:spcPts val="1200"/>
              </a:spcBef>
              <a:spcAft>
                <a:spcPts val="1200"/>
              </a:spcAft>
              <a:buNone/>
            </a:pPr>
            <a:r>
              <a:rPr lang="en-GB"/>
              <a:t>https://towardsdatascience.com/introduction-hierarchical-clustering-d3066c6b560e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6"/>
          <p:cNvSpPr txBox="1">
            <a:spLocks noGrp="1"/>
          </p:cNvSpPr>
          <p:nvPr>
            <p:ph type="title"/>
          </p:nvPr>
        </p:nvSpPr>
        <p:spPr>
          <a:xfrm>
            <a:off x="168175" y="62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Problem-1</a:t>
            </a:r>
          </a:p>
        </p:txBody>
      </p:sp>
      <p:pic>
        <p:nvPicPr>
          <p:cNvPr id="190" name="Google Shape;190;p36"/>
          <p:cNvPicPr preferRelativeResize="0"/>
          <p:nvPr/>
        </p:nvPicPr>
        <p:blipFill>
          <a:blip r:embed="rId3"/>
          <a:stretch>
            <a:fillRect/>
          </a:stretch>
        </p:blipFill>
        <p:spPr>
          <a:xfrm>
            <a:off x="0" y="585801"/>
            <a:ext cx="9144000" cy="429397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Problem-2</a:t>
            </a:r>
            <a:r>
              <a:rPr lang="en-US" altLang="en-GB"/>
              <a:t>. </a:t>
            </a:r>
            <a:r>
              <a:rPr lang="en-US" altLang="en-GB" sz="1555">
                <a:solidFill>
                  <a:schemeClr val="accent1"/>
                </a:solidFill>
              </a:rPr>
              <a:t>https://www.youtube.com/watch?v=EFhcDnw7RGY</a:t>
            </a:r>
          </a:p>
        </p:txBody>
      </p:sp>
      <p:pic>
        <p:nvPicPr>
          <p:cNvPr id="196" name="Google Shape;196;p37"/>
          <p:cNvPicPr preferRelativeResize="0"/>
          <p:nvPr/>
        </p:nvPicPr>
        <p:blipFill>
          <a:blip r:embed="rId3"/>
          <a:stretch>
            <a:fillRect/>
          </a:stretch>
        </p:blipFill>
        <p:spPr>
          <a:xfrm>
            <a:off x="933700" y="572700"/>
            <a:ext cx="6499676" cy="4570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Clustering?</a:t>
            </a: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4010" algn="l" rtl="0">
              <a:spcBef>
                <a:spcPts val="0"/>
              </a:spcBef>
              <a:spcAft>
                <a:spcPts val="0"/>
              </a:spcAft>
              <a:buSzPct val="100000"/>
              <a:buChar char="●"/>
            </a:pPr>
            <a:r>
              <a:rPr lang="en-GB"/>
              <a:t>Grouping unlabeled examples is called clustering.</a:t>
            </a:r>
          </a:p>
          <a:p>
            <a:pPr marL="457200" lvl="0" indent="457200" algn="l" rtl="0">
              <a:spcBef>
                <a:spcPts val="1200"/>
              </a:spcBef>
              <a:spcAft>
                <a:spcPts val="0"/>
              </a:spcAft>
              <a:buNone/>
            </a:pPr>
            <a:r>
              <a:rPr lang="en-GB"/>
              <a:t>As the examples are unlabeled, clustering relies on unsupervised machine learning. If the examples are labeled, then clustering becomes classification.</a:t>
            </a:r>
          </a:p>
          <a:p>
            <a:pPr marL="457200" lvl="0" indent="457200" algn="l" rtl="0">
              <a:spcBef>
                <a:spcPts val="1200"/>
              </a:spcBef>
              <a:spcAft>
                <a:spcPts val="0"/>
              </a:spcAft>
              <a:buNone/>
            </a:pPr>
            <a:r>
              <a:rPr lang="en-GB"/>
              <a:t>A cluster refers to a collection of data points aggregated together because of certain similarities.</a:t>
            </a:r>
          </a:p>
          <a:p>
            <a:pPr marL="457200" lvl="0" indent="-334010" algn="l" rtl="0">
              <a:spcBef>
                <a:spcPts val="1200"/>
              </a:spcBef>
              <a:spcAft>
                <a:spcPts val="0"/>
              </a:spcAft>
              <a:buSzPct val="100000"/>
              <a:buChar char="●"/>
            </a:pPr>
            <a:r>
              <a:rPr lang="en-GB"/>
              <a:t>Before you can group similar examples, you first need to find similar examples. You can measure similarity between examples by combining the examples' feature data into a metric, called a similarity measure. When each example is defined by one or two features, it's easy to measure similarity. For example, you can find similar books by their authors. As the number of features increases, creating a similarity measure becomes more complex.</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g clsusting2"/>
          <p:cNvPicPr>
            <a:picLocks noChangeAspect="1"/>
          </p:cNvPicPr>
          <p:nvPr/>
        </p:nvPicPr>
        <p:blipFill>
          <a:blip r:embed="rId2"/>
          <a:stretch>
            <a:fillRect/>
          </a:stretch>
        </p:blipFill>
        <p:spPr>
          <a:xfrm>
            <a:off x="1121410" y="445770"/>
            <a:ext cx="6409690" cy="4681220"/>
          </a:xfrm>
          <a:prstGeom prst="rect">
            <a:avLst/>
          </a:prstGeom>
        </p:spPr>
      </p:pic>
      <p:sp>
        <p:nvSpPr>
          <p:cNvPr id="6" name="Text Box 5"/>
          <p:cNvSpPr txBox="1"/>
          <p:nvPr/>
        </p:nvSpPr>
        <p:spPr>
          <a:xfrm>
            <a:off x="2100580" y="118745"/>
            <a:ext cx="4769485" cy="306705"/>
          </a:xfrm>
          <a:prstGeom prst="rect">
            <a:avLst/>
          </a:prstGeom>
          <a:noFill/>
        </p:spPr>
        <p:txBody>
          <a:bodyPr wrap="square" rtlCol="0">
            <a:spAutoFit/>
          </a:bodyPr>
          <a:lstStyle/>
          <a:p>
            <a:r>
              <a:rPr lang="en-US" u="sng">
                <a:solidFill>
                  <a:schemeClr val="accent1"/>
                </a:solidFill>
              </a:rPr>
              <a:t>https://www.youtube.com/watch?v=G_Ob1k28ZJo</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Dendogram</a:t>
            </a:r>
          </a:p>
        </p:txBody>
      </p:sp>
      <p:pic>
        <p:nvPicPr>
          <p:cNvPr id="202" name="Google Shape;202;p38"/>
          <p:cNvPicPr preferRelativeResize="0"/>
          <p:nvPr/>
        </p:nvPicPr>
        <p:blipFill>
          <a:blip r:embed="rId3"/>
          <a:stretch>
            <a:fillRect/>
          </a:stretch>
        </p:blipFill>
        <p:spPr>
          <a:xfrm>
            <a:off x="311700" y="1406194"/>
            <a:ext cx="8184376" cy="3394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choice of distance</a:t>
            </a:r>
          </a:p>
        </p:txBody>
      </p:sp>
      <p:sp>
        <p:nvSpPr>
          <p:cNvPr id="226" name="Google Shape;226;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The choice of distance metric should be made based on theoretical concerns from the domain of study. That is, a distance metric needs to define similarity in a way that is sensible for the field of study. </a:t>
            </a:r>
          </a:p>
          <a:p>
            <a:pPr marL="0" lvl="0" indent="0" algn="l" rtl="0">
              <a:spcBef>
                <a:spcPts val="1200"/>
              </a:spcBef>
              <a:spcAft>
                <a:spcPts val="1200"/>
              </a:spcAft>
              <a:buNone/>
            </a:pPr>
            <a:r>
              <a:rPr lang="en-GB" dirty="0"/>
              <a:t>For example, if clustering crime sites in a city, city block distance</a:t>
            </a:r>
            <a:r>
              <a:rPr lang="en-US" altLang="en-GB" dirty="0"/>
              <a:t> (Manhattan/Taxicab distance)</a:t>
            </a:r>
            <a:r>
              <a:rPr lang="en-GB" dirty="0"/>
              <a:t> may be appropriate. Or, better yet, the time taken to travel between each location. Where there is no theoretical justification for an alternative, the Euclidean should generally be preferred, as it is usually the appropriate measure of distance in the physical world.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Linkage Criteria</a:t>
            </a:r>
          </a:p>
        </p:txBody>
      </p:sp>
      <p:sp>
        <p:nvSpPr>
          <p:cNvPr id="232" name="Google Shape;232;p43"/>
          <p:cNvSpPr txBox="1">
            <a:spLocks noGrp="1"/>
          </p:cNvSpPr>
          <p:nvPr>
            <p:ph type="body" idx="1"/>
          </p:nvPr>
        </p:nvSpPr>
        <p:spPr>
          <a:xfrm>
            <a:off x="311700" y="1152475"/>
            <a:ext cx="8520600" cy="3857100"/>
          </a:xfrm>
          <a:prstGeom prst="rect">
            <a:avLst/>
          </a:prstGeom>
        </p:spPr>
        <p:txBody>
          <a:bodyPr spcFirstLastPara="1" wrap="square" lIns="91425" tIns="91425" rIns="91425" bIns="91425" anchor="t" anchorCtr="0">
            <a:normAutofit fontScale="77500" lnSpcReduction="10000"/>
          </a:bodyPr>
          <a:lstStyle/>
          <a:p>
            <a:pPr marL="0" lvl="0" indent="0" algn="l" rtl="0">
              <a:spcBef>
                <a:spcPts val="0"/>
              </a:spcBef>
              <a:spcAft>
                <a:spcPts val="0"/>
              </a:spcAft>
              <a:buNone/>
            </a:pPr>
            <a:r>
              <a:rPr lang="en-GB"/>
              <a:t>After selecting a distance metric, it is necessary to determine from where distance is computed. For example, it can be computed between the two most similar parts of a cluster (single-linkage), the two least similar bits of a cluster (complete-linkage), the center of the clusters (mean or average-linkage), or some other criterion. Many linkage criteria have been developed.</a:t>
            </a:r>
          </a:p>
          <a:p>
            <a:pPr marL="0" lvl="0" indent="0" algn="l" rtl="0">
              <a:spcBef>
                <a:spcPts val="1200"/>
              </a:spcBef>
              <a:spcAft>
                <a:spcPts val="0"/>
              </a:spcAft>
              <a:buNone/>
            </a:pPr>
            <a:r>
              <a:rPr lang="en-GB"/>
              <a:t>As with distance metrics, the choice of linkage criteria should be made based on theoretical considerations from the domain of application. A key theoretical issue is what causes variation. For example, in archeology, we expect variation to occur through innovation and natural resources, so working out if two groups of artifacts are similar may make sense based on identifying the most similar members of the cluster.Where there are no clear theoretical justifications for the choice of linkage criteria, Ward’s method is the sensible default. This method works out which observations to group based on reducing the sum of squared distances of each observation from the average observation in a cluster. This is often appropriate as this concept of distance matches the standard assumptions of how to compute differences between groups in statistics (e.g., ANOVA, MANOVA).</a:t>
            </a:r>
          </a:p>
          <a:p>
            <a:pPr marL="0" lvl="0" indent="0" algn="l" rtl="0">
              <a:spcBef>
                <a:spcPts val="1200"/>
              </a:spcBef>
              <a:spcAft>
                <a:spcPts val="1200"/>
              </a:spcAft>
              <a:buNone/>
            </a:pPr>
            <a:r>
              <a:rPr lang="en-GB"/>
              <a:t>https://www.displayr.com/what-is-hierarchical-clustering/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a:t>
            </a:r>
          </a:p>
        </p:txBody>
      </p:sp>
      <p:sp>
        <p:nvSpPr>
          <p:cNvPr id="238" name="Google Shape;238;p44"/>
          <p:cNvSpPr txBox="1">
            <a:spLocks noGrp="1"/>
          </p:cNvSpPr>
          <p:nvPr>
            <p:ph type="body" idx="1"/>
          </p:nvPr>
        </p:nvSpPr>
        <p:spPr>
          <a:xfrm>
            <a:off x="311700" y="1152475"/>
            <a:ext cx="8520600" cy="374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Agglomerative Clustering Algorithm - Plot Dendogram Solved Numerical Question 1(Hindi)</a:t>
            </a:r>
          </a:p>
          <a:p>
            <a:pPr marL="0" lvl="0" indent="0" algn="l" rtl="0">
              <a:spcBef>
                <a:spcPts val="1200"/>
              </a:spcBef>
              <a:spcAft>
                <a:spcPts val="0"/>
              </a:spcAft>
              <a:buNone/>
            </a:pPr>
            <a:r>
              <a:rPr lang="en-GB" u="sng">
                <a:solidFill>
                  <a:schemeClr val="hlink"/>
                </a:solidFill>
                <a:hlinkClick r:id="rId3"/>
              </a:rPr>
              <a:t>https://www.youtube.com/watch?v=Griyhs5Pjbc</a:t>
            </a:r>
            <a:endParaRPr lang="en-GB" u="sng">
              <a:solidFill>
                <a:schemeClr val="hlink"/>
              </a:solidFill>
            </a:endParaRPr>
          </a:p>
          <a:p>
            <a:pPr marL="0" lvl="0" indent="0" algn="l" rtl="0">
              <a:spcBef>
                <a:spcPts val="1200"/>
              </a:spcBef>
              <a:spcAft>
                <a:spcPts val="1200"/>
              </a:spcAft>
              <a:buNone/>
            </a:pPr>
            <a:endParaRPr lang="en-GB" u="sng">
              <a:solidFill>
                <a:schemeClr val="hlink"/>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Difference between K-Mean &amp; Hierarchical clustering</a:t>
            </a:r>
          </a:p>
        </p:txBody>
      </p:sp>
      <p:sp>
        <p:nvSpPr>
          <p:cNvPr id="244" name="Google Shape;244;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K- means clustering is simply a division of the set of data objects into non-overlapping subsets (clusters) such that each data object is in exactly one subset). </a:t>
            </a:r>
          </a:p>
          <a:p>
            <a:pPr marL="457200" lvl="0" indent="-342900" algn="l" rtl="0">
              <a:spcBef>
                <a:spcPts val="0"/>
              </a:spcBef>
              <a:spcAft>
                <a:spcPts val="0"/>
              </a:spcAft>
              <a:buSzPts val="1800"/>
              <a:buChar char="●"/>
            </a:pPr>
            <a:r>
              <a:rPr lang="en-GB"/>
              <a:t>A hierarchical clustering is a set of nested clusters that are arranged as a tree.</a:t>
            </a:r>
          </a:p>
          <a:p>
            <a:pPr marL="0" lvl="0" indent="0" algn="l" rtl="0">
              <a:spcBef>
                <a:spcPts val="1200"/>
              </a:spcBef>
              <a:spcAft>
                <a:spcPts val="1200"/>
              </a:spcAft>
              <a:buNone/>
            </a:pPr>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6"/>
          <p:cNvSpPr txBox="1">
            <a:spLocks noGrp="1"/>
          </p:cNvSpPr>
          <p:nvPr>
            <p:ph type="title"/>
          </p:nvPr>
        </p:nvSpPr>
        <p:spPr>
          <a:xfrm>
            <a:off x="311700" y="2166150"/>
            <a:ext cx="8520600" cy="937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4000" b="1">
                <a:solidFill>
                  <a:srgbClr val="E06666"/>
                </a:solidFill>
              </a:rPr>
              <a:t>?¿?</a:t>
            </a:r>
            <a:endParaRPr sz="4000" b="1">
              <a:solidFill>
                <a:srgbClr val="E06666"/>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91355"/>
            <a:ext cx="8520600" cy="572700"/>
          </a:xfrm>
        </p:spPr>
        <p:txBody>
          <a:bodyPr>
            <a:normAutofit fontScale="90000"/>
          </a:bodyPr>
          <a:lstStyle/>
          <a:p>
            <a:r>
              <a:rPr lang="en-US"/>
              <a:t>What does it mean to minimize/maximize a function?</a:t>
            </a:r>
          </a:p>
        </p:txBody>
      </p:sp>
      <p:sp>
        <p:nvSpPr>
          <p:cNvPr id="3" name="Text Placeholder 2"/>
          <p:cNvSpPr>
            <a:spLocks noGrp="1"/>
          </p:cNvSpPr>
          <p:nvPr>
            <p:ph type="body" idx="1"/>
          </p:nvPr>
        </p:nvSpPr>
        <p:spPr>
          <a:xfrm>
            <a:off x="311700" y="930225"/>
            <a:ext cx="8520600" cy="3416400"/>
          </a:xfrm>
        </p:spPr>
        <p:txBody>
          <a:bodyPr>
            <a:normAutofit fontScale="70000"/>
          </a:bodyPr>
          <a:lstStyle/>
          <a:p>
            <a:pPr marL="114300" indent="0">
              <a:buNone/>
            </a:pPr>
            <a:r>
              <a:rPr lang="en-US"/>
              <a:t>Minimizing a function means finding the value of variable ( say x ) for which the function (say f ) has minimum value .</a:t>
            </a:r>
          </a:p>
          <a:p>
            <a:endParaRPr lang="en-US"/>
          </a:p>
          <a:p>
            <a:pPr marL="114300" indent="0">
              <a:buNone/>
            </a:pPr>
            <a:r>
              <a:rPr lang="en-US"/>
              <a:t>It can be find by these three simple steps ( DOUBLE DERIVATIVE TEST ) -</a:t>
            </a:r>
          </a:p>
          <a:p>
            <a:endParaRPr lang="en-US"/>
          </a:p>
          <a:p>
            <a:r>
              <a:rPr lang="en-US" b="1"/>
              <a:t>Finding first derivative of function i.e. df/dx</a:t>
            </a:r>
            <a:r>
              <a:rPr lang="en-US"/>
              <a:t> and equating it to zero , which gives a value of x ( say x = a )</a:t>
            </a:r>
          </a:p>
          <a:p>
            <a:r>
              <a:rPr lang="en-US" b="1"/>
              <a:t>Finding the double derivative of the same function</a:t>
            </a:r>
            <a:r>
              <a:rPr lang="en-US"/>
              <a:t> i.e. d2f / dx2</a:t>
            </a:r>
          </a:p>
          <a:p>
            <a:r>
              <a:rPr lang="en-US" b="1"/>
              <a:t>Checking whether the double derivative</a:t>
            </a:r>
            <a:r>
              <a:rPr lang="en-US"/>
              <a:t> at that particular value of x ( find in step 1. ) i.e. x= a</a:t>
            </a:r>
          </a:p>
          <a:p>
            <a:r>
              <a:rPr lang="en-US" b="1"/>
              <a:t>is less than zero</a:t>
            </a:r>
            <a:r>
              <a:rPr lang="en-US"/>
              <a:t> . If it is so . Then the function f has </a:t>
            </a:r>
            <a:r>
              <a:rPr lang="en-US" b="1"/>
              <a:t>maximum value at x=a</a:t>
            </a:r>
            <a:r>
              <a:rPr lang="en-US"/>
              <a:t> and x=a is called the </a:t>
            </a:r>
            <a:r>
              <a:rPr lang="en-US" b="1"/>
              <a:t>POINT OF MAXIMA .</a:t>
            </a:r>
          </a:p>
          <a:p>
            <a:r>
              <a:rPr lang="en-US" b="1"/>
              <a:t>is more than zero</a:t>
            </a:r>
            <a:r>
              <a:rPr lang="en-US"/>
              <a:t> . If it is so . Then the function f has minimum value at x = a and x=a is called the </a:t>
            </a:r>
            <a:r>
              <a:rPr lang="en-US" b="1"/>
              <a:t>POINT OF MINIMA .</a:t>
            </a:r>
          </a:p>
          <a:p>
            <a:r>
              <a:rPr lang="en-US" b="1"/>
              <a:t>is zero</a:t>
            </a:r>
            <a:r>
              <a:rPr lang="en-US"/>
              <a:t> . If it is so . Then the function has </a:t>
            </a:r>
            <a:r>
              <a:rPr lang="en-US" b="1"/>
              <a:t>neither maximum nor minimum value at x=a</a:t>
            </a:r>
            <a:r>
              <a:rPr lang="en-US"/>
              <a:t> and x=a is called the </a:t>
            </a:r>
            <a:r>
              <a:rPr lang="en-US" b="1"/>
              <a:t>POINT OF INFLEXION</a:t>
            </a:r>
            <a:r>
              <a:rPr lang="en-US"/>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Classification vs Clustering</a:t>
            </a:r>
          </a:p>
        </p:txBody>
      </p:sp>
      <p:sp>
        <p:nvSpPr>
          <p:cNvPr id="72" name="Google Shape;72;p16"/>
          <p:cNvSpPr txBox="1">
            <a:spLocks noGrp="1"/>
          </p:cNvSpPr>
          <p:nvPr>
            <p:ph type="body" idx="1"/>
          </p:nvPr>
        </p:nvSpPr>
        <p:spPr>
          <a:xfrm>
            <a:off x="311700" y="1152475"/>
            <a:ext cx="8520600" cy="378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Two methods of pattern identification used in machine learning. Although both techniques have certain similarities, the difference lies in the fact that </a:t>
            </a:r>
            <a:endParaRPr b="1"/>
          </a:p>
          <a:p>
            <a:pPr marL="457200" lvl="0" indent="-342900" algn="l" rtl="0">
              <a:spcBef>
                <a:spcPts val="1200"/>
              </a:spcBef>
              <a:spcAft>
                <a:spcPts val="0"/>
              </a:spcAft>
              <a:buSzPts val="1800"/>
              <a:buChar char="●"/>
            </a:pPr>
            <a:r>
              <a:rPr lang="en-GB" b="1"/>
              <a:t>Classification</a:t>
            </a:r>
            <a:r>
              <a:rPr lang="en-GB"/>
              <a:t> uses predefined classes in which objects are assigned(labeled), while</a:t>
            </a:r>
          </a:p>
          <a:p>
            <a:pPr marL="457200" lvl="0" indent="0" algn="l" rtl="0">
              <a:spcBef>
                <a:spcPts val="1200"/>
              </a:spcBef>
              <a:spcAft>
                <a:spcPts val="0"/>
              </a:spcAft>
              <a:buNone/>
            </a:pPr>
            <a:endParaRPr lang="en-GB"/>
          </a:p>
          <a:p>
            <a:pPr marL="457200" lvl="0" indent="-342900" algn="l" rtl="0">
              <a:spcBef>
                <a:spcPts val="1200"/>
              </a:spcBef>
              <a:spcAft>
                <a:spcPts val="0"/>
              </a:spcAft>
              <a:buSzPts val="1800"/>
              <a:buChar char="●"/>
            </a:pPr>
            <a:r>
              <a:rPr lang="en-GB" b="1"/>
              <a:t>Clustering</a:t>
            </a:r>
            <a:r>
              <a:rPr lang="en-GB"/>
              <a:t> identifies similarities between objects, which it groups according to those characteristics in common and which differentiate them from other groups of objects. These groups are known as "clusters".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Clustering Workflow</a:t>
            </a:r>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To cluster your data, you'll follow these steps:</a:t>
            </a:r>
          </a:p>
          <a:p>
            <a:pPr marL="0" lvl="0" indent="0" algn="l" rtl="0">
              <a:spcBef>
                <a:spcPts val="1200"/>
              </a:spcBef>
              <a:spcAft>
                <a:spcPts val="1200"/>
              </a:spcAft>
              <a:buNone/>
            </a:pPr>
            <a:endParaRPr lang="en-GB"/>
          </a:p>
        </p:txBody>
      </p:sp>
      <p:pic>
        <p:nvPicPr>
          <p:cNvPr id="79" name="Google Shape;79;p17"/>
          <p:cNvPicPr preferRelativeResize="0"/>
          <p:nvPr/>
        </p:nvPicPr>
        <p:blipFill>
          <a:blip r:embed="rId3"/>
          <a:stretch>
            <a:fillRect/>
          </a:stretch>
        </p:blipFill>
        <p:spPr>
          <a:xfrm>
            <a:off x="123500" y="2058775"/>
            <a:ext cx="8652749" cy="2426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8"/>
          <p:cNvPicPr preferRelativeResize="0"/>
          <p:nvPr/>
        </p:nvPicPr>
        <p:blipFill>
          <a:blip r:embed="rId3"/>
          <a:stretch>
            <a:fillRect/>
          </a:stretch>
        </p:blipFill>
        <p:spPr>
          <a:xfrm>
            <a:off x="1103275" y="800750"/>
            <a:ext cx="6678350" cy="3306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Examples</a:t>
            </a:r>
          </a:p>
        </p:txBody>
      </p:sp>
      <p:sp>
        <p:nvSpPr>
          <p:cNvPr id="90" name="Google Shape;9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Clr>
                <a:schemeClr val="dk1"/>
              </a:buClr>
              <a:buSzPts val="1100"/>
              <a:buFont typeface="Arial" panose="020B0604020202020204"/>
              <a:buNone/>
            </a:pPr>
            <a:r>
              <a:rPr lang="en-GB"/>
              <a:t>Group stars by brightness.</a:t>
            </a:r>
          </a:p>
          <a:p>
            <a:pPr marL="0" lvl="0" indent="0" algn="l" rtl="0">
              <a:spcBef>
                <a:spcPts val="1200"/>
              </a:spcBef>
              <a:spcAft>
                <a:spcPts val="0"/>
              </a:spcAft>
              <a:buClr>
                <a:schemeClr val="dk1"/>
              </a:buClr>
              <a:buSzPts val="1100"/>
              <a:buFont typeface="Arial" panose="020B0604020202020204"/>
              <a:buNone/>
            </a:pPr>
            <a:r>
              <a:rPr lang="en-GB"/>
              <a:t>Group organisms by genetic information into a taxonomy.</a:t>
            </a:r>
          </a:p>
          <a:p>
            <a:pPr marL="0" lvl="0" indent="0" algn="l" rtl="0">
              <a:spcBef>
                <a:spcPts val="1200"/>
              </a:spcBef>
              <a:spcAft>
                <a:spcPts val="0"/>
              </a:spcAft>
              <a:buClr>
                <a:schemeClr val="dk1"/>
              </a:buClr>
              <a:buSzPts val="1100"/>
              <a:buFont typeface="Arial" panose="020B0604020202020204"/>
              <a:buNone/>
            </a:pPr>
            <a:r>
              <a:rPr lang="en-GB"/>
              <a:t>Group documents by topic.</a:t>
            </a:r>
          </a:p>
          <a:p>
            <a:pPr marL="0" lvl="0" indent="0" algn="l" rtl="0">
              <a:spcBef>
                <a:spcPts val="1200"/>
              </a:spcBef>
              <a:spcAft>
                <a:spcPts val="0"/>
              </a:spcAft>
              <a:buClr>
                <a:schemeClr val="dk1"/>
              </a:buClr>
              <a:buSzPts val="1100"/>
              <a:buFont typeface="Arial" panose="020B0604020202020204"/>
              <a:buNone/>
            </a:pPr>
            <a:r>
              <a:rPr lang="en-GB"/>
              <a:t>Organize music by genre.</a:t>
            </a:r>
          </a:p>
          <a:p>
            <a:pPr marL="0" lvl="0" indent="0" algn="l" rtl="0">
              <a:spcBef>
                <a:spcPts val="1200"/>
              </a:spcBef>
              <a:spcAft>
                <a:spcPts val="0"/>
              </a:spcAft>
              <a:buClr>
                <a:schemeClr val="dk1"/>
              </a:buClr>
              <a:buSzPts val="1100"/>
              <a:buFont typeface="Arial" panose="020B0604020202020204"/>
              <a:buNone/>
            </a:pPr>
            <a:r>
              <a:rPr lang="en-GB"/>
              <a:t>Organize music by decade.</a:t>
            </a:r>
          </a:p>
          <a:p>
            <a:pPr marL="0" lvl="0" indent="0" algn="l" rtl="0">
              <a:spcBef>
                <a:spcPts val="1200"/>
              </a:spcBef>
              <a:spcAft>
                <a:spcPts val="0"/>
              </a:spcAft>
              <a:buClr>
                <a:schemeClr val="dk1"/>
              </a:buClr>
              <a:buSzPts val="1100"/>
              <a:buFont typeface="Arial" panose="020B0604020202020204"/>
              <a:buNone/>
            </a:pPr>
            <a:endParaRPr lang="en-GB"/>
          </a:p>
          <a:p>
            <a:pPr marL="0" lvl="0" indent="0" algn="l" rtl="0">
              <a:spcBef>
                <a:spcPts val="1200"/>
              </a:spcBef>
              <a:spcAft>
                <a:spcPts val="0"/>
              </a:spcAft>
              <a:buClr>
                <a:schemeClr val="dk1"/>
              </a:buClr>
              <a:buSzPts val="1100"/>
              <a:buFont typeface="Arial" panose="020B0604020202020204"/>
              <a:buNone/>
            </a:pPr>
            <a:endParaRPr lang="en-GB"/>
          </a:p>
          <a:p>
            <a:pPr marL="0" lvl="0" indent="0" algn="l" rtl="0">
              <a:spcBef>
                <a:spcPts val="1200"/>
              </a:spcBef>
              <a:spcAft>
                <a:spcPts val="1200"/>
              </a:spcAft>
              <a:buNone/>
            </a:pP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Application areas of Clustering</a:t>
            </a:r>
          </a:p>
        </p:txBody>
      </p:sp>
      <p:sp>
        <p:nvSpPr>
          <p:cNvPr id="96" name="Google Shape;9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panose="020B0604020202020204"/>
              <a:buNone/>
            </a:pPr>
            <a:r>
              <a:rPr lang="en-GB"/>
              <a:t>Clustering has a myriad of uses in a variety of industries. Some common applications for clustering include the following:</a:t>
            </a:r>
          </a:p>
          <a:p>
            <a:pPr marL="0" lvl="0" indent="0" algn="l" rtl="0">
              <a:spcBef>
                <a:spcPts val="1200"/>
              </a:spcBef>
              <a:spcAft>
                <a:spcPts val="0"/>
              </a:spcAft>
              <a:buClr>
                <a:schemeClr val="dk1"/>
              </a:buClr>
              <a:buSzPts val="1100"/>
              <a:buFont typeface="Arial" panose="020B0604020202020204"/>
              <a:buNone/>
            </a:pPr>
            <a:r>
              <a:rPr lang="en-GB"/>
              <a:t>market segmentation</a:t>
            </a:r>
          </a:p>
          <a:p>
            <a:pPr marL="0" lvl="0" indent="0" algn="l" rtl="0">
              <a:spcBef>
                <a:spcPts val="1200"/>
              </a:spcBef>
              <a:spcAft>
                <a:spcPts val="0"/>
              </a:spcAft>
              <a:buClr>
                <a:schemeClr val="dk1"/>
              </a:buClr>
              <a:buSzPts val="1100"/>
              <a:buFont typeface="Arial" panose="020B0604020202020204"/>
              <a:buNone/>
            </a:pPr>
            <a:r>
              <a:rPr lang="en-GB"/>
              <a:t>social network analysis</a:t>
            </a:r>
          </a:p>
          <a:p>
            <a:pPr marL="0" lvl="0" indent="0" algn="l" rtl="0">
              <a:spcBef>
                <a:spcPts val="1200"/>
              </a:spcBef>
              <a:spcAft>
                <a:spcPts val="0"/>
              </a:spcAft>
              <a:buClr>
                <a:schemeClr val="dk1"/>
              </a:buClr>
              <a:buSzPts val="1100"/>
              <a:buFont typeface="Arial" panose="020B0604020202020204"/>
              <a:buNone/>
            </a:pPr>
            <a:r>
              <a:rPr lang="en-GB"/>
              <a:t>search result grouping</a:t>
            </a:r>
          </a:p>
          <a:p>
            <a:pPr marL="0" lvl="0" indent="0" algn="l" rtl="0">
              <a:spcBef>
                <a:spcPts val="1200"/>
              </a:spcBef>
              <a:spcAft>
                <a:spcPts val="0"/>
              </a:spcAft>
              <a:buClr>
                <a:schemeClr val="dk1"/>
              </a:buClr>
              <a:buSzPts val="1100"/>
              <a:buFont typeface="Arial" panose="020B0604020202020204"/>
              <a:buNone/>
            </a:pPr>
            <a:r>
              <a:rPr lang="en-GB"/>
              <a:t>medical imaging</a:t>
            </a:r>
          </a:p>
          <a:p>
            <a:pPr marL="0" lvl="0" indent="0" algn="l" rtl="0">
              <a:spcBef>
                <a:spcPts val="1200"/>
              </a:spcBef>
              <a:spcAft>
                <a:spcPts val="0"/>
              </a:spcAft>
              <a:buClr>
                <a:schemeClr val="dk1"/>
              </a:buClr>
              <a:buSzPts val="1100"/>
              <a:buFont typeface="Arial" panose="020B0604020202020204"/>
              <a:buNone/>
            </a:pPr>
            <a:r>
              <a:rPr lang="en-GB"/>
              <a:t>image segmentation</a:t>
            </a:r>
          </a:p>
          <a:p>
            <a:pPr marL="0" lvl="0" indent="0" algn="l" rtl="0">
              <a:spcBef>
                <a:spcPts val="1200"/>
              </a:spcBef>
              <a:spcAft>
                <a:spcPts val="1200"/>
              </a:spcAft>
              <a:buClr>
                <a:schemeClr val="dk1"/>
              </a:buClr>
              <a:buSzPts val="1100"/>
              <a:buFont typeface="Arial" panose="020B0604020202020204"/>
              <a:buNone/>
            </a:pPr>
            <a:r>
              <a:rPr lang="en-GB"/>
              <a:t>anomaly detection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Types of Clustering</a:t>
            </a:r>
          </a:p>
        </p:txBody>
      </p:sp>
      <p:sp>
        <p:nvSpPr>
          <p:cNvPr id="102" name="Google Shape;10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Several approaches to clustering exist. Each approach is best suited to a particular data distribution. </a:t>
            </a:r>
          </a:p>
          <a:p>
            <a:pPr marL="0" lvl="0" indent="0" algn="l" rtl="0">
              <a:spcBef>
                <a:spcPts val="1200"/>
              </a:spcBef>
              <a:spcAft>
                <a:spcPts val="0"/>
              </a:spcAft>
              <a:buNone/>
            </a:pPr>
            <a:r>
              <a:rPr lang="en-GB" b="1" i="1"/>
              <a:t>Centroid-based Clustering</a:t>
            </a:r>
            <a:r>
              <a:rPr lang="en-GB"/>
              <a:t> </a:t>
            </a:r>
            <a:r>
              <a:rPr lang="en-GB" b="1"/>
              <a:t>(</a:t>
            </a:r>
            <a:r>
              <a:rPr lang="en-GB" i="1"/>
              <a:t>K-Mean Clustering</a:t>
            </a:r>
            <a:r>
              <a:rPr lang="en-GB" b="1"/>
              <a:t>)</a:t>
            </a:r>
            <a:endParaRPr b="1"/>
          </a:p>
          <a:p>
            <a:pPr marL="0" lvl="0" indent="0" algn="l" rtl="0">
              <a:spcBef>
                <a:spcPts val="1200"/>
              </a:spcBef>
              <a:spcAft>
                <a:spcPts val="0"/>
              </a:spcAft>
              <a:buNone/>
            </a:pPr>
            <a:r>
              <a:rPr lang="en-GB"/>
              <a:t>Density-based Clustering</a:t>
            </a:r>
          </a:p>
          <a:p>
            <a:pPr marL="0" lvl="0" indent="0" algn="l" rtl="0">
              <a:spcBef>
                <a:spcPts val="1200"/>
              </a:spcBef>
              <a:spcAft>
                <a:spcPts val="0"/>
              </a:spcAft>
              <a:buNone/>
            </a:pPr>
            <a:r>
              <a:rPr lang="en-GB"/>
              <a:t>Distribution-based Clustering</a:t>
            </a:r>
          </a:p>
          <a:p>
            <a:pPr marL="0" lvl="0" indent="0" algn="l" rtl="0">
              <a:spcBef>
                <a:spcPts val="1200"/>
              </a:spcBef>
              <a:spcAft>
                <a:spcPts val="1200"/>
              </a:spcAft>
              <a:buNone/>
            </a:pPr>
            <a:r>
              <a:rPr lang="en-GB" b="1" i="1"/>
              <a:t>Hierarchical Clustering (</a:t>
            </a:r>
            <a:r>
              <a:rPr lang="en-GB" i="1"/>
              <a:t>Agglomerative, Divisive</a:t>
            </a:r>
            <a:r>
              <a:rPr lang="en-GB" b="1" i="1"/>
              <a:t>)</a:t>
            </a:r>
            <a:endParaRPr b="1" i="1"/>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1927</Words>
  <Application>Microsoft Macintosh PowerPoint</Application>
  <PresentationFormat>On-screen Show (16:9)</PresentationFormat>
  <Paragraphs>149</Paragraphs>
  <Slides>37</Slides>
  <Notes>34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Calibri</vt:lpstr>
      <vt:lpstr>Simple Light</vt:lpstr>
      <vt:lpstr>Machine Learning &amp; Deep Learning </vt:lpstr>
      <vt:lpstr>PowerPoint Presentation</vt:lpstr>
      <vt:lpstr>What is Clustering?</vt:lpstr>
      <vt:lpstr>Classification vs Clustering</vt:lpstr>
      <vt:lpstr>Clustering Workflow</vt:lpstr>
      <vt:lpstr>PowerPoint Presentation</vt:lpstr>
      <vt:lpstr>Examples</vt:lpstr>
      <vt:lpstr>Application areas of Clustering</vt:lpstr>
      <vt:lpstr>Types of Clustering</vt:lpstr>
      <vt:lpstr>K-Mean Clustering</vt:lpstr>
      <vt:lpstr>Example Problem-1</vt:lpstr>
      <vt:lpstr>Example Problem-2</vt:lpstr>
      <vt:lpstr>Example Problem-3</vt:lpstr>
      <vt:lpstr>PowerPoint Presentation</vt:lpstr>
      <vt:lpstr>PowerPoint Presentation</vt:lpstr>
      <vt:lpstr>K-Means Clustering</vt:lpstr>
      <vt:lpstr>How K-Means Clustering Works?</vt:lpstr>
      <vt:lpstr> K-Means Clustering Algorithm Process</vt:lpstr>
      <vt:lpstr>PowerPoint Presentation</vt:lpstr>
      <vt:lpstr>Examples</vt:lpstr>
      <vt:lpstr>Objective/Cost Function</vt:lpstr>
      <vt:lpstr>Pros &amp; Cons</vt:lpstr>
      <vt:lpstr>Task</vt:lpstr>
      <vt:lpstr>Hierarchical Clustering</vt:lpstr>
      <vt:lpstr>Hierarchical Clustering</vt:lpstr>
      <vt:lpstr> Types of Hierarchical Clustering</vt:lpstr>
      <vt:lpstr>What does it mean to be close?</vt:lpstr>
      <vt:lpstr>Example Problem-1</vt:lpstr>
      <vt:lpstr>Example Problem-2. https://www.youtube.com/watch?v=EFhcDnw7RGY</vt:lpstr>
      <vt:lpstr>PowerPoint Presentation</vt:lpstr>
      <vt:lpstr>Dendogram</vt:lpstr>
      <vt:lpstr>The choice of distance</vt:lpstr>
      <vt:lpstr>Linkage Criteria</vt:lpstr>
      <vt:lpstr>Example</vt:lpstr>
      <vt:lpstr>Difference between K-Mean &amp; Hierarchical clustering</vt:lpstr>
      <vt:lpstr>?¿?</vt:lpstr>
      <vt:lpstr>What does it mean to minimize/maximize a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&amp; Deep Learning </dc:title>
  <dc:creator/>
  <cp:lastModifiedBy>Umer Farooq</cp:lastModifiedBy>
  <cp:revision>8</cp:revision>
  <dcterms:created xsi:type="dcterms:W3CDTF">2022-06-06T06:55:00Z</dcterms:created>
  <dcterms:modified xsi:type="dcterms:W3CDTF">2022-06-09T11:36:16Z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C0FCF7E508624C789999AAC615500125</vt:lpwstr>
  </property>
  <property fmtid="{D5CDD505-2E9C-101B-9397-08002B2CF9AE}" pid="3" name="KSOProductBuildVer">
    <vt:lpwstr>1033-11.2.0.11130</vt:lpwstr>
  </property>
</Properties>
</file>