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5" r:id="rId14"/>
    <p:sldId id="268" r:id="rId15"/>
    <p:sldId id="269" r:id="rId16"/>
    <p:sldId id="270" r:id="rId17"/>
    <p:sldId id="271" r:id="rId18"/>
    <p:sldId id="272" r:id="rId19"/>
    <p:sldId id="280" r:id="rId20"/>
    <p:sldId id="281" r:id="rId21"/>
    <p:sldId id="282" r:id="rId22"/>
    <p:sldId id="283" r:id="rId23"/>
    <p:sldId id="273" r:id="rId24"/>
    <p:sldId id="284" r:id="rId25"/>
    <p:sldId id="274" r:id="rId26"/>
    <p:sldId id="275" r:id="rId27"/>
    <p:sldId id="276" r:id="rId28"/>
    <p:sldId id="278" r:id="rId29"/>
    <p:sldId id="277"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Georgia" panose="02040502050405020303" pitchFamily="18" charset="0"/>
      <p:regular r:id="rId36"/>
      <p:bold r:id="rId37"/>
      <p:italic r:id="rId38"/>
      <p:boldItalic r:id="rId39"/>
    </p:embeddedFont>
    <p:embeddedFont>
      <p:font typeface="Helvetica Neue" panose="02000503000000020004"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F96C763-23A4-41FF-A8F3-20B7BA3B9D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436"/>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113989e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gf113989e1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2305ce9a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2305ce9a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2305ce9a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2305ce9a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c0bd567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c0bd567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Lambda = initial, transition, and emission.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Problem:1 - Find the likelihood of the sequence of observations.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Problem:2 – Find the best hidden state on the basis of given sequence of observation.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Problem:3 – Find the initial, transmission, emission on the basis of given sequence of observation and best hidden state.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2305ce9a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2305ce9a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2a8da19c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2a8da19c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2a8da19c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2a8da19c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2a8da19c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2a8da19c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2a8da19c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2a8da19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2a8da19c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2a8da19c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27b37b1a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27b37b1a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113989e1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113989e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2a8da19c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2a8da19c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2a8da19c6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2a8da19c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2305ce9a1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2305ce9a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305ce9a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305ce9a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2305ce9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2305ce9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c0bd5671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c0bd567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2305ce9a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2305ce9a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2305ce9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2305ce9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c0bd567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c0bd567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c0bd5671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c0bd567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onSi24lM47U&amp;list=PLIRnO_sdVuEfNSksORUz5xzlI79AVtAkz"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medium.com/@Ayra_Lux/hidden-markov-models-part-2-the-decoding-problem-c628ba474e69" TargetMode="External"/><Relationship Id="rId4" Type="http://schemas.openxmlformats.org/officeDocument/2006/relationships/hyperlink" Target="https://medium.com/@Ayra_Lux/hidden-markov-models-part-1-the-likelihood-problem-8dd1066a784e"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500656" y="1161956"/>
            <a:ext cx="6390600" cy="15396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panose="020F0502020204030204"/>
              <a:buNone/>
            </a:pPr>
            <a:r>
              <a:rPr lang="en-GB"/>
              <a:t>Machine Learning &amp; Deep Learning </a:t>
            </a:r>
          </a:p>
        </p:txBody>
      </p:sp>
      <p:sp>
        <p:nvSpPr>
          <p:cNvPr id="55" name="Google Shape;55;p13"/>
          <p:cNvSpPr txBox="1">
            <a:spLocks noGrp="1"/>
          </p:cNvSpPr>
          <p:nvPr>
            <p:ph type="subTitle" idx="1"/>
          </p:nvPr>
        </p:nvSpPr>
        <p:spPr>
          <a:xfrm>
            <a:off x="1143000" y="2701542"/>
            <a:ext cx="6858000" cy="1909800"/>
          </a:xfrm>
          <a:prstGeom prst="rect">
            <a:avLst/>
          </a:prstGeom>
          <a:noFill/>
          <a:ln>
            <a:noFill/>
          </a:ln>
        </p:spPr>
        <p:txBody>
          <a:bodyPr spcFirstLastPara="1" wrap="square" lIns="68575" tIns="34275" rIns="68575" bIns="34275" anchor="t" anchorCtr="0">
            <a:normAutofit fontScale="85000" lnSpcReduction="20000"/>
          </a:bodyPr>
          <a:lstStyle/>
          <a:p>
            <a:pPr marL="0" lvl="0" indent="0" algn="ctr" rtl="0">
              <a:lnSpc>
                <a:spcPct val="90000"/>
              </a:lnSpc>
              <a:spcBef>
                <a:spcPts val="0"/>
              </a:spcBef>
              <a:spcAft>
                <a:spcPts val="0"/>
              </a:spcAft>
              <a:buClr>
                <a:schemeClr val="dk1"/>
              </a:buClr>
              <a:buSzPct val="64000"/>
              <a:buNone/>
            </a:pPr>
            <a:endParaRPr/>
          </a:p>
          <a:p>
            <a:pPr marL="0" lvl="0" indent="0" algn="ctr" rtl="0">
              <a:lnSpc>
                <a:spcPct val="90000"/>
              </a:lnSpc>
              <a:spcBef>
                <a:spcPts val="800"/>
              </a:spcBef>
              <a:spcAft>
                <a:spcPts val="0"/>
              </a:spcAft>
              <a:buClr>
                <a:schemeClr val="dk1"/>
              </a:buClr>
              <a:buSzPct val="78000"/>
              <a:buNone/>
            </a:pPr>
            <a:r>
              <a:rPr lang="en-GB" sz="2300"/>
              <a:t>Week-11</a:t>
            </a:r>
            <a:endParaRPr sz="2300"/>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ctr" rtl="0">
              <a:lnSpc>
                <a:spcPct val="90000"/>
              </a:lnSpc>
              <a:spcBef>
                <a:spcPts val="800"/>
              </a:spcBef>
              <a:spcAft>
                <a:spcPts val="0"/>
              </a:spcAft>
              <a:buClr>
                <a:schemeClr val="dk1"/>
              </a:buClr>
              <a:buSzPct val="78000"/>
              <a:buNone/>
            </a:pPr>
            <a:endParaRPr sz="2300"/>
          </a:p>
          <a:p>
            <a:pPr marL="0" lvl="0" indent="0" algn="r" rtl="0">
              <a:lnSpc>
                <a:spcPct val="90000"/>
              </a:lnSpc>
              <a:spcBef>
                <a:spcPts val="800"/>
              </a:spcBef>
              <a:spcAft>
                <a:spcPts val="0"/>
              </a:spcAft>
              <a:buClr>
                <a:schemeClr val="dk1"/>
              </a:buClr>
              <a:buSzPct val="78000"/>
              <a:buNone/>
            </a:pPr>
            <a:r>
              <a:rPr lang="en-GB" sz="2300" b="1"/>
              <a:t>Instructor:</a:t>
            </a:r>
            <a:r>
              <a:rPr lang="en-GB" sz="2300"/>
              <a:t> </a:t>
            </a:r>
            <a:r>
              <a:rPr lang="en-GB" sz="2300" i="1"/>
              <a:t>Engr. Najam Aziz</a:t>
            </a:r>
            <a:endParaRPr sz="23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2638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 a Hidden Markov Process</a:t>
            </a:r>
          </a:p>
        </p:txBody>
      </p:sp>
      <p:sp>
        <p:nvSpPr>
          <p:cNvPr id="113" name="Google Shape;113;p22"/>
          <p:cNvSpPr txBox="1">
            <a:spLocks noGrp="1"/>
          </p:cNvSpPr>
          <p:nvPr>
            <p:ph type="body" idx="1"/>
          </p:nvPr>
        </p:nvSpPr>
        <p:spPr>
          <a:xfrm>
            <a:off x="264160" y="503555"/>
            <a:ext cx="8520430" cy="238061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 model a hidden markov process, we need to have</a:t>
            </a:r>
          </a:p>
          <a:p>
            <a:pPr marL="457200" lvl="0" indent="-342900" algn="l" rtl="0">
              <a:spcBef>
                <a:spcPts val="1200"/>
              </a:spcBef>
              <a:spcAft>
                <a:spcPts val="0"/>
              </a:spcAft>
              <a:buSzPts val="1800"/>
              <a:buAutoNum type="arabicPeriod"/>
            </a:pPr>
            <a:r>
              <a:rPr lang="en-GB" b="1"/>
              <a:t>States: </a:t>
            </a:r>
            <a:r>
              <a:rPr lang="en-GB"/>
              <a:t>Hidden, Observable</a:t>
            </a:r>
          </a:p>
          <a:p>
            <a:pPr marL="457200" lvl="0" indent="-342900" algn="l" rtl="0">
              <a:spcBef>
                <a:spcPts val="0"/>
              </a:spcBef>
              <a:spcAft>
                <a:spcPts val="0"/>
              </a:spcAft>
              <a:buSzPts val="1800"/>
              <a:buAutoNum type="arabicPeriod"/>
            </a:pPr>
            <a:r>
              <a:rPr lang="en-GB" b="1"/>
              <a:t>Probabilities:</a:t>
            </a:r>
            <a:r>
              <a:rPr lang="en-GB"/>
              <a:t> Initial/Prior, Transition, Emission </a:t>
            </a:r>
          </a:p>
          <a:p>
            <a:pPr marL="457200" lvl="0" indent="0" algn="l" rtl="0">
              <a:spcBef>
                <a:spcPts val="1200"/>
              </a:spcBef>
              <a:spcAft>
                <a:spcPts val="0"/>
              </a:spcAft>
              <a:buNone/>
            </a:pPr>
            <a:r>
              <a:rPr lang="en-GB" b="1" i="1"/>
              <a:t> Initial:</a:t>
            </a:r>
            <a:r>
              <a:rPr lang="en-GB"/>
              <a:t> </a:t>
            </a:r>
            <a:r>
              <a:rPr lang="en-GB" i="1"/>
              <a:t>Hidden states prior probabilities - From data/history</a:t>
            </a:r>
            <a:br>
              <a:rPr lang="en-GB" i="1"/>
            </a:br>
            <a:r>
              <a:rPr lang="en-GB" b="1" i="1"/>
              <a:t>Transition: </a:t>
            </a:r>
            <a:r>
              <a:rPr lang="en-GB" i="1"/>
              <a:t>State to State</a:t>
            </a:r>
            <a:br>
              <a:rPr lang="en-GB" i="1"/>
            </a:br>
            <a:r>
              <a:rPr lang="en-GB" b="1" i="1"/>
              <a:t>Emission: </a:t>
            </a:r>
            <a:r>
              <a:rPr lang="en-GB" i="1"/>
              <a:t>State to Observation/Evidence</a:t>
            </a:r>
            <a:endParaRPr i="1"/>
          </a:p>
          <a:p>
            <a:pPr marL="457200" lvl="0" indent="0" algn="l" rtl="0">
              <a:spcBef>
                <a:spcPts val="1200"/>
              </a:spcBef>
              <a:spcAft>
                <a:spcPts val="1200"/>
              </a:spcAft>
              <a:buNone/>
            </a:pPr>
            <a:endParaRPr i="1"/>
          </a:p>
        </p:txBody>
      </p:sp>
      <p:pic>
        <p:nvPicPr>
          <p:cNvPr id="114" name="Google Shape;114;p22"/>
          <p:cNvPicPr preferRelativeResize="0"/>
          <p:nvPr/>
        </p:nvPicPr>
        <p:blipFill>
          <a:blip r:embed="rId3"/>
          <a:stretch>
            <a:fillRect/>
          </a:stretch>
        </p:blipFill>
        <p:spPr>
          <a:xfrm>
            <a:off x="0" y="2814556"/>
            <a:ext cx="9144000" cy="23289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227950" y="134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State diagram with emission probabilities</a:t>
            </a:r>
          </a:p>
        </p:txBody>
      </p:sp>
      <p:pic>
        <p:nvPicPr>
          <p:cNvPr id="120" name="Google Shape;120;p23"/>
          <p:cNvPicPr preferRelativeResize="0"/>
          <p:nvPr/>
        </p:nvPicPr>
        <p:blipFill>
          <a:blip r:embed="rId3"/>
          <a:stretch>
            <a:fillRect/>
          </a:stretch>
        </p:blipFill>
        <p:spPr>
          <a:xfrm>
            <a:off x="0" y="706700"/>
            <a:ext cx="4420950" cy="3910124"/>
          </a:xfrm>
          <a:prstGeom prst="rect">
            <a:avLst/>
          </a:prstGeom>
          <a:noFill/>
          <a:ln>
            <a:noFill/>
          </a:ln>
        </p:spPr>
      </p:pic>
      <p:pic>
        <p:nvPicPr>
          <p:cNvPr id="121" name="Google Shape;121;p23"/>
          <p:cNvPicPr preferRelativeResize="0"/>
          <p:nvPr/>
        </p:nvPicPr>
        <p:blipFill>
          <a:blip r:embed="rId4"/>
          <a:stretch>
            <a:fillRect/>
          </a:stretch>
        </p:blipFill>
        <p:spPr>
          <a:xfrm>
            <a:off x="4420950" y="706700"/>
            <a:ext cx="4723051" cy="443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Three Fundamental Problems of HMM</a:t>
            </a: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panose="020B0604020202020204"/>
              <a:buNone/>
            </a:pPr>
            <a:r>
              <a:rPr lang="en-GB" dirty="0"/>
              <a:t>Hidden Markov Models should be characterized by three fundamental problems:</a:t>
            </a:r>
            <a:br>
              <a:rPr lang="en-GB" dirty="0"/>
            </a:br>
            <a:br>
              <a:rPr lang="en-GB" dirty="0"/>
            </a:br>
            <a:r>
              <a:rPr lang="en-GB" b="1" dirty="0"/>
              <a:t>Problem 1 (Likelihood/Evaluation):</a:t>
            </a:r>
            <a:r>
              <a:rPr lang="en-GB" dirty="0"/>
              <a:t> Given an HMM </a:t>
            </a:r>
            <a:r>
              <a:rPr lang="en-GB" dirty="0" err="1"/>
              <a:t>λ</a:t>
            </a:r>
            <a:r>
              <a:rPr lang="en-GB" dirty="0"/>
              <a:t> = (𝜋, A,B) and an observation sequence O, </a:t>
            </a:r>
            <a:r>
              <a:rPr lang="en-GB" dirty="0">
                <a:highlight>
                  <a:srgbClr val="FFFF00"/>
                </a:highlight>
              </a:rPr>
              <a:t>determine the likelihood P(</a:t>
            </a:r>
            <a:r>
              <a:rPr lang="en-GB" dirty="0" err="1">
                <a:highlight>
                  <a:srgbClr val="FFFF00"/>
                </a:highlight>
              </a:rPr>
              <a:t>O|λ</a:t>
            </a:r>
            <a:r>
              <a:rPr lang="en-GB" dirty="0">
                <a:highlight>
                  <a:srgbClr val="FFFF00"/>
                </a:highlight>
              </a:rPr>
              <a:t>).</a:t>
            </a:r>
          </a:p>
          <a:p>
            <a:pPr marL="0" lvl="0" indent="0" algn="l" rtl="0">
              <a:spcBef>
                <a:spcPts val="1200"/>
              </a:spcBef>
              <a:spcAft>
                <a:spcPts val="0"/>
              </a:spcAft>
              <a:buClr>
                <a:schemeClr val="dk1"/>
              </a:buClr>
              <a:buSzPts val="1100"/>
              <a:buFont typeface="Arial" panose="020B0604020202020204"/>
              <a:buNone/>
            </a:pPr>
            <a:r>
              <a:rPr lang="en-GB" b="1" dirty="0"/>
              <a:t>Problem 2 (Decoding): </a:t>
            </a:r>
            <a:r>
              <a:rPr lang="en-GB" dirty="0"/>
              <a:t>Given an observation sequence O and an HMM </a:t>
            </a:r>
            <a:r>
              <a:rPr lang="en-GB" dirty="0" err="1"/>
              <a:t>λ</a:t>
            </a:r>
            <a:r>
              <a:rPr lang="en-GB" dirty="0"/>
              <a:t> =</a:t>
            </a:r>
          </a:p>
          <a:p>
            <a:pPr marL="0" lvl="0" indent="0" algn="l" rtl="0">
              <a:spcBef>
                <a:spcPts val="1200"/>
              </a:spcBef>
              <a:spcAft>
                <a:spcPts val="0"/>
              </a:spcAft>
              <a:buClr>
                <a:schemeClr val="dk1"/>
              </a:buClr>
              <a:buSzPts val="1100"/>
              <a:buFont typeface="Arial" panose="020B0604020202020204"/>
              <a:buNone/>
            </a:pPr>
            <a:r>
              <a:rPr lang="en-GB" dirty="0"/>
              <a:t>(𝜋, A,B), </a:t>
            </a:r>
            <a:r>
              <a:rPr lang="en-GB" dirty="0">
                <a:highlight>
                  <a:srgbClr val="FFFF00"/>
                </a:highlight>
              </a:rPr>
              <a:t>discover the best hidden state sequence Q</a:t>
            </a:r>
            <a:r>
              <a:rPr lang="en-GB" dirty="0"/>
              <a:t>.</a:t>
            </a:r>
          </a:p>
          <a:p>
            <a:pPr marL="0" lvl="0" indent="0" algn="l" rtl="0">
              <a:spcBef>
                <a:spcPts val="1200"/>
              </a:spcBef>
              <a:spcAft>
                <a:spcPts val="0"/>
              </a:spcAft>
              <a:buClr>
                <a:schemeClr val="dk1"/>
              </a:buClr>
              <a:buSzPts val="1100"/>
              <a:buFont typeface="Arial" panose="020B0604020202020204"/>
              <a:buNone/>
            </a:pPr>
            <a:r>
              <a:rPr lang="en-GB" b="1" dirty="0"/>
              <a:t>Problem 3 (Learning):</a:t>
            </a:r>
            <a:r>
              <a:rPr lang="en-GB" dirty="0"/>
              <a:t> Given an observation sequence O and the set of states</a:t>
            </a:r>
          </a:p>
          <a:p>
            <a:pPr marL="0" lvl="0" indent="0" algn="l" rtl="0">
              <a:spcBef>
                <a:spcPts val="1200"/>
              </a:spcBef>
              <a:spcAft>
                <a:spcPts val="1200"/>
              </a:spcAft>
              <a:buNone/>
            </a:pPr>
            <a:r>
              <a:rPr lang="en-GB" dirty="0"/>
              <a:t>in the HMM, </a:t>
            </a:r>
            <a:r>
              <a:rPr lang="en-GB" dirty="0">
                <a:highlight>
                  <a:srgbClr val="FFFF00"/>
                </a:highlight>
              </a:rPr>
              <a:t>learn the HMM parameters 𝜋, A and B</a:t>
            </a:r>
            <a:r>
              <a:rPr lang="en-GB"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f"/>
          <p:cNvPicPr>
            <a:picLocks noChangeAspect="1"/>
          </p:cNvPicPr>
          <p:nvPr/>
        </p:nvPicPr>
        <p:blipFill>
          <a:blip r:embed="rId2"/>
          <a:stretch>
            <a:fillRect/>
          </a:stretch>
        </p:blipFill>
        <p:spPr>
          <a:xfrm>
            <a:off x="0" y="851535"/>
            <a:ext cx="9144000" cy="19653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24881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Problem - (Decoding)</a:t>
            </a:r>
          </a:p>
        </p:txBody>
      </p:sp>
      <p:sp>
        <p:nvSpPr>
          <p:cNvPr id="133" name="Google Shape;133;p25"/>
          <p:cNvSpPr txBox="1">
            <a:spLocks noGrp="1"/>
          </p:cNvSpPr>
          <p:nvPr>
            <p:ph type="body" idx="1"/>
          </p:nvPr>
        </p:nvSpPr>
        <p:spPr>
          <a:xfrm>
            <a:off x="311700" y="921970"/>
            <a:ext cx="88323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We are observing a person entering a room while wearing </a:t>
            </a:r>
            <a:r>
              <a:rPr lang="en-GB" b="1" i="1" dirty="0">
                <a:highlight>
                  <a:srgbClr val="FFFF00"/>
                </a:highlight>
              </a:rPr>
              <a:t>{Coat</a:t>
            </a:r>
            <a:r>
              <a:rPr lang="en-GB" b="1" i="1" dirty="0"/>
              <a:t>, Coat, Umbrella}</a:t>
            </a:r>
            <a:r>
              <a:rPr lang="en-GB" dirty="0"/>
              <a:t> for three consecutive days, Find the hidden weather sequence for these three days? Given that:</a:t>
            </a:r>
            <a:br>
              <a:rPr lang="en-GB" dirty="0"/>
            </a:br>
            <a:r>
              <a:rPr lang="en-GB" b="1" dirty="0"/>
              <a:t>State Space:</a:t>
            </a:r>
            <a:r>
              <a:rPr lang="en-GB" dirty="0"/>
              <a:t> {Sunny, Rainy, Cloudy}</a:t>
            </a:r>
            <a:br>
              <a:rPr lang="en-GB" dirty="0"/>
            </a:br>
            <a:r>
              <a:rPr lang="en-GB" b="1" dirty="0"/>
              <a:t>Observation/Evidence Space:</a:t>
            </a:r>
            <a:r>
              <a:rPr lang="en-GB" dirty="0"/>
              <a:t> {</a:t>
            </a:r>
            <a:r>
              <a:rPr lang="en-GB" dirty="0">
                <a:highlight>
                  <a:srgbClr val="FFFF00"/>
                </a:highlight>
              </a:rPr>
              <a:t>Short</a:t>
            </a:r>
            <a:r>
              <a:rPr lang="en-GB" dirty="0"/>
              <a:t>, Coat, Umbrella}</a:t>
            </a:r>
            <a:br>
              <a:rPr lang="en-GB" dirty="0"/>
            </a:br>
            <a:r>
              <a:rPr lang="en-GB" b="1" dirty="0"/>
              <a:t>𝜋</a:t>
            </a:r>
            <a:r>
              <a:rPr lang="en-GB" dirty="0"/>
              <a:t> = { S = 0.75, R = 0.2, C = 0.05} 			</a:t>
            </a:r>
          </a:p>
          <a:p>
            <a:pPr marL="0" lvl="0" indent="0" algn="l" rtl="0">
              <a:spcBef>
                <a:spcPts val="1200"/>
              </a:spcBef>
              <a:spcAft>
                <a:spcPts val="1200"/>
              </a:spcAft>
              <a:buNone/>
            </a:pPr>
            <a:br>
              <a:rPr lang="en-GB" dirty="0"/>
            </a:br>
            <a:br>
              <a:rPr lang="en-GB" dirty="0"/>
            </a:br>
            <a:br>
              <a:rPr lang="en-GB" dirty="0"/>
            </a:br>
            <a:r>
              <a:rPr lang="en-GB" dirty="0"/>
              <a:t> </a:t>
            </a:r>
            <a:r>
              <a:rPr lang="en-US" altLang="en-GB" dirty="0"/>
              <a:t> </a:t>
            </a:r>
            <a:r>
              <a:rPr lang="en-GB" dirty="0"/>
              <a:t>A = 				</a:t>
            </a:r>
            <a:r>
              <a:rPr lang="en-US" altLang="en-GB" dirty="0"/>
              <a:t>          </a:t>
            </a:r>
            <a:r>
              <a:rPr lang="en-GB" dirty="0"/>
              <a:t>B = </a:t>
            </a:r>
          </a:p>
        </p:txBody>
      </p:sp>
      <p:graphicFrame>
        <p:nvGraphicFramePr>
          <p:cNvPr id="134" name="Google Shape;134;p25"/>
          <p:cNvGraphicFramePr/>
          <p:nvPr/>
        </p:nvGraphicFramePr>
        <p:xfrm>
          <a:off x="1008600" y="3418275"/>
          <a:ext cx="3538000" cy="1584840"/>
        </p:xfrm>
        <a:graphic>
          <a:graphicData uri="http://schemas.openxmlformats.org/drawingml/2006/table">
            <a:tbl>
              <a:tblPr>
                <a:noFill/>
                <a:tableStyleId>{7F96C763-23A4-41FF-A8F3-20B7BA3B9D7B}</a:tableStyleId>
              </a:tblPr>
              <a:tblGrid>
                <a:gridCol w="884500">
                  <a:extLst>
                    <a:ext uri="{9D8B030D-6E8A-4147-A177-3AD203B41FA5}">
                      <a16:colId xmlns:a16="http://schemas.microsoft.com/office/drawing/2014/main" val="20000"/>
                    </a:ext>
                  </a:extLst>
                </a:gridCol>
                <a:gridCol w="884500">
                  <a:extLst>
                    <a:ext uri="{9D8B030D-6E8A-4147-A177-3AD203B41FA5}">
                      <a16:colId xmlns:a16="http://schemas.microsoft.com/office/drawing/2014/main" val="20001"/>
                    </a:ext>
                  </a:extLst>
                </a:gridCol>
                <a:gridCol w="884500">
                  <a:extLst>
                    <a:ext uri="{9D8B030D-6E8A-4147-A177-3AD203B41FA5}">
                      <a16:colId xmlns:a16="http://schemas.microsoft.com/office/drawing/2014/main" val="20002"/>
                    </a:ext>
                  </a:extLst>
                </a:gridCol>
                <a:gridCol w="884500">
                  <a:extLst>
                    <a:ext uri="{9D8B030D-6E8A-4147-A177-3AD203B41FA5}">
                      <a16:colId xmlns:a16="http://schemas.microsoft.com/office/drawing/2014/main" val="20003"/>
                    </a:ext>
                  </a:extLst>
                </a:gridCol>
              </a:tblGrid>
              <a:tr h="366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a:t>S</a:t>
                      </a:r>
                    </a:p>
                  </a:txBody>
                  <a:tcPr marL="91425" marR="91425" marT="91425" marB="91425"/>
                </a:tc>
                <a:tc>
                  <a:txBody>
                    <a:bodyPr/>
                    <a:lstStyle/>
                    <a:p>
                      <a:pPr marL="0" lvl="0" indent="0" algn="l" rtl="0">
                        <a:spcBef>
                          <a:spcPts val="0"/>
                        </a:spcBef>
                        <a:spcAft>
                          <a:spcPts val="0"/>
                        </a:spcAft>
                        <a:buNone/>
                      </a:pPr>
                      <a:r>
                        <a:rPr lang="en-GB"/>
                        <a:t>R</a:t>
                      </a:r>
                    </a:p>
                  </a:txBody>
                  <a:tcPr marL="91425" marR="91425" marT="91425" marB="91425"/>
                </a:tc>
                <a:tc>
                  <a:txBody>
                    <a:bodyPr/>
                    <a:lstStyle/>
                    <a:p>
                      <a:pPr marL="0" lvl="0" indent="0" algn="l" rtl="0">
                        <a:spcBef>
                          <a:spcPts val="0"/>
                        </a:spcBef>
                        <a:spcAft>
                          <a:spcPts val="0"/>
                        </a:spcAft>
                        <a:buNone/>
                      </a:pPr>
                      <a:r>
                        <a:rPr lang="en-GB"/>
                        <a:t>C</a:t>
                      </a:r>
                    </a:p>
                  </a:txBody>
                  <a:tcPr marL="91425" marR="91425" marT="91425" marB="91425"/>
                </a:tc>
                <a:extLst>
                  <a:ext uri="{0D108BD9-81ED-4DB2-BD59-A6C34878D82A}">
                    <a16:rowId xmlns:a16="http://schemas.microsoft.com/office/drawing/2014/main" val="10000"/>
                  </a:ext>
                </a:extLst>
              </a:tr>
              <a:tr h="366000">
                <a:tc>
                  <a:txBody>
                    <a:bodyPr/>
                    <a:lstStyle/>
                    <a:p>
                      <a:pPr marL="0" lvl="0" indent="0" algn="l" rtl="0">
                        <a:spcBef>
                          <a:spcPts val="0"/>
                        </a:spcBef>
                        <a:spcAft>
                          <a:spcPts val="0"/>
                        </a:spcAft>
                        <a:buNone/>
                      </a:pPr>
                      <a:r>
                        <a:rPr lang="en-GB"/>
                        <a:t>S</a:t>
                      </a:r>
                    </a:p>
                  </a:txBody>
                  <a:tcPr marL="91425" marR="91425" marT="91425" marB="91425"/>
                </a:tc>
                <a:tc>
                  <a:txBody>
                    <a:bodyPr/>
                    <a:lstStyle/>
                    <a:p>
                      <a:pPr marL="0" lvl="0" indent="0" algn="l" rtl="0">
                        <a:spcBef>
                          <a:spcPts val="0"/>
                        </a:spcBef>
                        <a:spcAft>
                          <a:spcPts val="0"/>
                        </a:spcAft>
                        <a:buNone/>
                      </a:pPr>
                      <a:r>
                        <a:rPr lang="en-GB"/>
                        <a:t>0.8</a:t>
                      </a:r>
                    </a:p>
                  </a:txBody>
                  <a:tcPr marL="91425" marR="91425" marT="91425" marB="91425"/>
                </a:tc>
                <a:tc>
                  <a:txBody>
                    <a:bodyPr/>
                    <a:lstStyle/>
                    <a:p>
                      <a:pPr marL="0" lvl="0" indent="0" algn="l" rtl="0">
                        <a:spcBef>
                          <a:spcPts val="0"/>
                        </a:spcBef>
                        <a:spcAft>
                          <a:spcPts val="0"/>
                        </a:spcAft>
                        <a:buNone/>
                      </a:pPr>
                      <a:r>
                        <a:rPr lang="en-GB"/>
                        <a:t>0.15</a:t>
                      </a:r>
                    </a:p>
                  </a:txBody>
                  <a:tcPr marL="91425" marR="91425" marT="91425" marB="91425"/>
                </a:tc>
                <a:tc>
                  <a:txBody>
                    <a:bodyPr/>
                    <a:lstStyle/>
                    <a:p>
                      <a:pPr marL="0" lvl="0" indent="0" algn="l" rtl="0">
                        <a:spcBef>
                          <a:spcPts val="0"/>
                        </a:spcBef>
                        <a:spcAft>
                          <a:spcPts val="0"/>
                        </a:spcAft>
                        <a:buNone/>
                      </a:pPr>
                      <a:r>
                        <a:rPr lang="en-GB"/>
                        <a:t>0.05</a:t>
                      </a:r>
                    </a:p>
                  </a:txBody>
                  <a:tcPr marL="91425" marR="91425" marT="91425" marB="91425"/>
                </a:tc>
                <a:extLst>
                  <a:ext uri="{0D108BD9-81ED-4DB2-BD59-A6C34878D82A}">
                    <a16:rowId xmlns:a16="http://schemas.microsoft.com/office/drawing/2014/main" val="10001"/>
                  </a:ext>
                </a:extLst>
              </a:tr>
              <a:tr h="366000">
                <a:tc>
                  <a:txBody>
                    <a:bodyPr/>
                    <a:lstStyle/>
                    <a:p>
                      <a:pPr marL="0" lvl="0" indent="0" algn="l" rtl="0">
                        <a:spcBef>
                          <a:spcPts val="0"/>
                        </a:spcBef>
                        <a:spcAft>
                          <a:spcPts val="0"/>
                        </a:spcAft>
                        <a:buNone/>
                      </a:pPr>
                      <a:r>
                        <a:rPr lang="en-GB"/>
                        <a:t>R</a:t>
                      </a:r>
                    </a:p>
                  </a:txBody>
                  <a:tcPr marL="91425" marR="91425" marT="91425" marB="91425"/>
                </a:tc>
                <a:tc>
                  <a:txBody>
                    <a:bodyPr/>
                    <a:lstStyle/>
                    <a:p>
                      <a:pPr marL="0" lvl="0" indent="0" algn="l" rtl="0">
                        <a:spcBef>
                          <a:spcPts val="0"/>
                        </a:spcBef>
                        <a:spcAft>
                          <a:spcPts val="0"/>
                        </a:spcAft>
                        <a:buNone/>
                      </a:pPr>
                      <a:r>
                        <a:rPr lang="en-GB"/>
                        <a:t>0.38</a:t>
                      </a:r>
                    </a:p>
                  </a:txBody>
                  <a:tcPr marL="91425" marR="91425" marT="91425" marB="91425"/>
                </a:tc>
                <a:tc>
                  <a:txBody>
                    <a:bodyPr/>
                    <a:lstStyle/>
                    <a:p>
                      <a:pPr marL="0" lvl="0" indent="0" algn="l" rtl="0">
                        <a:spcBef>
                          <a:spcPts val="0"/>
                        </a:spcBef>
                        <a:spcAft>
                          <a:spcPts val="0"/>
                        </a:spcAft>
                        <a:buNone/>
                      </a:pPr>
                      <a:r>
                        <a:rPr lang="en-GB"/>
                        <a:t>0.6</a:t>
                      </a:r>
                    </a:p>
                  </a:txBody>
                  <a:tcPr marL="91425" marR="91425" marT="91425" marB="91425"/>
                </a:tc>
                <a:tc>
                  <a:txBody>
                    <a:bodyPr/>
                    <a:lstStyle/>
                    <a:p>
                      <a:pPr marL="0" lvl="0" indent="0" algn="l" rtl="0">
                        <a:spcBef>
                          <a:spcPts val="0"/>
                        </a:spcBef>
                        <a:spcAft>
                          <a:spcPts val="0"/>
                        </a:spcAft>
                        <a:buNone/>
                      </a:pPr>
                      <a:r>
                        <a:rPr lang="en-GB"/>
                        <a:t>0.02</a:t>
                      </a:r>
                    </a:p>
                  </a:txBody>
                  <a:tcPr marL="91425" marR="91425" marT="91425" marB="91425"/>
                </a:tc>
                <a:extLst>
                  <a:ext uri="{0D108BD9-81ED-4DB2-BD59-A6C34878D82A}">
                    <a16:rowId xmlns:a16="http://schemas.microsoft.com/office/drawing/2014/main" val="10002"/>
                  </a:ext>
                </a:extLst>
              </a:tr>
              <a:tr h="366000">
                <a:tc>
                  <a:txBody>
                    <a:bodyPr/>
                    <a:lstStyle/>
                    <a:p>
                      <a:pPr marL="0" lvl="0" indent="0" algn="l" rtl="0">
                        <a:spcBef>
                          <a:spcPts val="0"/>
                        </a:spcBef>
                        <a:spcAft>
                          <a:spcPts val="0"/>
                        </a:spcAft>
                        <a:buNone/>
                      </a:pPr>
                      <a:r>
                        <a:rPr lang="en-GB"/>
                        <a:t>C</a:t>
                      </a:r>
                    </a:p>
                  </a:txBody>
                  <a:tcPr marL="91425" marR="91425" marT="91425" marB="91425"/>
                </a:tc>
                <a:tc>
                  <a:txBody>
                    <a:bodyPr/>
                    <a:lstStyle/>
                    <a:p>
                      <a:pPr marL="0" lvl="0" indent="0" algn="l" rtl="0">
                        <a:spcBef>
                          <a:spcPts val="0"/>
                        </a:spcBef>
                        <a:spcAft>
                          <a:spcPts val="0"/>
                        </a:spcAft>
                        <a:buNone/>
                      </a:pPr>
                      <a:r>
                        <a:rPr lang="en-GB"/>
                        <a:t>0.75</a:t>
                      </a:r>
                    </a:p>
                  </a:txBody>
                  <a:tcPr marL="91425" marR="91425" marT="91425" marB="91425"/>
                </a:tc>
                <a:tc>
                  <a:txBody>
                    <a:bodyPr/>
                    <a:lstStyle/>
                    <a:p>
                      <a:pPr marL="0" lvl="0" indent="0" algn="l" rtl="0">
                        <a:spcBef>
                          <a:spcPts val="0"/>
                        </a:spcBef>
                        <a:spcAft>
                          <a:spcPts val="0"/>
                        </a:spcAft>
                        <a:buNone/>
                      </a:pPr>
                      <a:r>
                        <a:rPr lang="en-GB"/>
                        <a:t>0.05</a:t>
                      </a:r>
                    </a:p>
                  </a:txBody>
                  <a:tcPr marL="91425" marR="91425" marT="91425" marB="91425"/>
                </a:tc>
                <a:tc>
                  <a:txBody>
                    <a:bodyPr/>
                    <a:lstStyle/>
                    <a:p>
                      <a:pPr marL="0" lvl="0" indent="0" algn="l" rtl="0">
                        <a:spcBef>
                          <a:spcPts val="0"/>
                        </a:spcBef>
                        <a:spcAft>
                          <a:spcPts val="0"/>
                        </a:spcAft>
                        <a:buNone/>
                      </a:pPr>
                      <a:r>
                        <a:rPr lang="en-GB"/>
                        <a:t>0.2</a:t>
                      </a: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35" name="Google Shape;135;p25"/>
          <p:cNvGraphicFramePr/>
          <p:nvPr/>
        </p:nvGraphicFramePr>
        <p:xfrm>
          <a:off x="5212800" y="3418250"/>
          <a:ext cx="3619500" cy="1584900"/>
        </p:xfrm>
        <a:graphic>
          <a:graphicData uri="http://schemas.openxmlformats.org/drawingml/2006/table">
            <a:tbl>
              <a:tblPr>
                <a:noFill/>
                <a:tableStyleId>{7F96C763-23A4-41FF-A8F3-20B7BA3B9D7B}</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tblGrid>
              <a:tr h="3962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a:t>Short</a:t>
                      </a:r>
                    </a:p>
                  </a:txBody>
                  <a:tcPr marL="91425" marR="91425" marT="91425" marB="91425"/>
                </a:tc>
                <a:tc>
                  <a:txBody>
                    <a:bodyPr/>
                    <a:lstStyle/>
                    <a:p>
                      <a:pPr marL="0" lvl="0" indent="0" algn="l" rtl="0">
                        <a:spcBef>
                          <a:spcPts val="0"/>
                        </a:spcBef>
                        <a:spcAft>
                          <a:spcPts val="0"/>
                        </a:spcAft>
                        <a:buNone/>
                      </a:pPr>
                      <a:r>
                        <a:rPr lang="en-GB"/>
                        <a:t>Coat</a:t>
                      </a:r>
                    </a:p>
                  </a:txBody>
                  <a:tcPr marL="91425" marR="91425" marT="91425" marB="91425"/>
                </a:tc>
                <a:tc>
                  <a:txBody>
                    <a:bodyPr/>
                    <a:lstStyle/>
                    <a:p>
                      <a:pPr marL="0" lvl="0" indent="0" algn="l" rtl="0">
                        <a:spcBef>
                          <a:spcPts val="0"/>
                        </a:spcBef>
                        <a:spcAft>
                          <a:spcPts val="0"/>
                        </a:spcAft>
                        <a:buNone/>
                      </a:pPr>
                      <a:r>
                        <a:rPr lang="en-GB"/>
                        <a:t>Umb</a:t>
                      </a:r>
                    </a:p>
                  </a:txBody>
                  <a:tcPr marL="91425" marR="91425" marT="91425" marB="91425"/>
                </a:tc>
                <a:extLst>
                  <a:ext uri="{0D108BD9-81ED-4DB2-BD59-A6C34878D82A}">
                    <a16:rowId xmlns:a16="http://schemas.microsoft.com/office/drawing/2014/main" val="10000"/>
                  </a:ext>
                </a:extLst>
              </a:tr>
              <a:tr h="396225">
                <a:tc>
                  <a:txBody>
                    <a:bodyPr/>
                    <a:lstStyle/>
                    <a:p>
                      <a:pPr marL="0" lvl="0" indent="0" algn="l" rtl="0">
                        <a:spcBef>
                          <a:spcPts val="0"/>
                        </a:spcBef>
                        <a:spcAft>
                          <a:spcPts val="0"/>
                        </a:spcAft>
                        <a:buNone/>
                      </a:pPr>
                      <a:r>
                        <a:rPr lang="en-GB"/>
                        <a:t>Sunny</a:t>
                      </a:r>
                    </a:p>
                  </a:txBody>
                  <a:tcPr marL="91425" marR="91425" marT="91425" marB="91425"/>
                </a:tc>
                <a:tc>
                  <a:txBody>
                    <a:bodyPr/>
                    <a:lstStyle/>
                    <a:p>
                      <a:pPr marL="0" lvl="0" indent="0" algn="l" rtl="0">
                        <a:spcBef>
                          <a:spcPts val="0"/>
                        </a:spcBef>
                        <a:spcAft>
                          <a:spcPts val="0"/>
                        </a:spcAft>
                        <a:buNone/>
                      </a:pPr>
                      <a:r>
                        <a:rPr lang="en-GB"/>
                        <a:t>0.6</a:t>
                      </a:r>
                    </a:p>
                  </a:txBody>
                  <a:tcPr marL="91425" marR="91425" marT="91425" marB="91425"/>
                </a:tc>
                <a:tc>
                  <a:txBody>
                    <a:bodyPr/>
                    <a:lstStyle/>
                    <a:p>
                      <a:pPr marL="0" lvl="0" indent="0" algn="l" rtl="0">
                        <a:spcBef>
                          <a:spcPts val="0"/>
                        </a:spcBef>
                        <a:spcAft>
                          <a:spcPts val="0"/>
                        </a:spcAft>
                        <a:buNone/>
                      </a:pPr>
                      <a:r>
                        <a:rPr lang="en-GB"/>
                        <a:t>0.3</a:t>
                      </a:r>
                    </a:p>
                  </a:txBody>
                  <a:tcPr marL="91425" marR="91425" marT="91425" marB="91425"/>
                </a:tc>
                <a:tc>
                  <a:txBody>
                    <a:bodyPr/>
                    <a:lstStyle/>
                    <a:p>
                      <a:pPr marL="0" lvl="0" indent="0" algn="l" rtl="0">
                        <a:spcBef>
                          <a:spcPts val="0"/>
                        </a:spcBef>
                        <a:spcAft>
                          <a:spcPts val="0"/>
                        </a:spcAft>
                        <a:buNone/>
                      </a:pPr>
                      <a:r>
                        <a:rPr lang="en-GB"/>
                        <a:t>0.1</a:t>
                      </a:r>
                    </a:p>
                  </a:txBody>
                  <a:tcPr marL="91425" marR="91425" marT="91425" marB="91425"/>
                </a:tc>
                <a:extLst>
                  <a:ext uri="{0D108BD9-81ED-4DB2-BD59-A6C34878D82A}">
                    <a16:rowId xmlns:a16="http://schemas.microsoft.com/office/drawing/2014/main" val="10001"/>
                  </a:ext>
                </a:extLst>
              </a:tr>
              <a:tr h="396225">
                <a:tc>
                  <a:txBody>
                    <a:bodyPr/>
                    <a:lstStyle/>
                    <a:p>
                      <a:pPr marL="0" lvl="0" indent="0" algn="l" rtl="0">
                        <a:spcBef>
                          <a:spcPts val="0"/>
                        </a:spcBef>
                        <a:spcAft>
                          <a:spcPts val="0"/>
                        </a:spcAft>
                        <a:buNone/>
                      </a:pPr>
                      <a:r>
                        <a:rPr lang="en-GB"/>
                        <a:t>Rainy</a:t>
                      </a:r>
                    </a:p>
                  </a:txBody>
                  <a:tcPr marL="91425" marR="91425" marT="91425" marB="91425"/>
                </a:tc>
                <a:tc>
                  <a:txBody>
                    <a:bodyPr/>
                    <a:lstStyle/>
                    <a:p>
                      <a:pPr marL="0" lvl="0" indent="0" algn="l" rtl="0">
                        <a:spcBef>
                          <a:spcPts val="0"/>
                        </a:spcBef>
                        <a:spcAft>
                          <a:spcPts val="0"/>
                        </a:spcAft>
                        <a:buNone/>
                      </a:pPr>
                      <a:r>
                        <a:rPr lang="en-GB"/>
                        <a:t>0.05</a:t>
                      </a:r>
                    </a:p>
                  </a:txBody>
                  <a:tcPr marL="91425" marR="91425" marT="91425" marB="91425"/>
                </a:tc>
                <a:tc>
                  <a:txBody>
                    <a:bodyPr/>
                    <a:lstStyle/>
                    <a:p>
                      <a:pPr marL="0" lvl="0" indent="0" algn="l" rtl="0">
                        <a:spcBef>
                          <a:spcPts val="0"/>
                        </a:spcBef>
                        <a:spcAft>
                          <a:spcPts val="0"/>
                        </a:spcAft>
                        <a:buNone/>
                      </a:pPr>
                      <a:r>
                        <a:rPr lang="en-GB"/>
                        <a:t>0.30</a:t>
                      </a:r>
                    </a:p>
                  </a:txBody>
                  <a:tcPr marL="91425" marR="91425" marT="91425" marB="91425"/>
                </a:tc>
                <a:tc>
                  <a:txBody>
                    <a:bodyPr/>
                    <a:lstStyle/>
                    <a:p>
                      <a:pPr marL="0" lvl="0" indent="0" algn="l" rtl="0">
                        <a:spcBef>
                          <a:spcPts val="0"/>
                        </a:spcBef>
                        <a:spcAft>
                          <a:spcPts val="0"/>
                        </a:spcAft>
                        <a:buNone/>
                      </a:pPr>
                      <a:r>
                        <a:rPr lang="en-GB"/>
                        <a:t>0.65</a:t>
                      </a:r>
                    </a:p>
                  </a:txBody>
                  <a:tcPr marL="91425" marR="91425" marT="91425" marB="91425"/>
                </a:tc>
                <a:extLst>
                  <a:ext uri="{0D108BD9-81ED-4DB2-BD59-A6C34878D82A}">
                    <a16:rowId xmlns:a16="http://schemas.microsoft.com/office/drawing/2014/main" val="10002"/>
                  </a:ext>
                </a:extLst>
              </a:tr>
              <a:tr h="396225">
                <a:tc>
                  <a:txBody>
                    <a:bodyPr/>
                    <a:lstStyle/>
                    <a:p>
                      <a:pPr marL="0" lvl="0" indent="0" algn="l" rtl="0">
                        <a:spcBef>
                          <a:spcPts val="0"/>
                        </a:spcBef>
                        <a:spcAft>
                          <a:spcPts val="0"/>
                        </a:spcAft>
                        <a:buNone/>
                      </a:pPr>
                      <a:r>
                        <a:rPr lang="en-GB"/>
                        <a:t>Cloudy</a:t>
                      </a:r>
                    </a:p>
                  </a:txBody>
                  <a:tcPr marL="91425" marR="91425" marT="91425" marB="91425"/>
                </a:tc>
                <a:tc>
                  <a:txBody>
                    <a:bodyPr/>
                    <a:lstStyle/>
                    <a:p>
                      <a:pPr marL="0" lvl="0" indent="0" algn="l" rtl="0">
                        <a:spcBef>
                          <a:spcPts val="0"/>
                        </a:spcBef>
                        <a:spcAft>
                          <a:spcPts val="0"/>
                        </a:spcAft>
                        <a:buNone/>
                      </a:pPr>
                      <a:r>
                        <a:rPr lang="en-GB"/>
                        <a:t>0</a:t>
                      </a:r>
                    </a:p>
                  </a:txBody>
                  <a:tcPr marL="91425" marR="91425" marT="91425" marB="91425"/>
                </a:tc>
                <a:tc>
                  <a:txBody>
                    <a:bodyPr/>
                    <a:lstStyle/>
                    <a:p>
                      <a:pPr marL="0" lvl="0" indent="0" algn="l" rtl="0">
                        <a:spcBef>
                          <a:spcPts val="0"/>
                        </a:spcBef>
                        <a:spcAft>
                          <a:spcPts val="0"/>
                        </a:spcAft>
                        <a:buNone/>
                      </a:pPr>
                      <a:r>
                        <a:rPr lang="en-GB"/>
                        <a:t>0.5</a:t>
                      </a:r>
                    </a:p>
                  </a:txBody>
                  <a:tcPr marL="91425" marR="91425" marT="91425" marB="91425"/>
                </a:tc>
                <a:tc>
                  <a:txBody>
                    <a:bodyPr/>
                    <a:lstStyle/>
                    <a:p>
                      <a:pPr marL="0" lvl="0" indent="0" algn="l" rtl="0">
                        <a:spcBef>
                          <a:spcPts val="0"/>
                        </a:spcBef>
                        <a:spcAft>
                          <a:spcPts val="0"/>
                        </a:spcAft>
                        <a:buNone/>
                      </a:pPr>
                      <a:r>
                        <a:rPr lang="en-GB"/>
                        <a:t>0.5</a:t>
                      </a:r>
                    </a:p>
                  </a:txBody>
                  <a:tcPr marL="91425" marR="91425" marT="91425" marB="91425"/>
                </a:tc>
                <a:extLst>
                  <a:ext uri="{0D108BD9-81ED-4DB2-BD59-A6C34878D82A}">
                    <a16:rowId xmlns:a16="http://schemas.microsoft.com/office/drawing/2014/main" val="10003"/>
                  </a:ext>
                </a:extLst>
              </a:tr>
            </a:tbl>
          </a:graphicData>
        </a:graphic>
      </p:graphicFrame>
      <p:sp>
        <p:nvSpPr>
          <p:cNvPr id="136" name="Google Shape;136;p25"/>
          <p:cNvSpPr txBox="1"/>
          <p:nvPr/>
        </p:nvSpPr>
        <p:spPr>
          <a:xfrm>
            <a:off x="6046125" y="1674250"/>
            <a:ext cx="3007800" cy="1693200"/>
          </a:xfrm>
          <a:prstGeom prst="rect">
            <a:avLst/>
          </a:prstGeom>
          <a:solidFill>
            <a:srgbClr val="9FC5E8"/>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Complexity :</a:t>
            </a:r>
            <a:r>
              <a:rPr lang="en-GB"/>
              <a:t> No of Possible state sequence= M = N</a:t>
            </a:r>
            <a:r>
              <a:rPr lang="en-GB" baseline="30000"/>
              <a:t>T</a:t>
            </a:r>
          </a:p>
          <a:p>
            <a:pPr marL="0" lvl="0" indent="0" algn="l" rtl="0">
              <a:spcBef>
                <a:spcPts val="0"/>
              </a:spcBef>
              <a:spcAft>
                <a:spcPts val="0"/>
              </a:spcAft>
              <a:buNone/>
            </a:pPr>
            <a:r>
              <a:rPr lang="en-GB"/>
              <a:t>Where N = No of Hidden States</a:t>
            </a:r>
          </a:p>
          <a:p>
            <a:pPr marL="0" lvl="0" indent="457200" algn="l" rtl="0">
              <a:spcBef>
                <a:spcPts val="0"/>
              </a:spcBef>
              <a:spcAft>
                <a:spcPts val="0"/>
              </a:spcAft>
              <a:buNone/>
            </a:pPr>
            <a:r>
              <a:rPr lang="en-GB"/>
              <a:t>T = No of Observations given in question = 3</a:t>
            </a:r>
          </a:p>
          <a:p>
            <a:pPr marL="0" lvl="0" indent="0" algn="l" rtl="0">
              <a:spcBef>
                <a:spcPts val="0"/>
              </a:spcBef>
              <a:spcAft>
                <a:spcPts val="0"/>
              </a:spcAft>
              <a:buNone/>
            </a:pPr>
            <a:r>
              <a:rPr lang="en-GB"/>
              <a:t>(Coat, Coat, Umbrella) are 3 observation over 3 Days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0"/>
            <a:ext cx="8520600" cy="89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Problem-1 (Evaluation/Likelihood Problem: Forward-Backward Algorithm</a:t>
            </a:r>
          </a:p>
        </p:txBody>
      </p:sp>
      <p:sp>
        <p:nvSpPr>
          <p:cNvPr id="142" name="Google Shape;142;p26"/>
          <p:cNvSpPr txBox="1">
            <a:spLocks noGrp="1"/>
          </p:cNvSpPr>
          <p:nvPr>
            <p:ph type="body" idx="1"/>
          </p:nvPr>
        </p:nvSpPr>
        <p:spPr>
          <a:xfrm>
            <a:off x="311700" y="846875"/>
            <a:ext cx="8520600" cy="620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panose="020B0604020202020204"/>
              <a:buNone/>
            </a:pPr>
            <a:r>
              <a:rPr lang="en-GB" sz="6200"/>
              <a:t>Lea is our imaginary friend and during the day she does either of these four things: Painting, Cleaning the house, Biking, Shopping for groceries</a:t>
            </a:r>
            <a:endParaRPr sz="6200"/>
          </a:p>
          <a:p>
            <a:pPr marL="0" lvl="0" indent="0" algn="l" rtl="0">
              <a:spcBef>
                <a:spcPts val="1200"/>
              </a:spcBef>
              <a:spcAft>
                <a:spcPts val="1200"/>
              </a:spcAft>
              <a:buNone/>
            </a:pPr>
            <a:endParaRPr sz="6200"/>
          </a:p>
        </p:txBody>
      </p:sp>
      <p:pic>
        <p:nvPicPr>
          <p:cNvPr id="143" name="Google Shape;143;p26"/>
          <p:cNvPicPr preferRelativeResize="0"/>
          <p:nvPr/>
        </p:nvPicPr>
        <p:blipFill>
          <a:blip r:embed="rId3"/>
          <a:stretch>
            <a:fillRect/>
          </a:stretch>
        </p:blipFill>
        <p:spPr>
          <a:xfrm>
            <a:off x="484788" y="1467575"/>
            <a:ext cx="8174432" cy="367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Transition &amp; Emission Probabilities</a:t>
            </a:r>
          </a:p>
        </p:txBody>
      </p:sp>
      <p:pic>
        <p:nvPicPr>
          <p:cNvPr id="149" name="Google Shape;149;p27"/>
          <p:cNvPicPr preferRelativeResize="0"/>
          <p:nvPr/>
        </p:nvPicPr>
        <p:blipFill>
          <a:blip r:embed="rId3"/>
          <a:stretch>
            <a:fillRect/>
          </a:stretch>
        </p:blipFill>
        <p:spPr>
          <a:xfrm>
            <a:off x="4075249" y="930375"/>
            <a:ext cx="4928425" cy="3434733"/>
          </a:xfrm>
          <a:prstGeom prst="rect">
            <a:avLst/>
          </a:prstGeom>
          <a:noFill/>
          <a:ln>
            <a:noFill/>
          </a:ln>
        </p:spPr>
      </p:pic>
      <p:pic>
        <p:nvPicPr>
          <p:cNvPr id="150" name="Google Shape;150;p27"/>
          <p:cNvPicPr preferRelativeResize="0"/>
          <p:nvPr/>
        </p:nvPicPr>
        <p:blipFill>
          <a:blip r:embed="rId4"/>
          <a:stretch>
            <a:fillRect/>
          </a:stretch>
        </p:blipFill>
        <p:spPr>
          <a:xfrm>
            <a:off x="0" y="1170138"/>
            <a:ext cx="3770450" cy="30373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8"/>
          <p:cNvPicPr preferRelativeResize="0"/>
          <p:nvPr/>
        </p:nvPicPr>
        <p:blipFill>
          <a:blip r:embed="rId3"/>
          <a:stretch>
            <a:fillRect/>
          </a:stretch>
        </p:blipFill>
        <p:spPr>
          <a:xfrm>
            <a:off x="1533400" y="590575"/>
            <a:ext cx="6220191"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217720" y="120131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Forward Algorithm - 3 Steps</a:t>
            </a:r>
          </a:p>
        </p:txBody>
      </p:sp>
      <p:pic>
        <p:nvPicPr>
          <p:cNvPr id="161" name="Google Shape;161;p29"/>
          <p:cNvPicPr preferRelativeResize="0"/>
          <p:nvPr/>
        </p:nvPicPr>
        <p:blipFill>
          <a:blip r:embed="rId3"/>
          <a:stretch>
            <a:fillRect/>
          </a:stretch>
        </p:blipFill>
        <p:spPr>
          <a:xfrm>
            <a:off x="2316300" y="1780880"/>
            <a:ext cx="2238375" cy="542925"/>
          </a:xfrm>
          <a:prstGeom prst="rect">
            <a:avLst/>
          </a:prstGeom>
          <a:noFill/>
          <a:ln>
            <a:noFill/>
          </a:ln>
        </p:spPr>
      </p:pic>
      <p:sp>
        <p:nvSpPr>
          <p:cNvPr id="162" name="Google Shape;162;p29"/>
          <p:cNvSpPr txBox="1"/>
          <p:nvPr/>
        </p:nvSpPr>
        <p:spPr>
          <a:xfrm>
            <a:off x="311700" y="1792945"/>
            <a:ext cx="1924500" cy="789900"/>
          </a:xfrm>
          <a:prstGeom prst="rect">
            <a:avLst/>
          </a:prstGeom>
          <a:noFill/>
          <a:ln>
            <a:noFill/>
          </a:ln>
        </p:spPr>
        <p:txBody>
          <a:bodyPr spcFirstLastPara="1" wrap="square" lIns="91425" tIns="91425" rIns="91425" bIns="91425" anchor="t" anchorCtr="0">
            <a:spAutoFit/>
          </a:bodyPr>
          <a:lstStyle/>
          <a:p>
            <a:pPr marL="0" lvl="0" indent="0" algn="l" rtl="0">
              <a:lnSpc>
                <a:spcPct val="124000"/>
              </a:lnSpc>
              <a:spcBef>
                <a:spcPts val="2900"/>
              </a:spcBef>
              <a:spcAft>
                <a:spcPts val="0"/>
              </a:spcAft>
              <a:buClr>
                <a:schemeClr val="dk1"/>
              </a:buClr>
              <a:buSzPts val="1100"/>
              <a:buFont typeface="Arial" panose="020B0604020202020204"/>
              <a:buNone/>
            </a:pPr>
            <a:r>
              <a:rPr lang="en-GB" sz="2050" b="1">
                <a:solidFill>
                  <a:srgbClr val="292929"/>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Initialization</a:t>
            </a:r>
            <a:endParaRPr sz="2050" b="1">
              <a:solidFill>
                <a:srgbClr val="292929"/>
              </a:solidFill>
              <a:highlight>
                <a:srgbClr val="FFFFFF"/>
              </a:highlight>
              <a:latin typeface="Helvetica Neue" panose="020B0604020202020204"/>
              <a:ea typeface="Helvetica Neue" panose="020B0604020202020204"/>
              <a:cs typeface="Helvetica Neue" panose="020B0604020202020204"/>
              <a:sym typeface="Helvetica Neue" panose="020B0604020202020204"/>
            </a:endParaRPr>
          </a:p>
          <a:p>
            <a:pPr marL="0" lvl="0" indent="0" algn="l" rtl="0">
              <a:spcBef>
                <a:spcPts val="0"/>
              </a:spcBef>
              <a:spcAft>
                <a:spcPts val="0"/>
              </a:spcAft>
              <a:buNone/>
            </a:pPr>
            <a:endParaRPr sz="2050" b="1">
              <a:solidFill>
                <a:srgbClr val="292929"/>
              </a:solidFill>
              <a:highlight>
                <a:srgbClr val="FFFFFF"/>
              </a:highlight>
              <a:latin typeface="Helvetica Neue" panose="020B0604020202020204"/>
              <a:ea typeface="Helvetica Neue" panose="020B0604020202020204"/>
              <a:cs typeface="Helvetica Neue" panose="020B0604020202020204"/>
              <a:sym typeface="Helvetica Neue" panose="020B0604020202020204"/>
            </a:endParaRPr>
          </a:p>
        </p:txBody>
      </p:sp>
      <p:pic>
        <p:nvPicPr>
          <p:cNvPr id="163" name="Google Shape;163;p29"/>
          <p:cNvPicPr preferRelativeResize="0"/>
          <p:nvPr/>
        </p:nvPicPr>
        <p:blipFill>
          <a:blip r:embed="rId4"/>
          <a:stretch>
            <a:fillRect/>
          </a:stretch>
        </p:blipFill>
        <p:spPr>
          <a:xfrm>
            <a:off x="2175900" y="2601595"/>
            <a:ext cx="3695700" cy="1162050"/>
          </a:xfrm>
          <a:prstGeom prst="rect">
            <a:avLst/>
          </a:prstGeom>
          <a:noFill/>
          <a:ln>
            <a:noFill/>
          </a:ln>
        </p:spPr>
      </p:pic>
      <p:sp>
        <p:nvSpPr>
          <p:cNvPr id="164" name="Google Shape;164;p29"/>
          <p:cNvSpPr txBox="1"/>
          <p:nvPr/>
        </p:nvSpPr>
        <p:spPr>
          <a:xfrm>
            <a:off x="311700" y="2787670"/>
            <a:ext cx="1864200" cy="789900"/>
          </a:xfrm>
          <a:prstGeom prst="rect">
            <a:avLst/>
          </a:prstGeom>
          <a:noFill/>
          <a:ln>
            <a:noFill/>
          </a:ln>
        </p:spPr>
        <p:txBody>
          <a:bodyPr spcFirstLastPara="1" wrap="square" lIns="91425" tIns="91425" rIns="91425" bIns="91425" anchor="t" anchorCtr="0">
            <a:spAutoFit/>
          </a:bodyPr>
          <a:lstStyle/>
          <a:p>
            <a:pPr marL="0" lvl="0" indent="0" algn="l" rtl="0">
              <a:lnSpc>
                <a:spcPct val="124000"/>
              </a:lnSpc>
              <a:spcBef>
                <a:spcPts val="2900"/>
              </a:spcBef>
              <a:spcAft>
                <a:spcPts val="0"/>
              </a:spcAft>
              <a:buNone/>
            </a:pPr>
            <a:r>
              <a:rPr lang="en-GB" sz="2050" b="1">
                <a:solidFill>
                  <a:srgbClr val="292929"/>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Recursion</a:t>
            </a:r>
            <a:endParaRPr sz="2050" b="1">
              <a:solidFill>
                <a:srgbClr val="292929"/>
              </a:solidFill>
              <a:highlight>
                <a:srgbClr val="FFFFFF"/>
              </a:highlight>
              <a:latin typeface="Helvetica Neue" panose="020B0604020202020204"/>
              <a:ea typeface="Helvetica Neue" panose="020B0604020202020204"/>
              <a:cs typeface="Helvetica Neue" panose="020B0604020202020204"/>
              <a:sym typeface="Helvetica Neue" panose="020B0604020202020204"/>
            </a:endParaRPr>
          </a:p>
          <a:p>
            <a:pPr marL="0" lvl="0" indent="0" algn="l" rtl="0">
              <a:spcBef>
                <a:spcPts val="0"/>
              </a:spcBef>
              <a:spcAft>
                <a:spcPts val="0"/>
              </a:spcAft>
              <a:buNone/>
            </a:pPr>
            <a:endParaRPr sz="2050" b="1">
              <a:solidFill>
                <a:srgbClr val="292929"/>
              </a:solidFill>
              <a:highlight>
                <a:srgbClr val="FFFFFF"/>
              </a:highlight>
              <a:latin typeface="Helvetica Neue" panose="020B0604020202020204"/>
              <a:ea typeface="Helvetica Neue" panose="020B0604020202020204"/>
              <a:cs typeface="Helvetica Neue" panose="020B0604020202020204"/>
              <a:sym typeface="Helvetica Neue" panose="020B0604020202020204"/>
            </a:endParaRPr>
          </a:p>
        </p:txBody>
      </p:sp>
      <p:pic>
        <p:nvPicPr>
          <p:cNvPr id="165" name="Google Shape;165;p29"/>
          <p:cNvPicPr preferRelativeResize="0"/>
          <p:nvPr/>
        </p:nvPicPr>
        <p:blipFill>
          <a:blip r:embed="rId5"/>
          <a:stretch>
            <a:fillRect/>
          </a:stretch>
        </p:blipFill>
        <p:spPr>
          <a:xfrm>
            <a:off x="2316300" y="3763658"/>
            <a:ext cx="2333625" cy="1171575"/>
          </a:xfrm>
          <a:prstGeom prst="rect">
            <a:avLst/>
          </a:prstGeom>
          <a:noFill/>
          <a:ln>
            <a:noFill/>
          </a:ln>
        </p:spPr>
      </p:pic>
      <p:sp>
        <p:nvSpPr>
          <p:cNvPr id="166" name="Google Shape;166;p29"/>
          <p:cNvSpPr txBox="1"/>
          <p:nvPr/>
        </p:nvSpPr>
        <p:spPr>
          <a:xfrm>
            <a:off x="311700" y="3954495"/>
            <a:ext cx="2004600" cy="789900"/>
          </a:xfrm>
          <a:prstGeom prst="rect">
            <a:avLst/>
          </a:prstGeom>
          <a:noFill/>
          <a:ln>
            <a:noFill/>
          </a:ln>
        </p:spPr>
        <p:txBody>
          <a:bodyPr spcFirstLastPara="1" wrap="square" lIns="91425" tIns="91425" rIns="91425" bIns="91425" anchor="t" anchorCtr="0">
            <a:spAutoFit/>
          </a:bodyPr>
          <a:lstStyle/>
          <a:p>
            <a:pPr marL="0" lvl="0" indent="0" algn="l" rtl="0">
              <a:lnSpc>
                <a:spcPct val="124000"/>
              </a:lnSpc>
              <a:spcBef>
                <a:spcPts val="2900"/>
              </a:spcBef>
              <a:spcAft>
                <a:spcPts val="0"/>
              </a:spcAft>
              <a:buNone/>
            </a:pPr>
            <a:r>
              <a:rPr lang="en-GB" sz="2050" b="1">
                <a:solidFill>
                  <a:srgbClr val="292929"/>
                </a:solidFill>
                <a:highlight>
                  <a:srgbClr val="FFFFFF"/>
                </a:highlight>
                <a:latin typeface="Helvetica Neue" panose="020B0604020202020204"/>
                <a:ea typeface="Helvetica Neue" panose="020B0604020202020204"/>
                <a:cs typeface="Helvetica Neue" panose="020B0604020202020204"/>
                <a:sym typeface="Helvetica Neue" panose="020B0604020202020204"/>
              </a:rPr>
              <a:t>Termination</a:t>
            </a:r>
            <a:endParaRPr sz="2050" b="1">
              <a:solidFill>
                <a:srgbClr val="292929"/>
              </a:solidFill>
              <a:highlight>
                <a:srgbClr val="FFFFFF"/>
              </a:highlight>
              <a:latin typeface="Helvetica Neue" panose="020B0604020202020204"/>
              <a:ea typeface="Helvetica Neue" panose="020B0604020202020204"/>
              <a:cs typeface="Helvetica Neue" panose="020B0604020202020204"/>
              <a:sym typeface="Helvetica Neue" panose="020B0604020202020204"/>
            </a:endParaRPr>
          </a:p>
          <a:p>
            <a:pPr marL="0" lvl="0" indent="0" algn="l" rtl="0">
              <a:spcBef>
                <a:spcPts val="0"/>
              </a:spcBef>
              <a:spcAft>
                <a:spcPts val="0"/>
              </a:spcAft>
              <a:buNone/>
            </a:pPr>
            <a:endParaRPr sz="2050" b="1">
              <a:solidFill>
                <a:srgbClr val="292929"/>
              </a:solidFill>
              <a:highlight>
                <a:srgbClr val="FFFFFF"/>
              </a:highlight>
              <a:latin typeface="Helvetica Neue" panose="020B0604020202020204"/>
              <a:ea typeface="Helvetica Neue" panose="020B0604020202020204"/>
              <a:cs typeface="Helvetica Neue" panose="020B0604020202020204"/>
              <a:sym typeface="Helvetica Neue" panose="020B0604020202020204"/>
            </a:endParaRPr>
          </a:p>
        </p:txBody>
      </p:sp>
      <p:sp>
        <p:nvSpPr>
          <p:cNvPr id="167" name="Google Shape;167;p29"/>
          <p:cNvSpPr txBox="1"/>
          <p:nvPr/>
        </p:nvSpPr>
        <p:spPr>
          <a:xfrm>
            <a:off x="4927075" y="4169620"/>
            <a:ext cx="3911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Sum up all the forward variables at time T, i.e. all the variables of every state at the end of the observation sequence.</a:t>
            </a:r>
          </a:p>
        </p:txBody>
      </p:sp>
      <p:sp>
        <p:nvSpPr>
          <p:cNvPr id="168" name="Google Shape;168;p29"/>
          <p:cNvSpPr txBox="1"/>
          <p:nvPr/>
        </p:nvSpPr>
        <p:spPr>
          <a:xfrm>
            <a:off x="6051450" y="3033270"/>
            <a:ext cx="309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Finding the next Forward variable</a:t>
            </a:r>
          </a:p>
        </p:txBody>
      </p:sp>
      <p:sp>
        <p:nvSpPr>
          <p:cNvPr id="169" name="Google Shape;169;p29"/>
          <p:cNvSpPr txBox="1"/>
          <p:nvPr/>
        </p:nvSpPr>
        <p:spPr>
          <a:xfrm>
            <a:off x="5214150" y="1837095"/>
            <a:ext cx="3325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First forward variable</a:t>
            </a:r>
          </a:p>
        </p:txBody>
      </p:sp>
      <p:sp>
        <p:nvSpPr>
          <p:cNvPr id="2" name="Text Box 0"/>
          <p:cNvSpPr txBox="1"/>
          <p:nvPr/>
        </p:nvSpPr>
        <p:spPr>
          <a:xfrm>
            <a:off x="361950" y="93345"/>
            <a:ext cx="7932420" cy="953135"/>
          </a:xfrm>
          <a:prstGeom prst="rect">
            <a:avLst/>
          </a:prstGeom>
          <a:noFill/>
        </p:spPr>
        <p:txBody>
          <a:bodyPr wrap="square" rtlCol="0">
            <a:spAutoFit/>
          </a:bodyPr>
          <a:lstStyle/>
          <a:p>
            <a:r>
              <a:rPr lang="en-US"/>
              <a:t>what is the likelihood that this observation sequence O can derive from our HMM λ?</a:t>
            </a:r>
          </a:p>
          <a:p>
            <a:r>
              <a:rPr lang="en-US"/>
              <a:t>P(O|λ) = ???</a:t>
            </a:r>
          </a:p>
          <a:p>
            <a:r>
              <a:rPr lang="en-US"/>
              <a:t>There are two methods with which we can calculate this: the Forward Algorithm and the Backward 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222250"/>
            <a:ext cx="8520430" cy="4235450"/>
          </a:xfrm>
        </p:spPr>
        <p:txBody>
          <a:bodyPr/>
          <a:lstStyle/>
          <a:p>
            <a:r>
              <a:rPr lang="en-US" b="1"/>
              <a:t>Initialization:	</a:t>
            </a:r>
          </a:p>
        </p:txBody>
      </p:sp>
      <p:pic>
        <p:nvPicPr>
          <p:cNvPr id="161" name="Google Shape;161;p29"/>
          <p:cNvPicPr preferRelativeResize="0"/>
          <p:nvPr/>
        </p:nvPicPr>
        <p:blipFill>
          <a:blip r:embed="rId2"/>
          <a:stretch>
            <a:fillRect/>
          </a:stretch>
        </p:blipFill>
        <p:spPr>
          <a:xfrm>
            <a:off x="2700475" y="221955"/>
            <a:ext cx="2238375" cy="542925"/>
          </a:xfrm>
          <a:prstGeom prst="rect">
            <a:avLst/>
          </a:prstGeom>
          <a:noFill/>
          <a:ln>
            <a:noFill/>
          </a:ln>
        </p:spPr>
      </p:pic>
      <p:pic>
        <p:nvPicPr>
          <p:cNvPr id="4" name="Picture 3" descr="1__exluVaLrekg8DXI1BGRvA"/>
          <p:cNvPicPr>
            <a:picLocks noChangeAspect="1"/>
          </p:cNvPicPr>
          <p:nvPr/>
        </p:nvPicPr>
        <p:blipFill>
          <a:blip r:embed="rId3"/>
          <a:stretch>
            <a:fillRect/>
          </a:stretch>
        </p:blipFill>
        <p:spPr>
          <a:xfrm>
            <a:off x="5117465" y="1381125"/>
            <a:ext cx="3714750" cy="3762375"/>
          </a:xfrm>
          <a:prstGeom prst="rect">
            <a:avLst/>
          </a:prstGeom>
        </p:spPr>
      </p:pic>
      <p:sp>
        <p:nvSpPr>
          <p:cNvPr id="5" name="Text Box 4"/>
          <p:cNvSpPr txBox="1"/>
          <p:nvPr/>
        </p:nvSpPr>
        <p:spPr>
          <a:xfrm>
            <a:off x="396240" y="760730"/>
            <a:ext cx="8435340" cy="922020"/>
          </a:xfrm>
          <a:prstGeom prst="rect">
            <a:avLst/>
          </a:prstGeom>
          <a:noFill/>
        </p:spPr>
        <p:txBody>
          <a:bodyPr wrap="square" rtlCol="0">
            <a:spAutoFit/>
          </a:bodyPr>
          <a:lstStyle/>
          <a:p>
            <a:r>
              <a:rPr lang="en-US" sz="1800"/>
              <a:t>The above equation means that the first forward variable is calculated by multiplying the initial probability of state i by the emission probability b of that state given the observable O at time 1.</a:t>
            </a:r>
          </a:p>
        </p:txBody>
      </p:sp>
      <p:sp>
        <p:nvSpPr>
          <p:cNvPr id="6" name="Text Box 5"/>
          <p:cNvSpPr txBox="1"/>
          <p:nvPr/>
        </p:nvSpPr>
        <p:spPr>
          <a:xfrm>
            <a:off x="311785" y="1851660"/>
            <a:ext cx="4300855" cy="3138170"/>
          </a:xfrm>
          <a:prstGeom prst="rect">
            <a:avLst/>
          </a:prstGeom>
          <a:noFill/>
        </p:spPr>
        <p:txBody>
          <a:bodyPr wrap="square" rtlCol="0">
            <a:spAutoFit/>
          </a:bodyPr>
          <a:lstStyle/>
          <a:p>
            <a:r>
              <a:rPr lang="en-US" sz="1800"/>
              <a:t>As can be seen the initial forward variable of the Sunny state is the initial probability of Sunny, 0.6, times the emission probability from Sunny to the observable Paint, 0.4. Hence, 0.24.</a:t>
            </a:r>
          </a:p>
          <a:p>
            <a:endParaRPr lang="en-US" sz="1800"/>
          </a:p>
          <a:p>
            <a:r>
              <a:rPr lang="en-US" sz="1800"/>
              <a:t>While the initial forward variable of the Rainy state is the initial probability of Rainy, 0.4, times the emission probability from Rainy to the observable Paint, 0.3. Hence, 0.12.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i="1">
                <a:solidFill>
                  <a:srgbClr val="6D9EEB"/>
                </a:solidFill>
              </a:rPr>
              <a:t>Hidden Markov Model (HMM)</a:t>
            </a:r>
            <a:endParaRPr i="1">
              <a:solidFill>
                <a:srgbClr val="6D9EE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392430"/>
            <a:ext cx="8520430" cy="4176395"/>
          </a:xfrm>
        </p:spPr>
        <p:txBody>
          <a:bodyPr/>
          <a:lstStyle/>
          <a:p>
            <a:r>
              <a:rPr lang="en-US" b="1"/>
              <a:t>Recursion:	</a:t>
            </a:r>
          </a:p>
        </p:txBody>
      </p:sp>
      <p:pic>
        <p:nvPicPr>
          <p:cNvPr id="163" name="Google Shape;163;p29"/>
          <p:cNvPicPr preferRelativeResize="0"/>
          <p:nvPr/>
        </p:nvPicPr>
        <p:blipFill>
          <a:blip r:embed="rId2"/>
          <a:stretch>
            <a:fillRect/>
          </a:stretch>
        </p:blipFill>
        <p:spPr>
          <a:xfrm>
            <a:off x="2723905" y="137795"/>
            <a:ext cx="3695700" cy="1162050"/>
          </a:xfrm>
          <a:prstGeom prst="rect">
            <a:avLst/>
          </a:prstGeom>
          <a:noFill/>
          <a:ln>
            <a:noFill/>
          </a:ln>
        </p:spPr>
      </p:pic>
      <p:pic>
        <p:nvPicPr>
          <p:cNvPr id="4" name="Picture 3" descr="1_5526f59eXVIMf_4RYDqCgQ"/>
          <p:cNvPicPr>
            <a:picLocks noChangeAspect="1"/>
          </p:cNvPicPr>
          <p:nvPr/>
        </p:nvPicPr>
        <p:blipFill>
          <a:blip r:embed="rId3"/>
          <a:stretch>
            <a:fillRect/>
          </a:stretch>
        </p:blipFill>
        <p:spPr>
          <a:xfrm>
            <a:off x="4114800" y="1433830"/>
            <a:ext cx="5029200" cy="3609975"/>
          </a:xfrm>
          <a:prstGeom prst="rect">
            <a:avLst/>
          </a:prstGeom>
        </p:spPr>
      </p:pic>
      <p:sp>
        <p:nvSpPr>
          <p:cNvPr id="5" name="Text Box 4"/>
          <p:cNvSpPr txBox="1"/>
          <p:nvPr/>
        </p:nvSpPr>
        <p:spPr>
          <a:xfrm>
            <a:off x="196215" y="1112520"/>
            <a:ext cx="3918585" cy="3969385"/>
          </a:xfrm>
          <a:prstGeom prst="rect">
            <a:avLst/>
          </a:prstGeom>
          <a:noFill/>
        </p:spPr>
        <p:txBody>
          <a:bodyPr wrap="square" rtlCol="0">
            <a:spAutoFit/>
          </a:bodyPr>
          <a:lstStyle/>
          <a:p>
            <a:r>
              <a:rPr lang="en-US" sz="1800"/>
              <a:t>For t = 1, 2, …, T-1 we make use of the recursion equation which defines the forward variable of state j as the product of the previous forward variable of state i, multiplied by the transition probability a between the previous state i to state j, multiplied by the emission probability b from state j to the observable O.</a:t>
            </a:r>
          </a:p>
          <a:p>
            <a:endParaRPr lang="en-US" sz="1800"/>
          </a:p>
          <a:p>
            <a:r>
              <a:rPr lang="en-US" sz="1800"/>
              <a:t>Here we are calculating the forward variable of state Sunny at time 2 by summing the results of two multiplications: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342900"/>
            <a:ext cx="8520430" cy="4225925"/>
          </a:xfrm>
        </p:spPr>
        <p:txBody>
          <a:bodyPr>
            <a:normAutofit lnSpcReduction="10000"/>
          </a:bodyPr>
          <a:lstStyle/>
          <a:p>
            <a:r>
              <a:rPr lang="en-US"/>
              <a:t>The previous forward variable of the previous Sunny state, 0.24, times the transition probability from Sunny to Sunny, 0.8, times the emission probability from Sunny to Clean, 0.1.</a:t>
            </a:r>
            <a:br>
              <a:rPr lang="en-US"/>
            </a:br>
            <a:r>
              <a:rPr lang="en-US" b="1"/>
              <a:t>0.24 * 0.8 * 0.1 = 0.0192</a:t>
            </a:r>
          </a:p>
          <a:p>
            <a:r>
              <a:rPr lang="en-US"/>
              <a:t>The previous forward variable of the previous Rainy state, 0.12, times the transition probability from Rainy to Sunny, 0.4, times the emission probability from Sunny to Clean, 0.1.</a:t>
            </a:r>
          </a:p>
          <a:p>
            <a:pPr marL="114300" indent="0">
              <a:buNone/>
            </a:pPr>
            <a:r>
              <a:rPr lang="en-US" b="1"/>
              <a:t>      0.12 * 0.4 * 0.1 = 0.0048</a:t>
            </a:r>
          </a:p>
          <a:p>
            <a:pPr marL="114300" indent="0">
              <a:buNone/>
            </a:pPr>
            <a:endParaRPr lang="en-US" b="1"/>
          </a:p>
          <a:p>
            <a:pPr marL="114300" indent="0">
              <a:buNone/>
            </a:pPr>
            <a:r>
              <a:rPr lang="en-US"/>
              <a:t>Then, according to the equation above, we sum these results and get our forward variable.</a:t>
            </a:r>
          </a:p>
          <a:p>
            <a:pPr marL="114300" indent="0">
              <a:buNone/>
            </a:pPr>
            <a:endParaRPr lang="en-US" b="1"/>
          </a:p>
          <a:p>
            <a:pPr marL="114300" indent="0">
              <a:buNone/>
            </a:pPr>
            <a:r>
              <a:rPr lang="en-US" b="1"/>
              <a:t>α = 0.0192 +0.0048 = 0.024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359410"/>
            <a:ext cx="8520430" cy="4209415"/>
          </a:xfrm>
        </p:spPr>
        <p:txBody>
          <a:bodyPr/>
          <a:lstStyle/>
          <a:p>
            <a:pPr marL="114300" indent="0">
              <a:buNone/>
            </a:pPr>
            <a:r>
              <a:rPr lang="en-US"/>
              <a:t>Similarly, for the next step we’ll have a forward variable of 0.054 for the Rainy state:</a:t>
            </a:r>
          </a:p>
        </p:txBody>
      </p:sp>
      <p:pic>
        <p:nvPicPr>
          <p:cNvPr id="4" name="Picture 3" descr="1_snkqLYgXDjgIZA1XP1wHRA"/>
          <p:cNvPicPr>
            <a:picLocks noChangeAspect="1"/>
          </p:cNvPicPr>
          <p:nvPr/>
        </p:nvPicPr>
        <p:blipFill>
          <a:blip r:embed="rId2"/>
          <a:stretch>
            <a:fillRect/>
          </a:stretch>
        </p:blipFill>
        <p:spPr>
          <a:xfrm>
            <a:off x="2049780" y="1090930"/>
            <a:ext cx="6067425" cy="38290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0"/>
          <p:cNvPicPr preferRelativeResize="0"/>
          <p:nvPr/>
        </p:nvPicPr>
        <p:blipFill>
          <a:blip r:embed="rId3"/>
          <a:stretch>
            <a:fillRect/>
          </a:stretch>
        </p:blipFill>
        <p:spPr>
          <a:xfrm>
            <a:off x="1238135" y="1348710"/>
            <a:ext cx="6667500" cy="2838450"/>
          </a:xfrm>
          <a:prstGeom prst="rect">
            <a:avLst/>
          </a:prstGeom>
          <a:noFill/>
          <a:ln>
            <a:noFill/>
          </a:ln>
        </p:spPr>
      </p:pic>
      <p:sp>
        <p:nvSpPr>
          <p:cNvPr id="2" name="Text Box 0"/>
          <p:cNvSpPr txBox="1"/>
          <p:nvPr/>
        </p:nvSpPr>
        <p:spPr>
          <a:xfrm>
            <a:off x="330200" y="578485"/>
            <a:ext cx="8101965" cy="368300"/>
          </a:xfrm>
          <a:prstGeom prst="rect">
            <a:avLst/>
          </a:prstGeom>
          <a:noFill/>
        </p:spPr>
        <p:txBody>
          <a:bodyPr wrap="square" rtlCol="0">
            <a:spAutoFit/>
          </a:bodyPr>
          <a:lstStyle/>
          <a:p>
            <a:r>
              <a:rPr lang="en-US" sz="1800"/>
              <a:t>And so on until we have all the forward variables</a:t>
            </a:r>
            <a:r>
              <a:rPr lang="en-US" sz="16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309245"/>
            <a:ext cx="8520430" cy="4259580"/>
          </a:xfrm>
        </p:spPr>
        <p:txBody>
          <a:bodyPr/>
          <a:lstStyle/>
          <a:p>
            <a:r>
              <a:rPr lang="en-US" b="1"/>
              <a:t>Termination:  </a:t>
            </a:r>
          </a:p>
          <a:p>
            <a:endParaRPr lang="en-US" b="1"/>
          </a:p>
          <a:p>
            <a:endParaRPr lang="en-US" b="1"/>
          </a:p>
          <a:p>
            <a:pPr marL="114300" indent="0">
              <a:buNone/>
            </a:pPr>
            <a:r>
              <a:rPr lang="en-US" b="1"/>
              <a:t>   </a:t>
            </a:r>
          </a:p>
        </p:txBody>
      </p:sp>
      <p:pic>
        <p:nvPicPr>
          <p:cNvPr id="165" name="Google Shape;165;p29"/>
          <p:cNvPicPr preferRelativeResize="0"/>
          <p:nvPr/>
        </p:nvPicPr>
        <p:blipFill>
          <a:blip r:embed="rId2"/>
          <a:stretch>
            <a:fillRect/>
          </a:stretch>
        </p:blipFill>
        <p:spPr>
          <a:xfrm>
            <a:off x="2680155" y="13"/>
            <a:ext cx="2333625" cy="1171575"/>
          </a:xfrm>
          <a:prstGeom prst="rect">
            <a:avLst/>
          </a:prstGeom>
          <a:noFill/>
          <a:ln>
            <a:noFill/>
          </a:ln>
        </p:spPr>
      </p:pic>
      <p:sp>
        <p:nvSpPr>
          <p:cNvPr id="4" name="Text Box 3"/>
          <p:cNvSpPr txBox="1"/>
          <p:nvPr/>
        </p:nvSpPr>
        <p:spPr>
          <a:xfrm>
            <a:off x="311785" y="1273175"/>
            <a:ext cx="8299450" cy="1198880"/>
          </a:xfrm>
          <a:prstGeom prst="rect">
            <a:avLst/>
          </a:prstGeom>
          <a:noFill/>
        </p:spPr>
        <p:txBody>
          <a:bodyPr wrap="square" rtlCol="0">
            <a:spAutoFit/>
          </a:bodyPr>
          <a:lstStyle/>
          <a:p>
            <a:r>
              <a:rPr lang="en-US" sz="1800"/>
              <a:t>This final equation tells us that to find the probability of an observation sequence O deriving from an HMM model λ, we need to sum up all the forward variables at time T, i.e. all the variables of every state at the end of the observation sequence. Hence, in our example above,</a:t>
            </a:r>
          </a:p>
        </p:txBody>
      </p:sp>
      <p:sp>
        <p:nvSpPr>
          <p:cNvPr id="175" name="Google Shape;175;p30"/>
          <p:cNvSpPr txBox="1"/>
          <p:nvPr/>
        </p:nvSpPr>
        <p:spPr>
          <a:xfrm>
            <a:off x="371080" y="3559745"/>
            <a:ext cx="8181900" cy="1012190"/>
          </a:xfrm>
          <a:prstGeom prst="rect">
            <a:avLst/>
          </a:prstGeom>
          <a:noFill/>
          <a:ln>
            <a:noFill/>
          </a:ln>
        </p:spPr>
        <p:txBody>
          <a:bodyPr spcFirstLastPara="1" wrap="square" lIns="91425" tIns="91425" rIns="91425" bIns="91425" anchor="t" anchorCtr="0">
            <a:spAutoFit/>
          </a:bodyPr>
          <a:lstStyle/>
          <a:p>
            <a:pPr marL="0" lvl="0" algn="l" rtl="0">
              <a:spcBef>
                <a:spcPts val="0"/>
              </a:spcBef>
              <a:spcAft>
                <a:spcPts val="0"/>
              </a:spcAft>
              <a:buSzTx/>
              <a:buNone/>
            </a:pPr>
            <a:r>
              <a:rPr lang="en-GB" sz="180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H</a:t>
            </a:r>
            <a:r>
              <a:rPr lang="en-US" sz="1800">
                <a:sym typeface="Georgia" panose="02040502050405020303"/>
              </a:rPr>
              <a:t>ence, we can say that the probability that Lea has spent the last four days painting, cleaning, shopping and biking, is 0.003156 given the HMM model we have built for her.</a:t>
            </a:r>
          </a:p>
        </p:txBody>
      </p:sp>
      <p:sp>
        <p:nvSpPr>
          <p:cNvPr id="176" name="Google Shape;176;p30"/>
          <p:cNvSpPr txBox="1"/>
          <p:nvPr/>
        </p:nvSpPr>
        <p:spPr>
          <a:xfrm>
            <a:off x="1972120" y="2800343"/>
            <a:ext cx="5095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i="1">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P(O|λ) = 0.0028512 + 0.0003048 = 0.003156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0" y="0"/>
            <a:ext cx="883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Problem 2 - (Decoding Problem: Viterbi Algorithm)</a:t>
            </a:r>
          </a:p>
        </p:txBody>
      </p:sp>
      <p:pic>
        <p:nvPicPr>
          <p:cNvPr id="182" name="Google Shape;182;p31"/>
          <p:cNvPicPr preferRelativeResize="0"/>
          <p:nvPr/>
        </p:nvPicPr>
        <p:blipFill>
          <a:blip r:embed="rId3"/>
          <a:stretch>
            <a:fillRect/>
          </a:stretch>
        </p:blipFill>
        <p:spPr>
          <a:xfrm>
            <a:off x="0" y="569725"/>
            <a:ext cx="4524375" cy="2028825"/>
          </a:xfrm>
          <a:prstGeom prst="rect">
            <a:avLst/>
          </a:prstGeom>
          <a:noFill/>
          <a:ln>
            <a:noFill/>
          </a:ln>
        </p:spPr>
      </p:pic>
      <p:pic>
        <p:nvPicPr>
          <p:cNvPr id="183" name="Google Shape;183;p31"/>
          <p:cNvPicPr preferRelativeResize="0"/>
          <p:nvPr/>
        </p:nvPicPr>
        <p:blipFill>
          <a:blip r:embed="rId4"/>
          <a:stretch>
            <a:fillRect/>
          </a:stretch>
        </p:blipFill>
        <p:spPr>
          <a:xfrm>
            <a:off x="0" y="2598550"/>
            <a:ext cx="4524374" cy="2544961"/>
          </a:xfrm>
          <a:prstGeom prst="rect">
            <a:avLst/>
          </a:prstGeom>
          <a:noFill/>
          <a:ln>
            <a:noFill/>
          </a:ln>
        </p:spPr>
      </p:pic>
      <p:pic>
        <p:nvPicPr>
          <p:cNvPr id="184" name="Google Shape;184;p31"/>
          <p:cNvPicPr preferRelativeResize="0"/>
          <p:nvPr/>
        </p:nvPicPr>
        <p:blipFill>
          <a:blip r:embed="rId5"/>
          <a:stretch>
            <a:fillRect/>
          </a:stretch>
        </p:blipFill>
        <p:spPr>
          <a:xfrm>
            <a:off x="4524375" y="1694738"/>
            <a:ext cx="4619625" cy="1754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Viterbi Algorithm</a:t>
            </a:r>
          </a:p>
        </p:txBody>
      </p:sp>
      <p:pic>
        <p:nvPicPr>
          <p:cNvPr id="190" name="Google Shape;190;p32"/>
          <p:cNvPicPr preferRelativeResize="0"/>
          <p:nvPr/>
        </p:nvPicPr>
        <p:blipFill>
          <a:blip r:embed="rId3"/>
          <a:stretch>
            <a:fillRect/>
          </a:stretch>
        </p:blipFill>
        <p:spPr>
          <a:xfrm>
            <a:off x="599550" y="572700"/>
            <a:ext cx="7697397" cy="4581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Important Links</a:t>
            </a:r>
          </a:p>
        </p:txBody>
      </p:sp>
      <p:sp>
        <p:nvSpPr>
          <p:cNvPr id="196" name="Google Shape;19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u="sng" dirty="0">
                <a:solidFill>
                  <a:schemeClr val="hlink"/>
                </a:solidFill>
                <a:hlinkClick r:id="rId3"/>
              </a:rPr>
              <a:t>https://www.youtube.com/watch?v=onSi24lM47U&amp;list=PLIRnO_sdVuEfNSksORUz5xzlI79AVtAkz</a:t>
            </a:r>
            <a:endParaRPr lang="en-GB" u="sng" dirty="0">
              <a:solidFill>
                <a:schemeClr val="hlink"/>
              </a:solidFill>
            </a:endParaRPr>
          </a:p>
          <a:p>
            <a:pPr marL="457200" lvl="0" indent="-342900" algn="l" rtl="0">
              <a:spcBef>
                <a:spcPts val="0"/>
              </a:spcBef>
              <a:spcAft>
                <a:spcPts val="0"/>
              </a:spcAft>
              <a:buSzPts val="1800"/>
              <a:buAutoNum type="arabicPeriod"/>
            </a:pPr>
            <a:r>
              <a:rPr lang="en-GB" u="sng" dirty="0">
                <a:solidFill>
                  <a:schemeClr val="hlink"/>
                </a:solidFill>
                <a:hlinkClick r:id="rId4"/>
              </a:rPr>
              <a:t>https://medium.com/@Ayra_Lux/hidden-markov-models-part-1-the-likelihood-problem-8dd1066a784e</a:t>
            </a:r>
            <a:endParaRPr lang="en-GB" u="sng" dirty="0">
              <a:solidFill>
                <a:schemeClr val="hlink"/>
              </a:solidFill>
            </a:endParaRPr>
          </a:p>
          <a:p>
            <a:pPr marL="457200" lvl="0" indent="-342900" algn="l" rtl="0">
              <a:spcBef>
                <a:spcPts val="0"/>
              </a:spcBef>
              <a:spcAft>
                <a:spcPts val="0"/>
              </a:spcAft>
              <a:buSzPts val="1800"/>
              <a:buAutoNum type="arabicPeriod"/>
            </a:pPr>
            <a:r>
              <a:rPr lang="en-GB" u="sng" dirty="0">
                <a:solidFill>
                  <a:schemeClr val="hlink"/>
                </a:solidFill>
                <a:hlinkClick r:id="rId5"/>
              </a:rPr>
              <a:t>https://medium.com/@Ayra_Lux/hidden-markov-models-part-2-the-decoding-problem-c628ba474e69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8005"/>
            <a:ext cx="8520600" cy="572700"/>
          </a:xfrm>
        </p:spPr>
        <p:txBody>
          <a:bodyPr>
            <a:normAutofit fontScale="90000"/>
          </a:bodyPr>
          <a:lstStyle/>
          <a:p>
            <a:r>
              <a:rPr lang="en-US"/>
              <a:t>HMM Applications</a:t>
            </a:r>
          </a:p>
        </p:txBody>
      </p:sp>
      <p:pic>
        <p:nvPicPr>
          <p:cNvPr id="4" name="Picture 3" descr="hmm applications"/>
          <p:cNvPicPr>
            <a:picLocks noChangeAspect="1"/>
          </p:cNvPicPr>
          <p:nvPr/>
        </p:nvPicPr>
        <p:blipFill>
          <a:blip r:embed="rId2"/>
          <a:stretch>
            <a:fillRect/>
          </a:stretch>
        </p:blipFill>
        <p:spPr>
          <a:xfrm>
            <a:off x="311785" y="800100"/>
            <a:ext cx="6619875" cy="4343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83475" y="21914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Stochastic/Random Processes</a:t>
            </a: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Weather - Sunny, Rainy, Cloudy</a:t>
            </a:r>
          </a:p>
          <a:p>
            <a:pPr marL="457200" lvl="0" indent="-342900" algn="l" rtl="0">
              <a:spcBef>
                <a:spcPts val="0"/>
              </a:spcBef>
              <a:spcAft>
                <a:spcPts val="0"/>
              </a:spcAft>
              <a:buSzPts val="1800"/>
              <a:buChar char="●"/>
            </a:pPr>
            <a:r>
              <a:rPr lang="en-GB"/>
              <a:t>Customer next phone - Nokia, Samsung, iPhone</a:t>
            </a:r>
          </a:p>
          <a:p>
            <a:pPr marL="457200" lvl="0" indent="-342900" algn="l" rtl="0">
              <a:spcBef>
                <a:spcPts val="0"/>
              </a:spcBef>
              <a:spcAft>
                <a:spcPts val="0"/>
              </a:spcAft>
              <a:buSzPts val="1800"/>
              <a:buChar char="●"/>
            </a:pPr>
            <a:r>
              <a:rPr lang="en-GB"/>
              <a:t>Infant baby - Playing, Eating, Sleeping, Crying</a:t>
            </a:r>
          </a:p>
          <a:p>
            <a:pPr marL="457200" lvl="0" indent="-342900" algn="l" rtl="0">
              <a:spcBef>
                <a:spcPts val="0"/>
              </a:spcBef>
              <a:spcAft>
                <a:spcPts val="0"/>
              </a:spcAft>
              <a:buSzPts val="1800"/>
              <a:buChar char="●"/>
            </a:pPr>
            <a:r>
              <a:rPr lang="en-GB"/>
              <a:t>Tourist city visit -  A, B, C</a:t>
            </a:r>
          </a:p>
          <a:p>
            <a:pPr marL="457200" lvl="0" indent="-342900" algn="l" rtl="0">
              <a:spcBef>
                <a:spcPts val="0"/>
              </a:spcBef>
              <a:spcAft>
                <a:spcPts val="0"/>
              </a:spcAft>
              <a:buSzPts val="1800"/>
              <a:buChar char="●"/>
            </a:pPr>
            <a:r>
              <a:rPr lang="en-GB"/>
              <a:t>Game Result - Lose, Draw, Win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318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Markov Model</a:t>
            </a:r>
          </a:p>
        </p:txBody>
      </p:sp>
      <p:sp>
        <p:nvSpPr>
          <p:cNvPr id="72" name="Google Shape;72;p16"/>
          <p:cNvSpPr txBox="1">
            <a:spLocks noGrp="1"/>
          </p:cNvSpPr>
          <p:nvPr>
            <p:ph type="body" idx="1"/>
          </p:nvPr>
        </p:nvSpPr>
        <p:spPr>
          <a:xfrm>
            <a:off x="311700" y="942100"/>
            <a:ext cx="8520600" cy="4112100"/>
          </a:xfrm>
          <a:prstGeom prst="rect">
            <a:avLst/>
          </a:prstGeom>
        </p:spPr>
        <p:txBody>
          <a:bodyPr spcFirstLastPara="1" wrap="square" lIns="91425" tIns="91425" rIns="91425" bIns="91425" anchor="t" anchorCtr="0">
            <a:normAutofit fontScale="67500" lnSpcReduction="20000"/>
          </a:bodyPr>
          <a:lstStyle/>
          <a:p>
            <a:pPr marL="457200" lvl="0" indent="-329565" algn="l" rtl="0">
              <a:spcBef>
                <a:spcPts val="0"/>
              </a:spcBef>
              <a:spcAft>
                <a:spcPts val="0"/>
              </a:spcAft>
              <a:buSzPct val="100000"/>
              <a:buChar char="●"/>
            </a:pPr>
            <a:r>
              <a:rPr lang="en-GB" sz="2060" dirty="0"/>
              <a:t>A Markov Model is a stochastic model used to model randomly changing systems/events/states of finite number..</a:t>
            </a:r>
            <a:endParaRPr sz="2060" dirty="0"/>
          </a:p>
          <a:p>
            <a:pPr marL="457200" lvl="0" indent="-329565" algn="l" rtl="0">
              <a:spcBef>
                <a:spcPts val="0"/>
              </a:spcBef>
              <a:spcAft>
                <a:spcPts val="0"/>
              </a:spcAft>
              <a:buSzPct val="100000"/>
              <a:buChar char="●"/>
            </a:pPr>
            <a:r>
              <a:rPr lang="en-GB" sz="2060" dirty="0"/>
              <a:t>It is assumed that future state depends on the current state, not on the one occurred before it</a:t>
            </a:r>
            <a:r>
              <a:rPr lang="en-US" altLang="en-GB" sz="2060" dirty="0"/>
              <a:t>(</a:t>
            </a:r>
            <a:r>
              <a:rPr lang="en-US" altLang="en-GB" sz="2060" dirty="0" err="1"/>
              <a:t>i.e</a:t>
            </a:r>
            <a:r>
              <a:rPr lang="en-GB" sz="2060" dirty="0"/>
              <a:t>.</a:t>
            </a:r>
            <a:r>
              <a:rPr lang="en-US" altLang="en-GB" sz="2060" dirty="0"/>
              <a:t> past states).</a:t>
            </a:r>
            <a:r>
              <a:rPr lang="en-GB" sz="2060" dirty="0"/>
              <a:t> Event/state at time t+1 depends on t, not on t-1 - </a:t>
            </a:r>
            <a:r>
              <a:rPr lang="en-GB" sz="2060" b="1" i="1" dirty="0"/>
              <a:t>Markov Property</a:t>
            </a:r>
            <a:endParaRPr sz="2060" b="1" i="1" dirty="0"/>
          </a:p>
          <a:p>
            <a:pPr marL="457200" lvl="0" indent="-329565" algn="l" rtl="0">
              <a:spcBef>
                <a:spcPts val="0"/>
              </a:spcBef>
              <a:spcAft>
                <a:spcPts val="0"/>
              </a:spcAft>
              <a:buSzPct val="100000"/>
              <a:buChar char="●"/>
            </a:pPr>
            <a:r>
              <a:rPr lang="en-GB" sz="2060" b="1" i="1" dirty="0"/>
              <a:t>Markov Chain/Process: </a:t>
            </a:r>
            <a:r>
              <a:rPr lang="en-GB" sz="2060" dirty="0"/>
              <a:t>Any change of events/chain that is following the </a:t>
            </a:r>
            <a:r>
              <a:rPr lang="en-GB" sz="2060" dirty="0" err="1"/>
              <a:t>markov</a:t>
            </a:r>
            <a:r>
              <a:rPr lang="en-GB" sz="2060" dirty="0"/>
              <a:t> property is called </a:t>
            </a:r>
            <a:r>
              <a:rPr lang="en-GB" sz="2060" dirty="0" err="1"/>
              <a:t>markov</a:t>
            </a:r>
            <a:r>
              <a:rPr lang="en-GB" sz="2060" dirty="0"/>
              <a:t> chain/process.</a:t>
            </a:r>
            <a:endParaRPr sz="2060" dirty="0"/>
          </a:p>
          <a:p>
            <a:pPr marL="457200" lvl="0" indent="-329565" algn="l" rtl="0">
              <a:spcBef>
                <a:spcPts val="0"/>
              </a:spcBef>
              <a:spcAft>
                <a:spcPts val="0"/>
              </a:spcAft>
              <a:buSzPct val="100000"/>
              <a:buChar char="●"/>
            </a:pPr>
            <a:r>
              <a:rPr lang="en-GB" sz="2060" dirty="0"/>
              <a:t>Let {x</a:t>
            </a:r>
            <a:r>
              <a:rPr lang="en-GB" sz="2060" baseline="-25000" dirty="0"/>
              <a:t>0</a:t>
            </a:r>
            <a:r>
              <a:rPr lang="en-GB" sz="2060" dirty="0"/>
              <a:t>, x</a:t>
            </a:r>
            <a:r>
              <a:rPr lang="en-GB" sz="2060" baseline="-25000" dirty="0"/>
              <a:t>1</a:t>
            </a:r>
            <a:r>
              <a:rPr lang="en-GB" sz="2060" dirty="0"/>
              <a:t>, x</a:t>
            </a:r>
            <a:r>
              <a:rPr lang="en-GB" sz="2060" baseline="-25000" dirty="0"/>
              <a:t>3</a:t>
            </a:r>
            <a:r>
              <a:rPr lang="en-GB" sz="2060" dirty="0"/>
              <a:t>, …., </a:t>
            </a:r>
            <a:r>
              <a:rPr lang="en-GB" sz="2060" dirty="0" err="1"/>
              <a:t>x</a:t>
            </a:r>
            <a:r>
              <a:rPr lang="en-GB" sz="2060" baseline="-25000" dirty="0" err="1"/>
              <a:t>n</a:t>
            </a:r>
            <a:r>
              <a:rPr lang="en-GB" sz="2060" dirty="0"/>
              <a:t>} be a sequence of distinct random variables/ events. Then  {x</a:t>
            </a:r>
            <a:r>
              <a:rPr lang="en-GB" sz="2060" baseline="-25000" dirty="0"/>
              <a:t>0</a:t>
            </a:r>
            <a:r>
              <a:rPr lang="en-GB" sz="2060" dirty="0"/>
              <a:t>, x</a:t>
            </a:r>
            <a:r>
              <a:rPr lang="en-GB" sz="2060" baseline="-25000" dirty="0"/>
              <a:t>1</a:t>
            </a:r>
            <a:r>
              <a:rPr lang="en-GB" sz="2060" dirty="0"/>
              <a:t>, x</a:t>
            </a:r>
            <a:r>
              <a:rPr lang="en-GB" sz="2060" baseline="-25000" dirty="0"/>
              <a:t>3</a:t>
            </a:r>
            <a:r>
              <a:rPr lang="en-GB" sz="2060" dirty="0"/>
              <a:t>, …., </a:t>
            </a:r>
            <a:r>
              <a:rPr lang="en-GB" sz="2060" dirty="0" err="1"/>
              <a:t>x</a:t>
            </a:r>
            <a:r>
              <a:rPr lang="en-GB" sz="2060" baseline="-25000" dirty="0" err="1"/>
              <a:t>n</a:t>
            </a:r>
            <a:r>
              <a:rPr lang="en-GB" sz="2060" dirty="0"/>
              <a:t>} is a Markov chain/process if it satisfy the </a:t>
            </a:r>
            <a:r>
              <a:rPr lang="en-GB" sz="2060" dirty="0" err="1"/>
              <a:t>markov</a:t>
            </a:r>
            <a:r>
              <a:rPr lang="en-GB" sz="2060" dirty="0"/>
              <a:t> property.</a:t>
            </a:r>
            <a:endParaRPr sz="2060" dirty="0"/>
          </a:p>
          <a:p>
            <a:pPr marL="0" lvl="0" indent="0" algn="l" rtl="0">
              <a:spcBef>
                <a:spcPts val="1200"/>
              </a:spcBef>
              <a:spcAft>
                <a:spcPts val="0"/>
              </a:spcAft>
              <a:buClr>
                <a:schemeClr val="dk1"/>
              </a:buClr>
              <a:buSzPct val="53000"/>
              <a:buFont typeface="Arial" panose="020B0604020202020204"/>
              <a:buNone/>
            </a:pPr>
            <a:r>
              <a:rPr lang="en-GB" sz="2060" dirty="0"/>
              <a:t>While doing Exercise, since you pick the next exercise set based on the set you’ve done before, your workout routine follows the Markov assumption. It assumes the transition probability between each state only depends on the state you are in.</a:t>
            </a:r>
            <a:endParaRPr sz="2060" dirty="0"/>
          </a:p>
          <a:p>
            <a:pPr marL="0" lvl="0" indent="0" algn="l" rtl="0">
              <a:spcBef>
                <a:spcPts val="1200"/>
              </a:spcBef>
              <a:spcAft>
                <a:spcPts val="0"/>
              </a:spcAft>
              <a:buClr>
                <a:schemeClr val="dk1"/>
              </a:buClr>
              <a:buSzPct val="53000"/>
              <a:buFont typeface="Arial" panose="020B0604020202020204"/>
              <a:buNone/>
            </a:pPr>
            <a:r>
              <a:rPr lang="en-GB" sz="2060" dirty="0"/>
              <a:t>A Markov chain has short-term memory, it only remembers where you are now and where you want to go next.</a:t>
            </a:r>
            <a:endParaRPr sz="2060" dirty="0"/>
          </a:p>
          <a:p>
            <a:pPr marL="0" lvl="0" indent="0" algn="l" rtl="0">
              <a:spcBef>
                <a:spcPts val="1200"/>
              </a:spcBef>
              <a:spcAft>
                <a:spcPts val="1200"/>
              </a:spcAft>
              <a:buNone/>
            </a:pPr>
            <a:r>
              <a:rPr lang="en-GB" sz="2060" dirty="0"/>
              <a:t>https://</a:t>
            </a:r>
            <a:r>
              <a:rPr lang="en-GB" sz="2060" dirty="0" err="1"/>
              <a:t>towardsdatascience.com</a:t>
            </a:r>
            <a:r>
              <a:rPr lang="en-GB" sz="2060" dirty="0"/>
              <a:t>/markov-models-and-markov-chains-explained-in-real-life-probabilistic-workout-routine-65e47b5c9a73</a:t>
            </a:r>
            <a:endParaRPr sz="20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41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Markov Chain/Process</a:t>
            </a:r>
          </a:p>
        </p:txBody>
      </p:sp>
      <p:sp>
        <p:nvSpPr>
          <p:cNvPr id="78" name="Google Shape;78;p17"/>
          <p:cNvSpPr txBox="1">
            <a:spLocks noGrp="1"/>
          </p:cNvSpPr>
          <p:nvPr>
            <p:ph type="body" idx="1"/>
          </p:nvPr>
        </p:nvSpPr>
        <p:spPr>
          <a:xfrm>
            <a:off x="311700" y="714175"/>
            <a:ext cx="8520600" cy="394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Type of discrete stochastic process in which the probability of an event occurring only depends on the immediately previous event.</a:t>
            </a:r>
          </a:p>
          <a:p>
            <a:pPr marL="0" lvl="0" indent="0" algn="l" rtl="0">
              <a:spcBef>
                <a:spcPts val="1200"/>
              </a:spcBef>
              <a:spcAft>
                <a:spcPts val="1200"/>
              </a:spcAft>
              <a:buNone/>
            </a:pPr>
            <a:r>
              <a:rPr lang="en-GB" b="1"/>
              <a:t>Assumption:</a:t>
            </a:r>
            <a:r>
              <a:rPr lang="en-GB"/>
              <a:t> The underlying assumption is that the “future is independent of the past given the present”. In other words, if we know the present state or value of a system or variable, we do not need any past information to try to predict the future states or values.</a:t>
            </a:r>
            <a:br>
              <a:rPr lang="en-GB"/>
            </a:br>
            <a:r>
              <a:rPr lang="en-GB"/>
              <a:t>Markov chains are generally defined by a set of states and the transition probabilities between each state.These transition probabilities are usually represented in the form of a Matrix, called the Transition Matrix, also called the Markov Matrix.</a:t>
            </a:r>
            <a:br>
              <a:rPr lang="en-GB"/>
            </a:br>
            <a:r>
              <a:rPr lang="en-GB"/>
              <a:t>How do we calculate these probabilities? - </a:t>
            </a:r>
            <a:r>
              <a:rPr lang="en-GB" i="1"/>
              <a:t>from data.</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696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 a Stochastic Process</a:t>
            </a:r>
            <a:endParaRPr i="1"/>
          </a:p>
        </p:txBody>
      </p:sp>
      <p:sp>
        <p:nvSpPr>
          <p:cNvPr id="84" name="Google Shape;84;p18"/>
          <p:cNvSpPr txBox="1">
            <a:spLocks noGrp="1"/>
          </p:cNvSpPr>
          <p:nvPr>
            <p:ph type="body" idx="1"/>
          </p:nvPr>
        </p:nvSpPr>
        <p:spPr>
          <a:xfrm>
            <a:off x="269625" y="572700"/>
            <a:ext cx="5535600" cy="764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000">
                <a:solidFill>
                  <a:schemeClr val="dk1"/>
                </a:solidFill>
              </a:rPr>
              <a:t>Calculating the probabilities - </a:t>
            </a:r>
            <a:r>
              <a:rPr lang="en-GB" sz="6000" i="1">
                <a:solidFill>
                  <a:schemeClr val="dk1"/>
                </a:solidFill>
              </a:rPr>
              <a:t>Transition + Initial</a:t>
            </a:r>
            <a:br>
              <a:rPr lang="en-GB" sz="6000" i="1">
                <a:solidFill>
                  <a:schemeClr val="dk1"/>
                </a:solidFill>
              </a:rPr>
            </a:br>
            <a:br>
              <a:rPr lang="en-GB" sz="6100" b="1" i="1"/>
            </a:br>
            <a:r>
              <a:rPr lang="en-GB" sz="6100" b="1" i="1"/>
              <a:t>State Space: </a:t>
            </a:r>
            <a:r>
              <a:rPr lang="en-GB" sz="6100" i="1"/>
              <a:t>{Sunny , Rainy}</a:t>
            </a:r>
            <a:endParaRPr sz="6100" i="1"/>
          </a:p>
          <a:p>
            <a:pPr marL="0" lvl="0" indent="0" algn="l" rtl="0">
              <a:spcBef>
                <a:spcPts val="1200"/>
              </a:spcBef>
              <a:spcAft>
                <a:spcPts val="1200"/>
              </a:spcAft>
              <a:buNone/>
            </a:pPr>
            <a:endParaRPr sz="6100" i="1"/>
          </a:p>
        </p:txBody>
      </p:sp>
      <p:pic>
        <p:nvPicPr>
          <p:cNvPr id="85" name="Google Shape;85;p18"/>
          <p:cNvPicPr preferRelativeResize="0"/>
          <p:nvPr/>
        </p:nvPicPr>
        <p:blipFill>
          <a:blip r:embed="rId3"/>
          <a:stretch>
            <a:fillRect/>
          </a:stretch>
        </p:blipFill>
        <p:spPr>
          <a:xfrm>
            <a:off x="52600" y="1301638"/>
            <a:ext cx="5678826" cy="2653225"/>
          </a:xfrm>
          <a:prstGeom prst="rect">
            <a:avLst/>
          </a:prstGeom>
          <a:noFill/>
          <a:ln>
            <a:noFill/>
          </a:ln>
        </p:spPr>
      </p:pic>
      <p:sp>
        <p:nvSpPr>
          <p:cNvPr id="86" name="Google Shape;86;p18"/>
          <p:cNvSpPr txBox="1">
            <a:spLocks noGrp="1"/>
          </p:cNvSpPr>
          <p:nvPr>
            <p:ph type="body" idx="1"/>
          </p:nvPr>
        </p:nvSpPr>
        <p:spPr>
          <a:xfrm>
            <a:off x="5942100" y="1199025"/>
            <a:ext cx="3013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b="1" i="1"/>
              <a:t>Initial state distribution/Probabilities:</a:t>
            </a:r>
            <a:endParaRPr sz="1700" b="1" i="1"/>
          </a:p>
          <a:p>
            <a:pPr marL="0" lvl="0" indent="0" algn="l" rtl="0">
              <a:spcBef>
                <a:spcPts val="1200"/>
              </a:spcBef>
              <a:spcAft>
                <a:spcPts val="0"/>
              </a:spcAft>
              <a:buNone/>
            </a:pPr>
            <a:r>
              <a:rPr lang="en-GB"/>
              <a:t>Sunny = 10 / 16 = 0.625</a:t>
            </a:r>
          </a:p>
          <a:p>
            <a:pPr marL="0" lvl="0" indent="0" algn="l" rtl="0">
              <a:spcBef>
                <a:spcPts val="1200"/>
              </a:spcBef>
              <a:spcAft>
                <a:spcPts val="0"/>
              </a:spcAft>
              <a:buNone/>
            </a:pPr>
            <a:r>
              <a:rPr lang="en-GB"/>
              <a:t>Rainy = 6 / 16 = 0.375</a:t>
            </a:r>
          </a:p>
          <a:p>
            <a:pPr marL="0" lvl="0" indent="0" algn="l" rtl="0">
              <a:spcBef>
                <a:spcPts val="1200"/>
              </a:spcBef>
              <a:spcAft>
                <a:spcPts val="1200"/>
              </a:spcAft>
              <a:buNone/>
            </a:pPr>
            <a:r>
              <a:rPr lang="en-GB"/>
              <a:t>𝜋 = { S = 0.625, R = 0.375} </a:t>
            </a:r>
          </a:p>
        </p:txBody>
      </p:sp>
      <p:sp>
        <p:nvSpPr>
          <p:cNvPr id="87" name="Google Shape;87;p18"/>
          <p:cNvSpPr txBox="1"/>
          <p:nvPr/>
        </p:nvSpPr>
        <p:spPr>
          <a:xfrm>
            <a:off x="2923175" y="3954875"/>
            <a:ext cx="221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State Transition Diagram</a:t>
            </a:r>
          </a:p>
        </p:txBody>
      </p:sp>
      <p:graphicFrame>
        <p:nvGraphicFramePr>
          <p:cNvPr id="88" name="Google Shape;88;p18"/>
          <p:cNvGraphicFramePr/>
          <p:nvPr/>
        </p:nvGraphicFramePr>
        <p:xfrm>
          <a:off x="52600" y="3954868"/>
          <a:ext cx="2302650" cy="1188630"/>
        </p:xfrm>
        <a:graphic>
          <a:graphicData uri="http://schemas.openxmlformats.org/drawingml/2006/table">
            <a:tbl>
              <a:tblPr>
                <a:noFill/>
                <a:tableStyleId>{7F96C763-23A4-41FF-A8F3-20B7BA3B9D7B}</a:tableStyleId>
              </a:tblPr>
              <a:tblGrid>
                <a:gridCol w="767550">
                  <a:extLst>
                    <a:ext uri="{9D8B030D-6E8A-4147-A177-3AD203B41FA5}">
                      <a16:colId xmlns:a16="http://schemas.microsoft.com/office/drawing/2014/main" val="20000"/>
                    </a:ext>
                  </a:extLst>
                </a:gridCol>
                <a:gridCol w="767550">
                  <a:extLst>
                    <a:ext uri="{9D8B030D-6E8A-4147-A177-3AD203B41FA5}">
                      <a16:colId xmlns:a16="http://schemas.microsoft.com/office/drawing/2014/main" val="20001"/>
                    </a:ext>
                  </a:extLst>
                </a:gridCol>
                <a:gridCol w="767550">
                  <a:extLst>
                    <a:ext uri="{9D8B030D-6E8A-4147-A177-3AD203B41FA5}">
                      <a16:colId xmlns:a16="http://schemas.microsoft.com/office/drawing/2014/main" val="20002"/>
                    </a:ext>
                  </a:extLst>
                </a:gridCol>
              </a:tblGrid>
              <a:tr h="3757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b="1"/>
                        <a:t>Sunny</a:t>
                      </a:r>
                      <a:endParaRPr b="1"/>
                    </a:p>
                  </a:txBody>
                  <a:tcPr marL="91425" marR="91425" marT="91425" marB="91425"/>
                </a:tc>
                <a:tc>
                  <a:txBody>
                    <a:bodyPr/>
                    <a:lstStyle/>
                    <a:p>
                      <a:pPr marL="0" lvl="0" indent="0" algn="l" rtl="0">
                        <a:spcBef>
                          <a:spcPts val="0"/>
                        </a:spcBef>
                        <a:spcAft>
                          <a:spcPts val="0"/>
                        </a:spcAft>
                        <a:buNone/>
                      </a:pPr>
                      <a:r>
                        <a:rPr lang="en-GB" b="1"/>
                        <a:t>Rainy</a:t>
                      </a:r>
                      <a:endParaRPr b="1"/>
                    </a:p>
                  </a:txBody>
                  <a:tcPr marL="91425" marR="91425" marT="91425" marB="91425"/>
                </a:tc>
                <a:extLst>
                  <a:ext uri="{0D108BD9-81ED-4DB2-BD59-A6C34878D82A}">
                    <a16:rowId xmlns:a16="http://schemas.microsoft.com/office/drawing/2014/main" val="10000"/>
                  </a:ext>
                </a:extLst>
              </a:tr>
              <a:tr h="375700">
                <a:tc>
                  <a:txBody>
                    <a:bodyPr/>
                    <a:lstStyle/>
                    <a:p>
                      <a:pPr marL="0" lvl="0" indent="0" algn="l" rtl="0">
                        <a:spcBef>
                          <a:spcPts val="0"/>
                        </a:spcBef>
                        <a:spcAft>
                          <a:spcPts val="0"/>
                        </a:spcAft>
                        <a:buNone/>
                      </a:pPr>
                      <a:r>
                        <a:rPr lang="en-GB" b="1"/>
                        <a:t>Sunny</a:t>
                      </a:r>
                      <a:endParaRPr b="1"/>
                    </a:p>
                  </a:txBody>
                  <a:tcPr marL="91425" marR="91425" marT="91425" marB="91425"/>
                </a:tc>
                <a:tc>
                  <a:txBody>
                    <a:bodyPr/>
                    <a:lstStyle/>
                    <a:p>
                      <a:pPr marL="0" lvl="0" indent="0" algn="l" rtl="0">
                        <a:spcBef>
                          <a:spcPts val="0"/>
                        </a:spcBef>
                        <a:spcAft>
                          <a:spcPts val="0"/>
                        </a:spcAft>
                        <a:buNone/>
                      </a:pPr>
                      <a:r>
                        <a:rPr lang="en-GB"/>
                        <a:t>0.7</a:t>
                      </a:r>
                    </a:p>
                  </a:txBody>
                  <a:tcPr marL="91425" marR="91425" marT="91425" marB="91425"/>
                </a:tc>
                <a:tc>
                  <a:txBody>
                    <a:bodyPr/>
                    <a:lstStyle/>
                    <a:p>
                      <a:pPr marL="0" lvl="0" indent="0" algn="l" rtl="0">
                        <a:spcBef>
                          <a:spcPts val="0"/>
                        </a:spcBef>
                        <a:spcAft>
                          <a:spcPts val="0"/>
                        </a:spcAft>
                        <a:buNone/>
                      </a:pPr>
                      <a:r>
                        <a:rPr lang="en-GB"/>
                        <a:t>0.3</a:t>
                      </a:r>
                    </a:p>
                  </a:txBody>
                  <a:tcPr marL="91425" marR="91425" marT="91425" marB="91425"/>
                </a:tc>
                <a:extLst>
                  <a:ext uri="{0D108BD9-81ED-4DB2-BD59-A6C34878D82A}">
                    <a16:rowId xmlns:a16="http://schemas.microsoft.com/office/drawing/2014/main" val="10001"/>
                  </a:ext>
                </a:extLst>
              </a:tr>
              <a:tr h="361975">
                <a:tc>
                  <a:txBody>
                    <a:bodyPr/>
                    <a:lstStyle/>
                    <a:p>
                      <a:pPr marL="0" lvl="0" indent="0" algn="l" rtl="0">
                        <a:spcBef>
                          <a:spcPts val="0"/>
                        </a:spcBef>
                        <a:spcAft>
                          <a:spcPts val="0"/>
                        </a:spcAft>
                        <a:buNone/>
                      </a:pPr>
                      <a:r>
                        <a:rPr lang="en-GB" b="1"/>
                        <a:t>Rainy</a:t>
                      </a:r>
                      <a:endParaRPr b="1"/>
                    </a:p>
                  </a:txBody>
                  <a:tcPr marL="91425" marR="91425" marT="91425" marB="91425"/>
                </a:tc>
                <a:tc>
                  <a:txBody>
                    <a:bodyPr/>
                    <a:lstStyle/>
                    <a:p>
                      <a:pPr marL="0" lvl="0" indent="0" algn="l" rtl="0">
                        <a:spcBef>
                          <a:spcPts val="0"/>
                        </a:spcBef>
                        <a:spcAft>
                          <a:spcPts val="0"/>
                        </a:spcAft>
                        <a:buNone/>
                      </a:pPr>
                      <a:r>
                        <a:rPr lang="en-GB"/>
                        <a:t>0.4</a:t>
                      </a:r>
                    </a:p>
                  </a:txBody>
                  <a:tcPr marL="91425" marR="91425" marT="91425" marB="91425"/>
                </a:tc>
                <a:tc>
                  <a:txBody>
                    <a:bodyPr/>
                    <a:lstStyle/>
                    <a:p>
                      <a:pPr marL="0" lvl="0" indent="0" algn="l" rtl="0">
                        <a:spcBef>
                          <a:spcPts val="0"/>
                        </a:spcBef>
                        <a:spcAft>
                          <a:spcPts val="0"/>
                        </a:spcAft>
                        <a:buNone/>
                      </a:pPr>
                      <a:r>
                        <a:rPr lang="en-GB"/>
                        <a:t>0.6</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325" y="0"/>
            <a:ext cx="3431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Problems</a:t>
            </a:r>
          </a:p>
        </p:txBody>
      </p:sp>
      <p:sp>
        <p:nvSpPr>
          <p:cNvPr id="94" name="Google Shape;94;p19"/>
          <p:cNvSpPr txBox="1">
            <a:spLocks noGrp="1"/>
          </p:cNvSpPr>
          <p:nvPr>
            <p:ph type="body" idx="1"/>
          </p:nvPr>
        </p:nvSpPr>
        <p:spPr>
          <a:xfrm>
            <a:off x="29625" y="784925"/>
            <a:ext cx="3491100" cy="4206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GB" sz="1600"/>
              <a:t>We have Weather Historical Data.</a:t>
            </a:r>
            <a:endParaRPr sz="1600"/>
          </a:p>
          <a:p>
            <a:pPr marL="0" lvl="0" indent="0" algn="l" rtl="0">
              <a:lnSpc>
                <a:spcPct val="95000"/>
              </a:lnSpc>
              <a:spcBef>
                <a:spcPts val="1200"/>
              </a:spcBef>
              <a:spcAft>
                <a:spcPts val="0"/>
              </a:spcAft>
              <a:buSzPts val="1018"/>
              <a:buNone/>
            </a:pPr>
            <a:r>
              <a:rPr lang="en-GB" sz="1600" b="1"/>
              <a:t>State Space:</a:t>
            </a:r>
            <a:r>
              <a:rPr lang="en-GB" sz="1600"/>
              <a:t> </a:t>
            </a:r>
            <a:br>
              <a:rPr lang="en-GB" sz="1600"/>
            </a:br>
            <a:r>
              <a:rPr lang="en-GB" sz="1600" i="1"/>
              <a:t>{ Sunny = S, Rainy = R, Cloudy = C}</a:t>
            </a:r>
            <a:endParaRPr sz="1600" i="1"/>
          </a:p>
          <a:p>
            <a:pPr marL="0" lvl="0" indent="0" algn="l" rtl="0">
              <a:lnSpc>
                <a:spcPct val="95000"/>
              </a:lnSpc>
              <a:spcBef>
                <a:spcPts val="1200"/>
              </a:spcBef>
              <a:spcAft>
                <a:spcPts val="0"/>
              </a:spcAft>
              <a:buSzPts val="1018"/>
              <a:buNone/>
            </a:pPr>
            <a:r>
              <a:rPr lang="en-GB" sz="1600" b="1"/>
              <a:t>States initial Probabilities: </a:t>
            </a:r>
            <a:br>
              <a:rPr lang="en-GB" sz="1600" b="1"/>
            </a:br>
            <a:r>
              <a:rPr lang="en-GB" sz="1600" i="1"/>
              <a:t>{ 0.7, 0.25, 0.05 }</a:t>
            </a:r>
            <a:endParaRPr sz="1600" i="1"/>
          </a:p>
          <a:p>
            <a:pPr marL="0" lvl="0" indent="0" algn="l" rtl="0">
              <a:lnSpc>
                <a:spcPct val="95000"/>
              </a:lnSpc>
              <a:spcBef>
                <a:spcPts val="1200"/>
              </a:spcBef>
              <a:spcAft>
                <a:spcPts val="0"/>
              </a:spcAft>
              <a:buSzPts val="1018"/>
              <a:buNone/>
            </a:pPr>
            <a:r>
              <a:rPr lang="en-GB" sz="1600" b="1"/>
              <a:t>States Transition Probabilities:</a:t>
            </a:r>
            <a:endParaRPr sz="1600" b="1"/>
          </a:p>
          <a:p>
            <a:pPr marL="0" lvl="0" indent="0" algn="l" rtl="0">
              <a:lnSpc>
                <a:spcPct val="95000"/>
              </a:lnSpc>
              <a:spcBef>
                <a:spcPts val="1200"/>
              </a:spcBef>
              <a:spcAft>
                <a:spcPts val="0"/>
              </a:spcAft>
              <a:buSzPts val="1018"/>
              <a:buNone/>
            </a:pPr>
            <a:endParaRPr sz="1600"/>
          </a:p>
          <a:p>
            <a:pPr marL="0" lvl="0" indent="0" algn="l" rtl="0">
              <a:lnSpc>
                <a:spcPct val="95000"/>
              </a:lnSpc>
              <a:spcBef>
                <a:spcPts val="1200"/>
              </a:spcBef>
              <a:spcAft>
                <a:spcPts val="0"/>
              </a:spcAft>
              <a:buSzPts val="1018"/>
              <a:buNone/>
            </a:pPr>
            <a:endParaRPr sz="1600"/>
          </a:p>
          <a:p>
            <a:pPr marL="0" lvl="0" indent="0" algn="l" rtl="0">
              <a:lnSpc>
                <a:spcPct val="95000"/>
              </a:lnSpc>
              <a:spcBef>
                <a:spcPts val="1200"/>
              </a:spcBef>
              <a:spcAft>
                <a:spcPts val="0"/>
              </a:spcAft>
              <a:buSzPts val="1018"/>
              <a:buNone/>
            </a:pPr>
            <a:endParaRPr sz="1600"/>
          </a:p>
          <a:p>
            <a:pPr marL="0" lvl="0" indent="0" algn="l" rtl="0">
              <a:lnSpc>
                <a:spcPct val="95000"/>
              </a:lnSpc>
              <a:spcBef>
                <a:spcPts val="1200"/>
              </a:spcBef>
              <a:spcAft>
                <a:spcPts val="0"/>
              </a:spcAft>
              <a:buSzPts val="1018"/>
              <a:buNone/>
            </a:pPr>
            <a:endParaRPr sz="1600"/>
          </a:p>
          <a:p>
            <a:pPr marL="0" lvl="0" indent="0" algn="l" rtl="0">
              <a:lnSpc>
                <a:spcPct val="95000"/>
              </a:lnSpc>
              <a:spcBef>
                <a:spcPts val="1200"/>
              </a:spcBef>
              <a:spcAft>
                <a:spcPts val="1200"/>
              </a:spcAft>
              <a:buSzPts val="1018"/>
              <a:buNone/>
            </a:pPr>
            <a:endParaRPr sz="1600"/>
          </a:p>
        </p:txBody>
      </p:sp>
      <p:graphicFrame>
        <p:nvGraphicFramePr>
          <p:cNvPr id="95" name="Google Shape;95;p19"/>
          <p:cNvGraphicFramePr/>
          <p:nvPr/>
        </p:nvGraphicFramePr>
        <p:xfrm>
          <a:off x="238125" y="2988330"/>
          <a:ext cx="2457000" cy="1595200"/>
        </p:xfrm>
        <a:graphic>
          <a:graphicData uri="http://schemas.openxmlformats.org/drawingml/2006/table">
            <a:tbl>
              <a:tblPr>
                <a:noFill/>
                <a:tableStyleId>{7F96C763-23A4-41FF-A8F3-20B7BA3B9D7B}</a:tableStyleId>
              </a:tblPr>
              <a:tblGrid>
                <a:gridCol w="614250">
                  <a:extLst>
                    <a:ext uri="{9D8B030D-6E8A-4147-A177-3AD203B41FA5}">
                      <a16:colId xmlns:a16="http://schemas.microsoft.com/office/drawing/2014/main" val="20000"/>
                    </a:ext>
                  </a:extLst>
                </a:gridCol>
                <a:gridCol w="614250">
                  <a:extLst>
                    <a:ext uri="{9D8B030D-6E8A-4147-A177-3AD203B41FA5}">
                      <a16:colId xmlns:a16="http://schemas.microsoft.com/office/drawing/2014/main" val="20001"/>
                    </a:ext>
                  </a:extLst>
                </a:gridCol>
                <a:gridCol w="614250">
                  <a:extLst>
                    <a:ext uri="{9D8B030D-6E8A-4147-A177-3AD203B41FA5}">
                      <a16:colId xmlns:a16="http://schemas.microsoft.com/office/drawing/2014/main" val="20002"/>
                    </a:ext>
                  </a:extLst>
                </a:gridCol>
                <a:gridCol w="614250">
                  <a:extLst>
                    <a:ext uri="{9D8B030D-6E8A-4147-A177-3AD203B41FA5}">
                      <a16:colId xmlns:a16="http://schemas.microsoft.com/office/drawing/2014/main" val="20003"/>
                    </a:ext>
                  </a:extLst>
                </a:gridCol>
              </a:tblGrid>
              <a:tr h="3988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GB" b="1"/>
                        <a:t>S</a:t>
                      </a:r>
                      <a:endParaRPr b="1"/>
                    </a:p>
                  </a:txBody>
                  <a:tcPr marL="91425" marR="91425" marT="91425" marB="91425"/>
                </a:tc>
                <a:tc>
                  <a:txBody>
                    <a:bodyPr/>
                    <a:lstStyle/>
                    <a:p>
                      <a:pPr marL="0" lvl="0" indent="0" algn="ctr" rtl="0">
                        <a:spcBef>
                          <a:spcPts val="0"/>
                        </a:spcBef>
                        <a:spcAft>
                          <a:spcPts val="0"/>
                        </a:spcAft>
                        <a:buNone/>
                      </a:pPr>
                      <a:r>
                        <a:rPr lang="en-GB" b="1"/>
                        <a:t>R</a:t>
                      </a:r>
                      <a:endParaRPr b="1"/>
                    </a:p>
                  </a:txBody>
                  <a:tcPr marL="91425" marR="91425" marT="91425" marB="91425"/>
                </a:tc>
                <a:tc>
                  <a:txBody>
                    <a:bodyPr/>
                    <a:lstStyle/>
                    <a:p>
                      <a:pPr marL="0" lvl="0" indent="0" algn="ctr" rtl="0">
                        <a:spcBef>
                          <a:spcPts val="0"/>
                        </a:spcBef>
                        <a:spcAft>
                          <a:spcPts val="0"/>
                        </a:spcAft>
                        <a:buNone/>
                      </a:pPr>
                      <a:r>
                        <a:rPr lang="en-GB" b="1"/>
                        <a:t>C</a:t>
                      </a:r>
                      <a:endParaRPr b="1"/>
                    </a:p>
                  </a:txBody>
                  <a:tcPr marL="91425" marR="91425" marT="91425" marB="91425"/>
                </a:tc>
                <a:extLst>
                  <a:ext uri="{0D108BD9-81ED-4DB2-BD59-A6C34878D82A}">
                    <a16:rowId xmlns:a16="http://schemas.microsoft.com/office/drawing/2014/main" val="10000"/>
                  </a:ext>
                </a:extLst>
              </a:tr>
              <a:tr h="398800">
                <a:tc>
                  <a:txBody>
                    <a:bodyPr/>
                    <a:lstStyle/>
                    <a:p>
                      <a:pPr marL="0" lvl="0" indent="0" algn="ctr" rtl="0">
                        <a:spcBef>
                          <a:spcPts val="0"/>
                        </a:spcBef>
                        <a:spcAft>
                          <a:spcPts val="0"/>
                        </a:spcAft>
                        <a:buNone/>
                      </a:pPr>
                      <a:r>
                        <a:rPr lang="en-GB" b="1"/>
                        <a:t>S</a:t>
                      </a:r>
                      <a:endParaRPr b="1"/>
                    </a:p>
                  </a:txBody>
                  <a:tcPr marL="91425" marR="91425" marT="91425" marB="91425"/>
                </a:tc>
                <a:tc>
                  <a:txBody>
                    <a:bodyPr/>
                    <a:lstStyle/>
                    <a:p>
                      <a:pPr marL="0" lvl="0" indent="0" algn="l" rtl="0">
                        <a:spcBef>
                          <a:spcPts val="0"/>
                        </a:spcBef>
                        <a:spcAft>
                          <a:spcPts val="0"/>
                        </a:spcAft>
                        <a:buNone/>
                      </a:pPr>
                      <a:r>
                        <a:rPr lang="en-GB"/>
                        <a:t>0.8</a:t>
                      </a:r>
                    </a:p>
                  </a:txBody>
                  <a:tcPr marL="91425" marR="91425" marT="91425" marB="91425"/>
                </a:tc>
                <a:tc>
                  <a:txBody>
                    <a:bodyPr/>
                    <a:lstStyle/>
                    <a:p>
                      <a:pPr marL="0" lvl="0" indent="0" algn="l" rtl="0">
                        <a:spcBef>
                          <a:spcPts val="0"/>
                        </a:spcBef>
                        <a:spcAft>
                          <a:spcPts val="0"/>
                        </a:spcAft>
                        <a:buNone/>
                      </a:pPr>
                      <a:r>
                        <a:rPr lang="en-GB"/>
                        <a:t>0.15</a:t>
                      </a:r>
                    </a:p>
                  </a:txBody>
                  <a:tcPr marL="91425" marR="91425" marT="91425" marB="91425"/>
                </a:tc>
                <a:tc>
                  <a:txBody>
                    <a:bodyPr/>
                    <a:lstStyle/>
                    <a:p>
                      <a:pPr marL="0" lvl="0" indent="0" algn="l" rtl="0">
                        <a:spcBef>
                          <a:spcPts val="0"/>
                        </a:spcBef>
                        <a:spcAft>
                          <a:spcPts val="0"/>
                        </a:spcAft>
                        <a:buNone/>
                      </a:pPr>
                      <a:r>
                        <a:rPr lang="en-GB"/>
                        <a:t>0.05</a:t>
                      </a:r>
                    </a:p>
                  </a:txBody>
                  <a:tcPr marL="91425" marR="91425" marT="91425" marB="91425"/>
                </a:tc>
                <a:extLst>
                  <a:ext uri="{0D108BD9-81ED-4DB2-BD59-A6C34878D82A}">
                    <a16:rowId xmlns:a16="http://schemas.microsoft.com/office/drawing/2014/main" val="10001"/>
                  </a:ext>
                </a:extLst>
              </a:tr>
              <a:tr h="398800">
                <a:tc>
                  <a:txBody>
                    <a:bodyPr/>
                    <a:lstStyle/>
                    <a:p>
                      <a:pPr marL="0" lvl="0" indent="0" algn="ctr" rtl="0">
                        <a:spcBef>
                          <a:spcPts val="0"/>
                        </a:spcBef>
                        <a:spcAft>
                          <a:spcPts val="0"/>
                        </a:spcAft>
                        <a:buNone/>
                      </a:pPr>
                      <a:r>
                        <a:rPr lang="en-GB" b="1"/>
                        <a:t>R</a:t>
                      </a:r>
                      <a:endParaRPr b="1"/>
                    </a:p>
                  </a:txBody>
                  <a:tcPr marL="91425" marR="91425" marT="91425" marB="91425"/>
                </a:tc>
                <a:tc>
                  <a:txBody>
                    <a:bodyPr/>
                    <a:lstStyle/>
                    <a:p>
                      <a:pPr marL="0" lvl="0" indent="0" algn="l" rtl="0">
                        <a:spcBef>
                          <a:spcPts val="0"/>
                        </a:spcBef>
                        <a:spcAft>
                          <a:spcPts val="0"/>
                        </a:spcAft>
                        <a:buNone/>
                      </a:pPr>
                      <a:r>
                        <a:rPr lang="en-GB"/>
                        <a:t>0.38</a:t>
                      </a:r>
                    </a:p>
                  </a:txBody>
                  <a:tcPr marL="91425" marR="91425" marT="91425" marB="91425"/>
                </a:tc>
                <a:tc>
                  <a:txBody>
                    <a:bodyPr/>
                    <a:lstStyle/>
                    <a:p>
                      <a:pPr marL="0" lvl="0" indent="0" algn="l" rtl="0">
                        <a:spcBef>
                          <a:spcPts val="0"/>
                        </a:spcBef>
                        <a:spcAft>
                          <a:spcPts val="0"/>
                        </a:spcAft>
                        <a:buNone/>
                      </a:pPr>
                      <a:r>
                        <a:rPr lang="en-GB"/>
                        <a:t>0.6</a:t>
                      </a:r>
                    </a:p>
                  </a:txBody>
                  <a:tcPr marL="91425" marR="91425" marT="91425" marB="91425"/>
                </a:tc>
                <a:tc>
                  <a:txBody>
                    <a:bodyPr/>
                    <a:lstStyle/>
                    <a:p>
                      <a:pPr marL="0" lvl="0" indent="0" algn="l" rtl="0">
                        <a:spcBef>
                          <a:spcPts val="0"/>
                        </a:spcBef>
                        <a:spcAft>
                          <a:spcPts val="0"/>
                        </a:spcAft>
                        <a:buNone/>
                      </a:pPr>
                      <a:r>
                        <a:rPr lang="en-GB"/>
                        <a:t>0.02</a:t>
                      </a:r>
                    </a:p>
                  </a:txBody>
                  <a:tcPr marL="91425" marR="91425" marT="91425" marB="91425"/>
                </a:tc>
                <a:extLst>
                  <a:ext uri="{0D108BD9-81ED-4DB2-BD59-A6C34878D82A}">
                    <a16:rowId xmlns:a16="http://schemas.microsoft.com/office/drawing/2014/main" val="10002"/>
                  </a:ext>
                </a:extLst>
              </a:tr>
              <a:tr h="398800">
                <a:tc>
                  <a:txBody>
                    <a:bodyPr/>
                    <a:lstStyle/>
                    <a:p>
                      <a:pPr marL="0" lvl="0" indent="0" algn="ctr" rtl="0">
                        <a:spcBef>
                          <a:spcPts val="0"/>
                        </a:spcBef>
                        <a:spcAft>
                          <a:spcPts val="0"/>
                        </a:spcAft>
                        <a:buNone/>
                      </a:pPr>
                      <a:r>
                        <a:rPr lang="en-GB" b="1"/>
                        <a:t>C</a:t>
                      </a:r>
                      <a:endParaRPr b="1"/>
                    </a:p>
                  </a:txBody>
                  <a:tcPr marL="91425" marR="91425" marT="91425" marB="91425"/>
                </a:tc>
                <a:tc>
                  <a:txBody>
                    <a:bodyPr/>
                    <a:lstStyle/>
                    <a:p>
                      <a:pPr marL="0" lvl="0" indent="0" algn="l" rtl="0">
                        <a:spcBef>
                          <a:spcPts val="0"/>
                        </a:spcBef>
                        <a:spcAft>
                          <a:spcPts val="0"/>
                        </a:spcAft>
                        <a:buNone/>
                      </a:pPr>
                      <a:r>
                        <a:rPr lang="en-GB"/>
                        <a:t>0.75</a:t>
                      </a:r>
                    </a:p>
                  </a:txBody>
                  <a:tcPr marL="91425" marR="91425" marT="91425" marB="91425"/>
                </a:tc>
                <a:tc>
                  <a:txBody>
                    <a:bodyPr/>
                    <a:lstStyle/>
                    <a:p>
                      <a:pPr marL="0" lvl="0" indent="0" algn="l" rtl="0">
                        <a:spcBef>
                          <a:spcPts val="0"/>
                        </a:spcBef>
                        <a:spcAft>
                          <a:spcPts val="0"/>
                        </a:spcAft>
                        <a:buNone/>
                      </a:pPr>
                      <a:r>
                        <a:rPr lang="en-GB"/>
                        <a:t>0.05</a:t>
                      </a:r>
                    </a:p>
                  </a:txBody>
                  <a:tcPr marL="91425" marR="91425" marT="91425" marB="91425"/>
                </a:tc>
                <a:tc>
                  <a:txBody>
                    <a:bodyPr/>
                    <a:lstStyle/>
                    <a:p>
                      <a:pPr marL="0" lvl="0" indent="0" algn="l" rtl="0">
                        <a:spcBef>
                          <a:spcPts val="0"/>
                        </a:spcBef>
                        <a:spcAft>
                          <a:spcPts val="0"/>
                        </a:spcAft>
                        <a:buNone/>
                      </a:pPr>
                      <a:r>
                        <a:rPr lang="en-GB"/>
                        <a:t>0.2</a:t>
                      </a:r>
                    </a:p>
                  </a:txBody>
                  <a:tcPr marL="91425" marR="91425" marT="91425" marB="91425"/>
                </a:tc>
                <a:extLst>
                  <a:ext uri="{0D108BD9-81ED-4DB2-BD59-A6C34878D82A}">
                    <a16:rowId xmlns:a16="http://schemas.microsoft.com/office/drawing/2014/main" val="10003"/>
                  </a:ext>
                </a:extLst>
              </a:tr>
            </a:tbl>
          </a:graphicData>
        </a:graphic>
      </p:graphicFrame>
      <p:sp>
        <p:nvSpPr>
          <p:cNvPr id="96" name="Google Shape;96;p19"/>
          <p:cNvSpPr txBox="1">
            <a:spLocks noGrp="1"/>
          </p:cNvSpPr>
          <p:nvPr>
            <p:ph type="body" idx="1"/>
          </p:nvPr>
        </p:nvSpPr>
        <p:spPr>
          <a:xfrm>
            <a:off x="3491150" y="87400"/>
            <a:ext cx="5585400" cy="5098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GB" sz="1600" b="1"/>
              <a:t>Q1: </a:t>
            </a:r>
            <a:r>
              <a:rPr lang="en-GB" sz="1600"/>
              <a:t>Given that today is Sunny, what is the Probability that tomorrow is Cloudy?</a:t>
            </a:r>
            <a:endParaRPr sz="1600"/>
          </a:p>
          <a:p>
            <a:pPr marL="0" lvl="0" indent="0" algn="l" rtl="0">
              <a:lnSpc>
                <a:spcPct val="95000"/>
              </a:lnSpc>
              <a:spcBef>
                <a:spcPts val="1200"/>
              </a:spcBef>
              <a:spcAft>
                <a:spcPts val="0"/>
              </a:spcAft>
              <a:buSzPts val="1018"/>
              <a:buNone/>
            </a:pPr>
            <a:r>
              <a:rPr lang="en-GB" sz="1600"/>
              <a:t>Sol: P(Cloudy / Sunny) = 0.05 - From transition probability matrix</a:t>
            </a:r>
            <a:endParaRPr sz="1600"/>
          </a:p>
          <a:p>
            <a:pPr marL="0" lvl="0" indent="0" algn="l" rtl="0">
              <a:lnSpc>
                <a:spcPct val="95000"/>
              </a:lnSpc>
              <a:spcBef>
                <a:spcPts val="1200"/>
              </a:spcBef>
              <a:spcAft>
                <a:spcPts val="0"/>
              </a:spcAft>
              <a:buSzPts val="1018"/>
              <a:buNone/>
            </a:pPr>
            <a:r>
              <a:rPr lang="en-GB" sz="1600" b="1"/>
              <a:t>Q2: </a:t>
            </a:r>
            <a:r>
              <a:rPr lang="en-GB" sz="1600"/>
              <a:t>Given that today is Sunny, what is the probability that tomorrow is Sunny, and day after is Raining?</a:t>
            </a:r>
            <a:endParaRPr sz="1600"/>
          </a:p>
          <a:p>
            <a:pPr marL="0" lvl="0" indent="0" algn="l" rtl="0">
              <a:lnSpc>
                <a:spcPct val="95000"/>
              </a:lnSpc>
              <a:spcBef>
                <a:spcPts val="1200"/>
              </a:spcBef>
              <a:spcAft>
                <a:spcPts val="0"/>
              </a:spcAft>
              <a:buSzPts val="1018"/>
              <a:buNone/>
            </a:pPr>
            <a:r>
              <a:rPr lang="en-GB" sz="1600"/>
              <a:t>Sol: P( R</a:t>
            </a:r>
            <a:r>
              <a:rPr lang="en-GB" sz="1600" baseline="-25000"/>
              <a:t>3</a:t>
            </a:r>
            <a:r>
              <a:rPr lang="en-GB" sz="1600"/>
              <a:t>/S</a:t>
            </a:r>
            <a:r>
              <a:rPr lang="en-GB" sz="1600" baseline="-25000"/>
              <a:t>2</a:t>
            </a:r>
            <a:r>
              <a:rPr lang="en-GB" sz="1600"/>
              <a:t>) * P(S</a:t>
            </a:r>
            <a:r>
              <a:rPr lang="en-GB" sz="1600" baseline="-25000"/>
              <a:t>2</a:t>
            </a:r>
            <a:r>
              <a:rPr lang="en-GB" sz="1600"/>
              <a:t>/S</a:t>
            </a:r>
            <a:r>
              <a:rPr lang="en-GB" sz="1600" baseline="-25000"/>
              <a:t>1</a:t>
            </a:r>
            <a:r>
              <a:rPr lang="en-GB" sz="1600"/>
              <a:t>) = 0.15 * 0.8 = 0.12 = 12%</a:t>
            </a:r>
            <a:endParaRPr sz="1600"/>
          </a:p>
          <a:p>
            <a:pPr marL="0" lvl="0" indent="0" algn="l" rtl="0">
              <a:lnSpc>
                <a:spcPct val="95000"/>
              </a:lnSpc>
              <a:spcBef>
                <a:spcPts val="1200"/>
              </a:spcBef>
              <a:spcAft>
                <a:spcPts val="0"/>
              </a:spcAft>
              <a:buSzPts val="1018"/>
              <a:buNone/>
            </a:pPr>
            <a:r>
              <a:rPr lang="en-GB" sz="1600"/>
              <a:t>General Rule: P(t</a:t>
            </a:r>
            <a:r>
              <a:rPr lang="en-GB" sz="1600" baseline="-25000"/>
              <a:t>1</a:t>
            </a:r>
            <a:r>
              <a:rPr lang="en-GB" sz="1600"/>
              <a:t>, t</a:t>
            </a:r>
            <a:r>
              <a:rPr lang="en-GB" sz="1600" baseline="-25000"/>
              <a:t>2</a:t>
            </a:r>
            <a:r>
              <a:rPr lang="en-GB" sz="1600"/>
              <a:t>, … , t</a:t>
            </a:r>
            <a:r>
              <a:rPr lang="en-GB" sz="1600" baseline="-25000"/>
              <a:t>n</a:t>
            </a:r>
            <a:r>
              <a:rPr lang="en-GB" sz="1600"/>
              <a:t>) = 𝚷</a:t>
            </a:r>
            <a:r>
              <a:rPr lang="en-GB" sz="1600" baseline="-25000"/>
              <a:t>i=1</a:t>
            </a:r>
            <a:r>
              <a:rPr lang="en-GB" sz="1600" baseline="30000"/>
              <a:t>n</a:t>
            </a:r>
            <a:r>
              <a:rPr lang="en-GB" sz="1600"/>
              <a:t> P( t</a:t>
            </a:r>
            <a:r>
              <a:rPr lang="en-GB" sz="1600" baseline="-25000"/>
              <a:t>i </a:t>
            </a:r>
            <a:r>
              <a:rPr lang="en-GB" sz="1600"/>
              <a:t>/ t</a:t>
            </a:r>
            <a:r>
              <a:rPr lang="en-GB" sz="1600" baseline="-25000"/>
              <a:t>i-1</a:t>
            </a:r>
            <a:r>
              <a:rPr lang="en-GB" sz="1600"/>
              <a:t>)</a:t>
            </a:r>
            <a:endParaRPr sz="1600"/>
          </a:p>
          <a:p>
            <a:pPr marL="0" lvl="0" indent="0" algn="l" rtl="0">
              <a:lnSpc>
                <a:spcPct val="95000"/>
              </a:lnSpc>
              <a:spcBef>
                <a:spcPts val="1200"/>
              </a:spcBef>
              <a:spcAft>
                <a:spcPts val="0"/>
              </a:spcAft>
              <a:buSzPts val="1018"/>
              <a:buNone/>
            </a:pPr>
            <a:r>
              <a:rPr lang="en-GB" sz="1600" b="1"/>
              <a:t>Q3:</a:t>
            </a:r>
            <a:r>
              <a:rPr lang="en-GB" sz="1600"/>
              <a:t> Given that today is Cloudy and yesterday was Raining. What is the probability that tomorrow would be Sunny?</a:t>
            </a:r>
            <a:endParaRPr sz="1600"/>
          </a:p>
          <a:p>
            <a:pPr marL="0" lvl="0" indent="0" algn="l" rtl="0">
              <a:lnSpc>
                <a:spcPct val="95000"/>
              </a:lnSpc>
              <a:spcBef>
                <a:spcPts val="1200"/>
              </a:spcBef>
              <a:spcAft>
                <a:spcPts val="0"/>
              </a:spcAft>
              <a:buSzPts val="1018"/>
              <a:buNone/>
            </a:pPr>
            <a:r>
              <a:rPr lang="en-GB" sz="1600"/>
              <a:t>Sol: P(S</a:t>
            </a:r>
            <a:r>
              <a:rPr lang="en-GB" sz="1600" baseline="-25000"/>
              <a:t>3</a:t>
            </a:r>
            <a:r>
              <a:rPr lang="en-GB" sz="1600"/>
              <a:t>/C</a:t>
            </a:r>
            <a:r>
              <a:rPr lang="en-GB" sz="1600" baseline="-25000"/>
              <a:t>2</a:t>
            </a:r>
            <a:r>
              <a:rPr lang="en-GB" sz="1600"/>
              <a:t>) * P(C</a:t>
            </a:r>
            <a:r>
              <a:rPr lang="en-GB" sz="1600" baseline="-25000"/>
              <a:t>2</a:t>
            </a:r>
            <a:r>
              <a:rPr lang="en-GB" sz="1600"/>
              <a:t>/R</a:t>
            </a:r>
            <a:r>
              <a:rPr lang="en-GB" sz="1600" baseline="-25000"/>
              <a:t>1</a:t>
            </a:r>
            <a:r>
              <a:rPr lang="en-GB" sz="1600"/>
              <a:t>) = 0.75*0.02=0.015=1.5%</a:t>
            </a:r>
            <a:endParaRPr sz="1600"/>
          </a:p>
          <a:p>
            <a:pPr marL="0" lvl="0" indent="0" algn="l" rtl="0">
              <a:lnSpc>
                <a:spcPct val="95000"/>
              </a:lnSpc>
              <a:spcBef>
                <a:spcPts val="1200"/>
              </a:spcBef>
              <a:spcAft>
                <a:spcPts val="0"/>
              </a:spcAft>
              <a:buSzPts val="1018"/>
              <a:buNone/>
            </a:pPr>
            <a:r>
              <a:rPr lang="en-GB" sz="1600" b="1"/>
              <a:t>Q4:</a:t>
            </a:r>
            <a:r>
              <a:rPr lang="en-GB" sz="1600"/>
              <a:t> What is the Probability of given series?</a:t>
            </a:r>
            <a:br>
              <a:rPr lang="en-GB" sz="1600"/>
            </a:br>
            <a:r>
              <a:rPr lang="en-GB" sz="1600"/>
              <a:t>		</a:t>
            </a:r>
            <a:r>
              <a:rPr lang="en-GB" sz="1600" b="1"/>
              <a:t>S - R - R - R - C - C</a:t>
            </a:r>
            <a:endParaRPr sz="1600" b="1"/>
          </a:p>
          <a:p>
            <a:pPr marL="0" lvl="0" indent="0" algn="l" rtl="0">
              <a:lnSpc>
                <a:spcPct val="95000"/>
              </a:lnSpc>
              <a:spcBef>
                <a:spcPts val="1200"/>
              </a:spcBef>
              <a:spcAft>
                <a:spcPts val="0"/>
              </a:spcAft>
              <a:buSzPts val="1018"/>
              <a:buNone/>
            </a:pPr>
            <a:r>
              <a:rPr lang="en-GB" sz="1600"/>
              <a:t>Sol: P(S</a:t>
            </a:r>
            <a:r>
              <a:rPr lang="en-GB" sz="1600" baseline="-25000"/>
              <a:t>1</a:t>
            </a:r>
            <a:r>
              <a:rPr lang="en-GB" sz="1600"/>
              <a:t>)*P(R</a:t>
            </a:r>
            <a:r>
              <a:rPr lang="en-GB" sz="1600" baseline="-25000"/>
              <a:t>2</a:t>
            </a:r>
            <a:r>
              <a:rPr lang="en-GB" sz="1600"/>
              <a:t>/S</a:t>
            </a:r>
            <a:r>
              <a:rPr lang="en-GB" sz="1600" baseline="-25000"/>
              <a:t>1</a:t>
            </a:r>
            <a:r>
              <a:rPr lang="en-GB" sz="1600"/>
              <a:t>)*P(R</a:t>
            </a:r>
            <a:r>
              <a:rPr lang="en-GB" sz="1600" baseline="-25000"/>
              <a:t>3</a:t>
            </a:r>
            <a:r>
              <a:rPr lang="en-GB" sz="1600"/>
              <a:t>/R</a:t>
            </a:r>
            <a:r>
              <a:rPr lang="en-GB" sz="1600" baseline="-25000"/>
              <a:t>2</a:t>
            </a:r>
            <a:r>
              <a:rPr lang="en-GB" sz="1600"/>
              <a:t>)*P(R</a:t>
            </a:r>
            <a:r>
              <a:rPr lang="en-GB" sz="1600" baseline="-25000"/>
              <a:t>4</a:t>
            </a:r>
            <a:r>
              <a:rPr lang="en-GB" sz="1600"/>
              <a:t>/R</a:t>
            </a:r>
            <a:r>
              <a:rPr lang="en-GB" sz="1600" baseline="-25000"/>
              <a:t>3</a:t>
            </a:r>
            <a:r>
              <a:rPr lang="en-GB" sz="1600"/>
              <a:t>)*P(C</a:t>
            </a:r>
            <a:r>
              <a:rPr lang="en-GB" sz="1600" baseline="-25000"/>
              <a:t>5</a:t>
            </a:r>
            <a:r>
              <a:rPr lang="en-GB" sz="1600"/>
              <a:t>/R</a:t>
            </a:r>
            <a:r>
              <a:rPr lang="en-GB" sz="1600" baseline="-25000"/>
              <a:t>4</a:t>
            </a:r>
            <a:r>
              <a:rPr lang="en-GB" sz="1600"/>
              <a:t>)*P(C</a:t>
            </a:r>
            <a:r>
              <a:rPr lang="en-GB" sz="1600" baseline="-25000"/>
              <a:t>6</a:t>
            </a:r>
            <a:r>
              <a:rPr lang="en-GB" sz="1600"/>
              <a:t>/C</a:t>
            </a:r>
            <a:r>
              <a:rPr lang="en-GB" sz="1600" baseline="-25000"/>
              <a:t>5</a:t>
            </a:r>
            <a:r>
              <a:rPr lang="en-GB" sz="1600"/>
              <a:t>)</a:t>
            </a:r>
            <a:br>
              <a:rPr lang="en-GB" sz="1600"/>
            </a:br>
            <a:r>
              <a:rPr lang="en-GB" sz="1600"/>
              <a:t>P(S</a:t>
            </a:r>
            <a:r>
              <a:rPr lang="en-GB" sz="1600" baseline="-25000"/>
              <a:t>1</a:t>
            </a:r>
            <a:r>
              <a:rPr lang="en-GB" sz="1600"/>
              <a:t>) - initial state doesn’t depend on anyone. So its P(S)</a:t>
            </a:r>
            <a:endParaRPr sz="1600"/>
          </a:p>
          <a:p>
            <a:pPr marL="0" lvl="0" indent="0" algn="l" rtl="0">
              <a:lnSpc>
                <a:spcPct val="95000"/>
              </a:lnSpc>
              <a:spcBef>
                <a:spcPts val="1200"/>
              </a:spcBef>
              <a:spcAft>
                <a:spcPts val="0"/>
              </a:spcAft>
              <a:buSzPts val="1018"/>
              <a:buNone/>
            </a:pPr>
            <a:endParaRPr sz="1600"/>
          </a:p>
          <a:p>
            <a:pPr marL="0" lvl="0" indent="0" algn="l" rtl="0">
              <a:lnSpc>
                <a:spcPct val="95000"/>
              </a:lnSpc>
              <a:spcBef>
                <a:spcPts val="1200"/>
              </a:spcBef>
              <a:spcAft>
                <a:spcPts val="1200"/>
              </a:spcAft>
              <a:buSzPts val="1018"/>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Hidden Markov Model (HMM)</a:t>
            </a:r>
          </a:p>
        </p:txBody>
      </p:sp>
      <p:sp>
        <p:nvSpPr>
          <p:cNvPr id="102" name="Google Shape;102;p20"/>
          <p:cNvSpPr txBox="1">
            <a:spLocks noGrp="1"/>
          </p:cNvSpPr>
          <p:nvPr>
            <p:ph type="body" idx="1"/>
          </p:nvPr>
        </p:nvSpPr>
        <p:spPr>
          <a:xfrm>
            <a:off x="311700" y="572700"/>
            <a:ext cx="8520600" cy="4570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In many cases, the events we are interested in might be not directly observable, but hidden. Instead, we have some evidence/observation for them. </a:t>
            </a:r>
          </a:p>
          <a:p>
            <a:pPr marL="0" lvl="0" indent="0" algn="l" rtl="0">
              <a:spcBef>
                <a:spcPts val="1200"/>
              </a:spcBef>
              <a:spcAft>
                <a:spcPts val="0"/>
              </a:spcAft>
              <a:buNone/>
            </a:pPr>
            <a:r>
              <a:rPr lang="en-GB"/>
              <a:t>E.g. Sitting in room and seeing a person entered with umbrella.</a:t>
            </a:r>
          </a:p>
          <a:p>
            <a:pPr marL="0" lvl="0" indent="0" algn="l" rtl="0">
              <a:spcBef>
                <a:spcPts val="1200"/>
              </a:spcBef>
              <a:spcAft>
                <a:spcPts val="0"/>
              </a:spcAft>
              <a:buNone/>
            </a:pPr>
            <a:r>
              <a:rPr lang="en-GB"/>
              <a:t>HMM model such events where states itself are hidden, but have some evidence as visible states.</a:t>
            </a:r>
          </a:p>
          <a:p>
            <a:pPr marL="0" lvl="0" indent="0" algn="l" rtl="0">
              <a:spcBef>
                <a:spcPts val="1200"/>
              </a:spcBef>
              <a:spcAft>
                <a:spcPts val="0"/>
              </a:spcAft>
              <a:buNone/>
            </a:pPr>
            <a:r>
              <a:rPr lang="en-GB" b="1"/>
              <a:t>Hidden Markov Process: </a:t>
            </a:r>
            <a:r>
              <a:rPr lang="en-GB"/>
              <a:t> A markov process where the states we are  interested in are hidden themselves and have observation as evidence, are called Hidden markov process. </a:t>
            </a:r>
          </a:p>
          <a:p>
            <a:pPr marL="457200" lvl="0" indent="-325755" algn="l" rtl="0">
              <a:spcBef>
                <a:spcPts val="1200"/>
              </a:spcBef>
              <a:spcAft>
                <a:spcPts val="0"/>
              </a:spcAft>
              <a:buSzPct val="100000"/>
              <a:buChar char="●"/>
            </a:pPr>
            <a:r>
              <a:rPr lang="en-GB"/>
              <a:t>HMM models such processes.</a:t>
            </a:r>
          </a:p>
          <a:p>
            <a:pPr marL="457200" lvl="0" indent="-325755" algn="l" rtl="0">
              <a:spcBef>
                <a:spcPts val="0"/>
              </a:spcBef>
              <a:spcAft>
                <a:spcPts val="0"/>
              </a:spcAft>
              <a:buSzPct val="100000"/>
              <a:buChar char="●"/>
            </a:pPr>
            <a:r>
              <a:rPr lang="en-GB"/>
              <a:t>Generally used in predicting states (hidden) using sequential data like weather, text, speech etc.</a:t>
            </a:r>
          </a:p>
          <a:p>
            <a:pPr marL="0" lvl="0" indent="0" algn="l" rtl="0">
              <a:spcBef>
                <a:spcPts val="1200"/>
              </a:spcBef>
              <a:spcAft>
                <a:spcPts val="0"/>
              </a:spcAft>
              <a:buNone/>
            </a:pPr>
            <a:r>
              <a:rPr lang="en-GB"/>
              <a:t>The hidden states form a Markov chain, and the probability distribution of the observed symbol depends on the underlying state. </a:t>
            </a:r>
          </a:p>
          <a:p>
            <a:pPr marL="0" lvl="0" indent="0" algn="l" rtl="0">
              <a:spcBef>
                <a:spcPts val="1200"/>
              </a:spcBef>
              <a:spcAft>
                <a:spcPts val="1200"/>
              </a:spcAft>
              <a:buNone/>
            </a:pPr>
            <a:r>
              <a:rPr lang="en-GB"/>
              <a:t>Hidden Markov Models in general (both supervised and unsupervised) are heavily applied to model sequences of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1"/>
          <p:cNvPicPr preferRelativeResize="0"/>
          <p:nvPr/>
        </p:nvPicPr>
        <p:blipFill>
          <a:blip r:embed="rId3"/>
          <a:stretch>
            <a:fillRect/>
          </a:stretch>
        </p:blipFill>
        <p:spPr>
          <a:xfrm>
            <a:off x="681400" y="627975"/>
            <a:ext cx="7887826" cy="3887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1956</Words>
  <Application>Microsoft Macintosh PowerPoint</Application>
  <PresentationFormat>On-screen Show (16:9)</PresentationFormat>
  <Paragraphs>183</Paragraphs>
  <Slides>29</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Helvetica Neue</vt:lpstr>
      <vt:lpstr>Calibri</vt:lpstr>
      <vt:lpstr>Arial</vt:lpstr>
      <vt:lpstr>Georgia</vt:lpstr>
      <vt:lpstr>Simple Light</vt:lpstr>
      <vt:lpstr>Machine Learning &amp; Deep Learning </vt:lpstr>
      <vt:lpstr>Hidden Markov Model (HMM)</vt:lpstr>
      <vt:lpstr>Stochastic/Random Processes</vt:lpstr>
      <vt:lpstr>Markov Model</vt:lpstr>
      <vt:lpstr>Markov Chain/Process</vt:lpstr>
      <vt:lpstr>Modeling a Stochastic Process</vt:lpstr>
      <vt:lpstr>Example Problems</vt:lpstr>
      <vt:lpstr>Hidden Markov Model (HMM)</vt:lpstr>
      <vt:lpstr>PowerPoint Presentation</vt:lpstr>
      <vt:lpstr>Modeling a Hidden Markov Process</vt:lpstr>
      <vt:lpstr>State diagram with emission probabilities</vt:lpstr>
      <vt:lpstr>Three Fundamental Problems of HMM</vt:lpstr>
      <vt:lpstr>PowerPoint Presentation</vt:lpstr>
      <vt:lpstr>Example Problem - (Decoding)</vt:lpstr>
      <vt:lpstr>Example Problem-1 (Evaluation/Likelihood Problem: Forward-Backward Algorithm</vt:lpstr>
      <vt:lpstr>Transition &amp; Emission Probabilities</vt:lpstr>
      <vt:lpstr>PowerPoint Presentation</vt:lpstr>
      <vt:lpstr>Forward Algorithm - 3 Steps</vt:lpstr>
      <vt:lpstr>PowerPoint Presentation</vt:lpstr>
      <vt:lpstr>PowerPoint Presentation</vt:lpstr>
      <vt:lpstr>PowerPoint Presentation</vt:lpstr>
      <vt:lpstr>PowerPoint Presentation</vt:lpstr>
      <vt:lpstr>PowerPoint Presentation</vt:lpstr>
      <vt:lpstr>PowerPoint Presentation</vt:lpstr>
      <vt:lpstr>Example Problem 2 - (Decoding Problem: Viterbi Algorithm)</vt:lpstr>
      <vt:lpstr>Viterbi Algorithm</vt:lpstr>
      <vt:lpstr>Important Links</vt:lpstr>
      <vt:lpstr>HMM Applications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Deep Learning </dc:title>
  <dc:creator/>
  <cp:lastModifiedBy>Umer Farooq</cp:lastModifiedBy>
  <cp:revision>11</cp:revision>
  <dcterms:created xsi:type="dcterms:W3CDTF">2022-06-10T05:36:29Z</dcterms:created>
  <dcterms:modified xsi:type="dcterms:W3CDTF">2022-06-13T17:04:05Z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8CF9C35A3A7047DCADE6266DA458007E</vt:lpwstr>
  </property>
  <property fmtid="{D5CDD505-2E9C-101B-9397-08002B2CF9AE}" pid="3" name="KSOProductBuildVer">
    <vt:lpwstr>1033-11.2.0.11130</vt:lpwstr>
  </property>
</Properties>
</file>