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82" r:id="rId7"/>
    <p:sldId id="305" r:id="rId8"/>
    <p:sldId id="260" r:id="rId9"/>
    <p:sldId id="261" r:id="rId10"/>
    <p:sldId id="262" r:id="rId11"/>
    <p:sldId id="263" r:id="rId12"/>
    <p:sldId id="330" r:id="rId13"/>
    <p:sldId id="264" r:id="rId14"/>
    <p:sldId id="265" r:id="rId15"/>
    <p:sldId id="266" r:id="rId16"/>
    <p:sldId id="331" r:id="rId17"/>
    <p:sldId id="269" r:id="rId18"/>
    <p:sldId id="270" r:id="rId19"/>
    <p:sldId id="271" r:id="rId20"/>
    <p:sldId id="272" r:id="rId21"/>
    <p:sldId id="277" r:id="rId22"/>
    <p:sldId id="328" r:id="rId23"/>
    <p:sldId id="279" r:id="rId24"/>
    <p:sldId id="280"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29" r:id="rId41"/>
    <p:sldId id="281" r:id="rId42"/>
    <p:sldId id="332" r:id="rId43"/>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8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8" name="Google Shape;58;p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p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p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p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p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p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p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2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p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2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p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p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113e3f3a34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13e3f3a34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p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2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p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p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p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7"/>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7"/>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7" name="Shape 47"/>
        <p:cNvGrpSpPr/>
        <p:nvPr/>
      </p:nvGrpSpPr>
      <p:grpSpPr>
        <a:xfrm>
          <a:off x="0" y="0"/>
          <a:ext cx="0" cy="0"/>
          <a:chOff x="0" y="0"/>
          <a:chExt cx="0" cy="0"/>
        </a:xfrm>
      </p:grpSpPr>
      <p:sp>
        <p:nvSpPr>
          <p:cNvPr id="48" name="Google Shape;48;p36"/>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p:txBody>
      </p:sp>
      <p:sp>
        <p:nvSpPr>
          <p:cNvPr id="49" name="Google Shape;49;p3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0" name="Shape 50"/>
        <p:cNvGrpSpPr/>
        <p:nvPr/>
      </p:nvGrpSpPr>
      <p:grpSpPr>
        <a:xfrm>
          <a:off x="0" y="0"/>
          <a:ext cx="0" cy="0"/>
          <a:chOff x="0" y="0"/>
          <a:chExt cx="0" cy="0"/>
        </a:xfrm>
      </p:grpSpPr>
      <p:sp>
        <p:nvSpPr>
          <p:cNvPr id="51" name="Google Shape;51;p37"/>
          <p:cNvSpPr txBox="1"/>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7"/>
          <p:cNvSpPr txBox="1"/>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p:txBody>
      </p:sp>
      <p:sp>
        <p:nvSpPr>
          <p:cNvPr id="53" name="Google Shape;53;p3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3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3" name="Shape 13"/>
        <p:cNvGrpSpPr/>
        <p:nvPr/>
      </p:nvGrpSpPr>
      <p:grpSpPr>
        <a:xfrm>
          <a:off x="0" y="0"/>
          <a:ext cx="0" cy="0"/>
          <a:chOff x="0" y="0"/>
          <a:chExt cx="0" cy="0"/>
        </a:xfrm>
      </p:grpSpPr>
      <p:sp>
        <p:nvSpPr>
          <p:cNvPr id="14" name="Google Shape;14;p28"/>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8"/>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p:txBody>
      </p:sp>
      <p:sp>
        <p:nvSpPr>
          <p:cNvPr id="16" name="Google Shape;16;p28"/>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7" name="Google Shape;17;p28"/>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 name="Google Shape;18;p2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sp>
        <p:nvSpPr>
          <p:cNvPr id="20" name="Google Shape;20;p29"/>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2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2" name="Shape 22"/>
        <p:cNvGrpSpPr/>
        <p:nvPr/>
      </p:nvGrpSpPr>
      <p:grpSpPr>
        <a:xfrm>
          <a:off x="0" y="0"/>
          <a:ext cx="0" cy="0"/>
          <a:chOff x="0" y="0"/>
          <a:chExt cx="0" cy="0"/>
        </a:xfrm>
      </p:grpSpPr>
      <p:sp>
        <p:nvSpPr>
          <p:cNvPr id="23" name="Google Shape;23;p3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25" name="Google Shape;25;p3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6" name="Shape 26"/>
        <p:cNvGrpSpPr/>
        <p:nvPr/>
      </p:nvGrpSpPr>
      <p:grpSpPr>
        <a:xfrm>
          <a:off x="0" y="0"/>
          <a:ext cx="0" cy="0"/>
          <a:chOff x="0" y="0"/>
          <a:chExt cx="0" cy="0"/>
        </a:xfrm>
      </p:grpSpPr>
      <p:sp>
        <p:nvSpPr>
          <p:cNvPr id="27" name="Google Shape;27;p3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1"/>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9" name="Google Shape;29;p31"/>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30" name="Google Shape;30;p3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1" name="Shape 31"/>
        <p:cNvGrpSpPr/>
        <p:nvPr/>
      </p:nvGrpSpPr>
      <p:grpSpPr>
        <a:xfrm>
          <a:off x="0" y="0"/>
          <a:ext cx="0" cy="0"/>
          <a:chOff x="0" y="0"/>
          <a:chExt cx="0" cy="0"/>
        </a:xfrm>
      </p:grpSpPr>
      <p:sp>
        <p:nvSpPr>
          <p:cNvPr id="32" name="Google Shape;32;p3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4" name="Shape 34"/>
        <p:cNvGrpSpPr/>
        <p:nvPr/>
      </p:nvGrpSpPr>
      <p:grpSpPr>
        <a:xfrm>
          <a:off x="0" y="0"/>
          <a:ext cx="0" cy="0"/>
          <a:chOff x="0" y="0"/>
          <a:chExt cx="0" cy="0"/>
        </a:xfrm>
      </p:grpSpPr>
      <p:sp>
        <p:nvSpPr>
          <p:cNvPr id="35" name="Google Shape;35;p33"/>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3"/>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37" name="Google Shape;37;p3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8" name="Shape 38"/>
        <p:cNvGrpSpPr/>
        <p:nvPr/>
      </p:nvGrpSpPr>
      <p:grpSpPr>
        <a:xfrm>
          <a:off x="0" y="0"/>
          <a:ext cx="0" cy="0"/>
          <a:chOff x="0" y="0"/>
          <a:chExt cx="0" cy="0"/>
        </a:xfrm>
      </p:grpSpPr>
      <p:sp>
        <p:nvSpPr>
          <p:cNvPr id="39" name="Google Shape;39;p34"/>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35"/>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5"/>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5"/>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46" name="Google Shape;46;p3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26"/>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2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2.xml"/><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hyperlink" Target="https://www.javatpoint.com/bayesian-belief-network-in-artificial-intelligence" TargetMode="External"/><Relationship Id="rId3" Type="http://schemas.openxmlformats.org/officeDocument/2006/relationships/hyperlink" Target="https://www.javatpoint.com/bayes-theorem-in-artifical-intelligence" TargetMode="External"/><Relationship Id="rId2" Type="http://schemas.openxmlformats.org/officeDocument/2006/relationships/hyperlink" Target="https://www.javatpoint.com/probabilistic-reasoning-in-artifical-intelligence" TargetMode="External"/><Relationship Id="rId1" Type="http://schemas.openxmlformats.org/officeDocument/2006/relationships/hyperlink" Target="https://www.javatpoint.com/" TargetMode="Externa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
          <p:cNvSpPr txBox="1"/>
          <p:nvPr>
            <p:ph type="ctrTitle"/>
          </p:nvPr>
        </p:nvSpPr>
        <p:spPr>
          <a:xfrm>
            <a:off x="1500656" y="1161956"/>
            <a:ext cx="6390600" cy="15396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a:t>Machine Learning &amp; Deep Learning </a:t>
            </a:r>
            <a:endParaRPr lang="en-GB"/>
          </a:p>
        </p:txBody>
      </p:sp>
      <p:sp>
        <p:nvSpPr>
          <p:cNvPr id="61" name="Google Shape;61;p1"/>
          <p:cNvSpPr txBox="1"/>
          <p:nvPr>
            <p:ph type="subTitle" idx="1"/>
          </p:nvPr>
        </p:nvSpPr>
        <p:spPr>
          <a:xfrm>
            <a:off x="1143000" y="2701542"/>
            <a:ext cx="6858000" cy="1909800"/>
          </a:xfrm>
          <a:prstGeom prst="rect">
            <a:avLst/>
          </a:prstGeom>
          <a:noFill/>
          <a:ln>
            <a:noFill/>
          </a:ln>
        </p:spPr>
        <p:txBody>
          <a:bodyPr spcFirstLastPara="1" wrap="square" lIns="68575" tIns="34275" rIns="68575" bIns="34275" anchor="t" anchorCtr="0">
            <a:normAutofit fontScale="75000" lnSpcReduction="10000"/>
          </a:bodyPr>
          <a:lstStyle/>
          <a:p>
            <a:pPr marL="0" lvl="0" indent="0" algn="ctr" rtl="0">
              <a:lnSpc>
                <a:spcPct val="90000"/>
              </a:lnSpc>
              <a:spcBef>
                <a:spcPts val="0"/>
              </a:spcBef>
              <a:spcAft>
                <a:spcPts val="0"/>
              </a:spcAft>
              <a:buClr>
                <a:schemeClr val="dk1"/>
              </a:buClr>
              <a:buSzPct val="64000"/>
              <a:buNone/>
            </a:pPr>
          </a:p>
          <a:p>
            <a:pPr marL="0" lvl="0" indent="0" algn="ctr" rtl="0">
              <a:lnSpc>
                <a:spcPct val="90000"/>
              </a:lnSpc>
              <a:spcBef>
                <a:spcPts val="800"/>
              </a:spcBef>
              <a:spcAft>
                <a:spcPts val="0"/>
              </a:spcAft>
              <a:buClr>
                <a:schemeClr val="dk1"/>
              </a:buClr>
              <a:buSzPct val="78000"/>
              <a:buNone/>
            </a:pPr>
            <a:r>
              <a:rPr lang="en-GB" sz="2300" i="1">
                <a:solidFill>
                  <a:srgbClr val="4A86E8"/>
                </a:solidFill>
                <a:sym typeface="+mn-ea"/>
              </a:rPr>
              <a:t>Naive Bayes Classifier</a:t>
            </a:r>
            <a:endParaRPr sz="2300" i="1">
              <a:solidFill>
                <a:srgbClr val="4A86E8"/>
              </a:solidFill>
            </a:endParaRPr>
          </a:p>
          <a:p>
            <a:pPr marL="0" lvl="0" indent="0" algn="ctr" rtl="0">
              <a:lnSpc>
                <a:spcPct val="90000"/>
              </a:lnSpc>
              <a:spcBef>
                <a:spcPts val="800"/>
              </a:spcBef>
              <a:spcAft>
                <a:spcPts val="0"/>
              </a:spcAft>
              <a:buClr>
                <a:schemeClr val="dk1"/>
              </a:buClr>
              <a:buSzPct val="78000"/>
              <a:buNone/>
            </a:pPr>
            <a:endParaRPr sz="2300"/>
          </a:p>
          <a:p>
            <a:pPr marL="0" lvl="0" indent="0" algn="ctr" rtl="0">
              <a:lnSpc>
                <a:spcPct val="90000"/>
              </a:lnSpc>
              <a:spcBef>
                <a:spcPts val="800"/>
              </a:spcBef>
              <a:spcAft>
                <a:spcPts val="0"/>
              </a:spcAft>
              <a:buClr>
                <a:schemeClr val="dk1"/>
              </a:buClr>
              <a:buSzPct val="78000"/>
              <a:buNone/>
            </a:pPr>
            <a:endParaRPr sz="2300"/>
          </a:p>
          <a:p>
            <a:pPr marL="0" lvl="0" indent="0" algn="ctr" rtl="0">
              <a:lnSpc>
                <a:spcPct val="90000"/>
              </a:lnSpc>
              <a:spcBef>
                <a:spcPts val="800"/>
              </a:spcBef>
              <a:spcAft>
                <a:spcPts val="0"/>
              </a:spcAft>
              <a:buClr>
                <a:schemeClr val="dk1"/>
              </a:buClr>
              <a:buSzPct val="78000"/>
              <a:buNone/>
            </a:pPr>
            <a:endParaRPr sz="2300"/>
          </a:p>
          <a:p>
            <a:pPr marL="0" lvl="0" indent="0" algn="r" rtl="0">
              <a:lnSpc>
                <a:spcPct val="90000"/>
              </a:lnSpc>
              <a:spcBef>
                <a:spcPts val="800"/>
              </a:spcBef>
              <a:spcAft>
                <a:spcPts val="0"/>
              </a:spcAft>
              <a:buClr>
                <a:schemeClr val="dk1"/>
              </a:buClr>
              <a:buSzPct val="78000"/>
              <a:buNone/>
            </a:pPr>
            <a:r>
              <a:rPr lang="en-GB" sz="2300" b="1"/>
              <a:t>Instructor:</a:t>
            </a:r>
            <a:r>
              <a:rPr lang="en-GB" sz="2300"/>
              <a:t> </a:t>
            </a:r>
            <a:r>
              <a:rPr lang="en-GB" sz="2300" i="1"/>
              <a:t>Najam Aziz</a:t>
            </a:r>
            <a:endParaRPr sz="23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5282565" y="499745"/>
            <a:ext cx="3709670" cy="3929380"/>
          </a:xfrm>
        </p:spPr>
        <p:txBody>
          <a:bodyPr>
            <a:noAutofit/>
          </a:bodyPr>
          <a:p>
            <a:pPr marL="139700" indent="0">
              <a:buNone/>
            </a:pPr>
            <a:r>
              <a:rPr lang="en-US" sz="1500" b="1">
                <a:solidFill>
                  <a:schemeClr val="tx1"/>
                </a:solidFill>
                <a:latin typeface="Calibri" panose="020F0502020204030204" charset="0"/>
                <a:cs typeface="Calibri" panose="020F0502020204030204" charset="0"/>
              </a:rPr>
              <a:t>The Features of a Standard Deck of Cards</a:t>
            </a:r>
            <a:endParaRPr lang="en-US" sz="1500" b="1">
              <a:solidFill>
                <a:schemeClr val="tx1"/>
              </a:solidFill>
              <a:latin typeface="Calibri" panose="020F0502020204030204" charset="0"/>
              <a:cs typeface="Calibri" panose="020F0502020204030204" charset="0"/>
            </a:endParaRPr>
          </a:p>
          <a:p>
            <a:r>
              <a:rPr lang="en-US" sz="1500">
                <a:solidFill>
                  <a:schemeClr val="tx1"/>
                </a:solidFill>
                <a:latin typeface="Calibri" panose="020F0502020204030204" charset="0"/>
                <a:cs typeface="Calibri" panose="020F0502020204030204" charset="0"/>
              </a:rPr>
              <a:t> Club  -  13 cards</a:t>
            </a:r>
            <a:endParaRPr lang="en-US" sz="1500">
              <a:solidFill>
                <a:schemeClr val="tx1"/>
              </a:solidFill>
              <a:latin typeface="Calibri" panose="020F0502020204030204" charset="0"/>
              <a:cs typeface="Calibri" panose="020F0502020204030204" charset="0"/>
            </a:endParaRPr>
          </a:p>
          <a:p>
            <a:r>
              <a:rPr lang="en-US" sz="1500">
                <a:solidFill>
                  <a:schemeClr val="tx1"/>
                </a:solidFill>
                <a:latin typeface="Calibri" panose="020F0502020204030204" charset="0"/>
                <a:cs typeface="Calibri" panose="020F0502020204030204" charset="0"/>
              </a:rPr>
              <a:t> Heart  -  13 cards</a:t>
            </a:r>
            <a:endParaRPr lang="en-US" sz="1500">
              <a:solidFill>
                <a:schemeClr val="tx1"/>
              </a:solidFill>
              <a:latin typeface="Calibri" panose="020F0502020204030204" charset="0"/>
              <a:cs typeface="Calibri" panose="020F0502020204030204" charset="0"/>
            </a:endParaRPr>
          </a:p>
          <a:p>
            <a:r>
              <a:rPr lang="en-US" sz="1500">
                <a:solidFill>
                  <a:schemeClr val="tx1"/>
                </a:solidFill>
                <a:latin typeface="Calibri" panose="020F0502020204030204" charset="0"/>
                <a:cs typeface="Calibri" panose="020F0502020204030204" charset="0"/>
              </a:rPr>
              <a:t> Spade  -  13 cards</a:t>
            </a:r>
            <a:endParaRPr lang="en-US" sz="1500">
              <a:solidFill>
                <a:schemeClr val="tx1"/>
              </a:solidFill>
              <a:latin typeface="Calibri" panose="020F0502020204030204" charset="0"/>
              <a:cs typeface="Calibri" panose="020F0502020204030204" charset="0"/>
            </a:endParaRPr>
          </a:p>
          <a:p>
            <a:r>
              <a:rPr lang="en-US" sz="1500">
                <a:solidFill>
                  <a:schemeClr val="tx1"/>
                </a:solidFill>
                <a:latin typeface="Calibri" panose="020F0502020204030204" charset="0"/>
                <a:cs typeface="Calibri" panose="020F0502020204030204" charset="0"/>
              </a:rPr>
              <a:t> Diamond  -  13 cards</a:t>
            </a:r>
            <a:endParaRPr lang="en-US" sz="1500">
              <a:solidFill>
                <a:schemeClr val="tx1"/>
              </a:solidFill>
              <a:latin typeface="Calibri" panose="020F0502020204030204" charset="0"/>
              <a:cs typeface="Calibri" panose="020F0502020204030204" charset="0"/>
            </a:endParaRPr>
          </a:p>
          <a:p>
            <a:r>
              <a:rPr lang="en-US" sz="1500">
                <a:solidFill>
                  <a:schemeClr val="tx1"/>
                </a:solidFill>
                <a:latin typeface="Calibri" panose="020F0502020204030204" charset="0"/>
                <a:cs typeface="Calibri" panose="020F0502020204030204" charset="0"/>
              </a:rPr>
              <a:t> No. of black cards  -  26</a:t>
            </a:r>
            <a:endParaRPr lang="en-US" sz="1500">
              <a:solidFill>
                <a:schemeClr val="tx1"/>
              </a:solidFill>
              <a:latin typeface="Calibri" panose="020F0502020204030204" charset="0"/>
              <a:cs typeface="Calibri" panose="020F0502020204030204" charset="0"/>
            </a:endParaRPr>
          </a:p>
          <a:p>
            <a:r>
              <a:rPr lang="en-US" sz="1500">
                <a:solidFill>
                  <a:schemeClr val="tx1"/>
                </a:solidFill>
                <a:latin typeface="Calibri" panose="020F0502020204030204" charset="0"/>
                <a:cs typeface="Calibri" panose="020F0502020204030204" charset="0"/>
              </a:rPr>
              <a:t> No. of red cards  -  26</a:t>
            </a:r>
            <a:endParaRPr lang="en-US" sz="1500">
              <a:solidFill>
                <a:schemeClr val="tx1"/>
              </a:solidFill>
              <a:latin typeface="Calibri" panose="020F0502020204030204" charset="0"/>
              <a:cs typeface="Calibri" panose="020F0502020204030204" charset="0"/>
            </a:endParaRPr>
          </a:p>
          <a:p>
            <a:r>
              <a:rPr lang="en-US" sz="1500">
                <a:solidFill>
                  <a:schemeClr val="tx1"/>
                </a:solidFill>
                <a:latin typeface="Calibri" panose="020F0502020204030204" charset="0"/>
                <a:cs typeface="Calibri" panose="020F0502020204030204" charset="0"/>
              </a:rPr>
              <a:t> No. of Ace cards (named as "A")  -  4</a:t>
            </a:r>
            <a:endParaRPr lang="en-US" sz="1500">
              <a:solidFill>
                <a:schemeClr val="tx1"/>
              </a:solidFill>
              <a:latin typeface="Calibri" panose="020F0502020204030204" charset="0"/>
              <a:cs typeface="Calibri" panose="020F0502020204030204" charset="0"/>
            </a:endParaRPr>
          </a:p>
          <a:p>
            <a:r>
              <a:rPr lang="en-US" sz="1500">
                <a:solidFill>
                  <a:schemeClr val="tx1"/>
                </a:solidFill>
                <a:latin typeface="Calibri" panose="020F0502020204030204" charset="0"/>
                <a:cs typeface="Calibri" panose="020F0502020204030204" charset="0"/>
              </a:rPr>
              <a:t> No. of Jack cards (named as "J"  -  4</a:t>
            </a:r>
            <a:endParaRPr lang="en-US" sz="1500">
              <a:solidFill>
                <a:schemeClr val="tx1"/>
              </a:solidFill>
              <a:latin typeface="Calibri" panose="020F0502020204030204" charset="0"/>
              <a:cs typeface="Calibri" panose="020F0502020204030204" charset="0"/>
            </a:endParaRPr>
          </a:p>
          <a:p>
            <a:r>
              <a:rPr lang="en-US" sz="1500">
                <a:solidFill>
                  <a:schemeClr val="tx1"/>
                </a:solidFill>
                <a:latin typeface="Calibri" panose="020F0502020204030204" charset="0"/>
                <a:cs typeface="Calibri" panose="020F0502020204030204" charset="0"/>
              </a:rPr>
              <a:t> No. of Queen cards (named as "Q")  -  4</a:t>
            </a:r>
            <a:endParaRPr lang="en-US" sz="1500">
              <a:solidFill>
                <a:schemeClr val="tx1"/>
              </a:solidFill>
              <a:latin typeface="Calibri" panose="020F0502020204030204" charset="0"/>
              <a:cs typeface="Calibri" panose="020F0502020204030204" charset="0"/>
            </a:endParaRPr>
          </a:p>
          <a:p>
            <a:r>
              <a:rPr lang="en-US" sz="1500">
                <a:solidFill>
                  <a:schemeClr val="tx1"/>
                </a:solidFill>
                <a:latin typeface="Calibri" panose="020F0502020204030204" charset="0"/>
                <a:cs typeface="Calibri" panose="020F0502020204030204" charset="0"/>
              </a:rPr>
              <a:t> No. of King cards (named as "K")  -  4</a:t>
            </a:r>
            <a:endParaRPr lang="en-US" sz="1500">
              <a:solidFill>
                <a:schemeClr val="tx1"/>
              </a:solidFill>
              <a:latin typeface="Calibri" panose="020F0502020204030204" charset="0"/>
              <a:cs typeface="Calibri" panose="020F0502020204030204" charset="0"/>
            </a:endParaRPr>
          </a:p>
          <a:p>
            <a:r>
              <a:rPr lang="en-US" sz="1500">
                <a:solidFill>
                  <a:schemeClr val="tx1"/>
                </a:solidFill>
                <a:latin typeface="Calibri" panose="020F0502020204030204" charset="0"/>
                <a:cs typeface="Calibri" panose="020F0502020204030204" charset="0"/>
              </a:rPr>
              <a:t> No. of face cards (named as "J", "Q" and "K")  -  12</a:t>
            </a:r>
            <a:endParaRPr lang="en-US" sz="1500">
              <a:solidFill>
                <a:schemeClr val="tx1"/>
              </a:solidFill>
              <a:latin typeface="Calibri" panose="020F0502020204030204" charset="0"/>
              <a:cs typeface="Calibri" panose="020F0502020204030204" charset="0"/>
            </a:endParaRPr>
          </a:p>
        </p:txBody>
      </p:sp>
      <p:pic>
        <p:nvPicPr>
          <p:cNvPr id="4" name="Picture 3" descr="playingcardsprobability2"/>
          <p:cNvPicPr>
            <a:picLocks noChangeAspect="1"/>
          </p:cNvPicPr>
          <p:nvPr/>
        </p:nvPicPr>
        <p:blipFill>
          <a:blip r:embed="rId1"/>
          <a:stretch>
            <a:fillRect/>
          </a:stretch>
        </p:blipFill>
        <p:spPr>
          <a:xfrm>
            <a:off x="195580" y="1899285"/>
            <a:ext cx="4866005" cy="3244215"/>
          </a:xfrm>
          <a:prstGeom prst="rect">
            <a:avLst/>
          </a:prstGeom>
        </p:spPr>
      </p:pic>
      <p:pic>
        <p:nvPicPr>
          <p:cNvPr id="5" name="Picture 4" descr="playingcardsprobability1"/>
          <p:cNvPicPr>
            <a:picLocks noChangeAspect="1"/>
          </p:cNvPicPr>
          <p:nvPr/>
        </p:nvPicPr>
        <p:blipFill>
          <a:blip r:embed="rId2"/>
          <a:stretch>
            <a:fillRect/>
          </a:stretch>
        </p:blipFill>
        <p:spPr>
          <a:xfrm>
            <a:off x="318135" y="184785"/>
            <a:ext cx="4248150" cy="1714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8"/>
          <p:cNvSpPr txBox="1"/>
          <p:nvPr>
            <p:ph type="title"/>
          </p:nvPr>
        </p:nvSpPr>
        <p:spPr>
          <a:xfrm>
            <a:off x="628650" y="273685"/>
            <a:ext cx="7886700" cy="535940"/>
          </a:xfrm>
          <a:prstGeom prst="rect">
            <a:avLst/>
          </a:prstGeom>
          <a:noFill/>
          <a:ln>
            <a:noFill/>
          </a:ln>
        </p:spPr>
        <p:txBody>
          <a:bodyPr spcFirstLastPara="1" wrap="square" lIns="68575" tIns="34275" rIns="68575" bIns="34275" anchor="ctr" anchorCtr="0">
            <a:normAutofit/>
          </a:bodyPr>
          <a:lstStyle/>
          <a:p>
            <a:pPr marL="0" lvl="0" algn="l" rtl="0">
              <a:lnSpc>
                <a:spcPct val="90000"/>
              </a:lnSpc>
              <a:spcBef>
                <a:spcPts val="0"/>
              </a:spcBef>
              <a:spcAft>
                <a:spcPts val="0"/>
              </a:spcAft>
              <a:buSzPts val="1400"/>
              <a:buNone/>
            </a:pPr>
            <a:r>
              <a:rPr lang="en-US">
                <a:latin typeface="Calibri" panose="020F0502020204030204" charset="0"/>
                <a:cs typeface="Calibri" panose="020F0502020204030204" charset="0"/>
              </a:rPr>
              <a:t>Joint, Marginal &amp; Conditional Probability</a:t>
            </a:r>
            <a:endParaRPr lang="en-US">
              <a:latin typeface="Calibri" panose="020F0502020204030204" charset="0"/>
              <a:cs typeface="Calibri" panose="020F0502020204030204" charset="0"/>
            </a:endParaRPr>
          </a:p>
        </p:txBody>
      </p:sp>
      <p:pic>
        <p:nvPicPr>
          <p:cNvPr id="108" name="Google Shape;108;p8"/>
          <p:cNvPicPr preferRelativeResize="0"/>
          <p:nvPr/>
        </p:nvPicPr>
        <p:blipFill rotWithShape="1">
          <a:blip r:embed="rId1"/>
          <a:srcRect/>
          <a:stretch>
            <a:fillRect/>
          </a:stretch>
        </p:blipFill>
        <p:spPr>
          <a:xfrm>
            <a:off x="152400" y="1703660"/>
            <a:ext cx="4634849" cy="2729199"/>
          </a:xfrm>
          <a:prstGeom prst="rect">
            <a:avLst/>
          </a:prstGeom>
          <a:noFill/>
          <a:ln>
            <a:noFill/>
          </a:ln>
        </p:spPr>
      </p:pic>
      <p:pic>
        <p:nvPicPr>
          <p:cNvPr id="109" name="Google Shape;109;p8"/>
          <p:cNvPicPr preferRelativeResize="0"/>
          <p:nvPr/>
        </p:nvPicPr>
        <p:blipFill rotWithShape="1">
          <a:blip r:embed="rId2"/>
          <a:srcRect/>
          <a:stretch>
            <a:fillRect/>
          </a:stretch>
        </p:blipFill>
        <p:spPr>
          <a:xfrm>
            <a:off x="4182325" y="1720171"/>
            <a:ext cx="4634850" cy="2615371"/>
          </a:xfrm>
          <a:prstGeom prst="rect">
            <a:avLst/>
          </a:prstGeom>
          <a:noFill/>
          <a:ln>
            <a:noFill/>
          </a:ln>
        </p:spPr>
      </p:pic>
      <p:sp>
        <p:nvSpPr>
          <p:cNvPr id="110" name="Google Shape;110;p8"/>
          <p:cNvSpPr txBox="1"/>
          <p:nvPr/>
        </p:nvSpPr>
        <p:spPr>
          <a:xfrm>
            <a:off x="628340" y="1033440"/>
            <a:ext cx="7886700" cy="45847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US" sz="1800" b="0" i="0" u="none" strike="noStrike" cap="none">
                <a:solidFill>
                  <a:schemeClr val="tx1"/>
                </a:solidFill>
                <a:latin typeface="Calibri" panose="020F0502020204030204" charset="0"/>
                <a:ea typeface="Arial" panose="020B0604020202020204"/>
                <a:cs typeface="Calibri" panose="020F0502020204030204" charset="0"/>
                <a:sym typeface="Arial" panose="020B0604020202020204"/>
              </a:rPr>
              <a:t>A survey was carried out with 500 strangers to determine people’s favorite sports.</a:t>
            </a:r>
            <a:r>
              <a:rPr lang="en-US" sz="1800" b="0" i="0" u="none" strike="noStrike" cap="none">
                <a:solidFill>
                  <a:schemeClr val="tx1"/>
                </a:solidFill>
                <a:latin typeface="Calibri" panose="020F0502020204030204" charset="0"/>
                <a:cs typeface="Calibri" panose="020F0502020204030204" charset="0"/>
                <a:sym typeface="Georgia" panose="02040502050405020303"/>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9"/>
          <p:cNvSpPr txBox="1"/>
          <p:nvPr>
            <p:ph type="title"/>
          </p:nvPr>
        </p:nvSpPr>
        <p:spPr>
          <a:xfrm>
            <a:off x="356235" y="273685"/>
            <a:ext cx="8371840" cy="781050"/>
          </a:xfrm>
          <a:prstGeom prst="rect">
            <a:avLst/>
          </a:prstGeom>
          <a:noFill/>
          <a:ln>
            <a:noFill/>
          </a:ln>
        </p:spPr>
        <p:txBody>
          <a:bodyPr spcFirstLastPara="1" wrap="square" lIns="68575" tIns="34275" rIns="68575" bIns="34275" anchor="ctr" anchorCtr="0">
            <a:normAutofit fontScale="90000"/>
          </a:bodyPr>
          <a:lstStyle/>
          <a:p>
            <a:pPr marL="0" lvl="0" algn="l" rtl="0">
              <a:lnSpc>
                <a:spcPct val="90000"/>
              </a:lnSpc>
              <a:spcBef>
                <a:spcPts val="0"/>
              </a:spcBef>
              <a:spcAft>
                <a:spcPts val="0"/>
              </a:spcAft>
              <a:buSzPts val="1400"/>
              <a:buNone/>
            </a:pPr>
            <a:r>
              <a:rPr lang="en-US" sz="3110">
                <a:latin typeface="Calibri" panose="020F0502020204030204" charset="0"/>
                <a:cs typeface="Calibri" panose="020F0502020204030204" charset="0"/>
              </a:rPr>
              <a:t>How to Manipulate among Joint, Conditional and Marginal Probabilities</a:t>
            </a:r>
            <a:endParaRPr lang="en-US" sz="3110">
              <a:latin typeface="Calibri" panose="020F0502020204030204" charset="0"/>
              <a:cs typeface="Calibri" panose="020F0502020204030204" charset="0"/>
            </a:endParaRPr>
          </a:p>
        </p:txBody>
      </p:sp>
      <p:sp>
        <p:nvSpPr>
          <p:cNvPr id="116" name="Google Shape;116;p9"/>
          <p:cNvSpPr txBox="1"/>
          <p:nvPr>
            <p:ph type="body" idx="1"/>
          </p:nvPr>
        </p:nvSpPr>
        <p:spPr>
          <a:xfrm>
            <a:off x="628650" y="1249204"/>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en-US">
                <a:solidFill>
                  <a:schemeClr val="tx1"/>
                </a:solidFill>
                <a:latin typeface="Calibri" panose="020F0502020204030204" charset="0"/>
                <a:cs typeface="Calibri" panose="020F0502020204030204" charset="0"/>
              </a:rPr>
              <a:t>The equation below is a means to manipulate among joint, conditional and marginal probabilities.  As you can see in the equation, the conditional probability of A given B is equal to the joint probability of A and B divided by the marginal of B. </a:t>
            </a:r>
            <a:endParaRPr lang="en-US">
              <a:solidFill>
                <a:schemeClr val="tx1"/>
              </a:solidFill>
              <a:latin typeface="Calibri" panose="020F0502020204030204" charset="0"/>
              <a:cs typeface="Calibri" panose="020F0502020204030204" charset="0"/>
            </a:endParaRPr>
          </a:p>
          <a:p>
            <a:pPr marL="0" lvl="0" indent="0" algn="l" rtl="0">
              <a:lnSpc>
                <a:spcPct val="90000"/>
              </a:lnSpc>
              <a:spcBef>
                <a:spcPts val="1200"/>
              </a:spcBef>
              <a:spcAft>
                <a:spcPts val="1200"/>
              </a:spcAft>
              <a:buSzPts val="1400"/>
              <a:buNone/>
            </a:pPr>
          </a:p>
        </p:txBody>
      </p:sp>
      <p:pic>
        <p:nvPicPr>
          <p:cNvPr id="117" name="Google Shape;117;p9"/>
          <p:cNvPicPr preferRelativeResize="0"/>
          <p:nvPr/>
        </p:nvPicPr>
        <p:blipFill rotWithShape="1">
          <a:blip r:embed="rId1"/>
          <a:srcRect/>
          <a:stretch>
            <a:fillRect/>
          </a:stretch>
        </p:blipFill>
        <p:spPr>
          <a:xfrm>
            <a:off x="2726478" y="2285055"/>
            <a:ext cx="3533775" cy="101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628650" y="213995"/>
            <a:ext cx="7886700" cy="44831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SzPts val="1400"/>
              <a:buNone/>
            </a:pPr>
            <a:r>
              <a:rPr lang="en-GB"/>
              <a:t>Bayes Theorem</a:t>
            </a:r>
            <a:endParaRPr lang="en-GB"/>
          </a:p>
        </p:txBody>
      </p:sp>
      <p:sp>
        <p:nvSpPr>
          <p:cNvPr id="123" name="Google Shape;123;p10"/>
          <p:cNvSpPr txBox="1"/>
          <p:nvPr>
            <p:ph type="body" idx="1"/>
          </p:nvPr>
        </p:nvSpPr>
        <p:spPr>
          <a:xfrm>
            <a:off x="262890" y="746125"/>
            <a:ext cx="8618220" cy="3987800"/>
          </a:xfrm>
          <a:prstGeom prst="rect">
            <a:avLst/>
          </a:prstGeom>
          <a:noFill/>
          <a:ln>
            <a:noFill/>
          </a:ln>
        </p:spPr>
        <p:txBody>
          <a:bodyPr spcFirstLastPara="1" wrap="square" lIns="68575" tIns="34275" rIns="68575" bIns="34275" anchor="t" anchorCtr="0">
            <a:normAutofit/>
          </a:bodyPr>
          <a:lstStyle/>
          <a:p>
            <a:pPr marL="285750" lvl="0" indent="-285750" algn="l" rtl="0">
              <a:lnSpc>
                <a:spcPct val="90000"/>
              </a:lnSpc>
              <a:spcBef>
                <a:spcPts val="800"/>
              </a:spcBef>
              <a:spcAft>
                <a:spcPts val="1200"/>
              </a:spcAft>
              <a:buSzPts val="1400"/>
            </a:pPr>
            <a:r>
              <a:rPr lang="en-US">
                <a:solidFill>
                  <a:schemeClr val="tx1"/>
                </a:solidFill>
                <a:latin typeface="Calibri" panose="020F0502020204030204" charset="0"/>
                <a:cs typeface="Calibri" panose="020F0502020204030204" charset="0"/>
              </a:rPr>
              <a:t>Also known as: Bayes' rule, Bayes' law, or Bayesian reasoning, and determines the probability of an event with uncertain knowledge.</a:t>
            </a:r>
            <a:endParaRPr lang="en-US">
              <a:solidFill>
                <a:schemeClr val="tx1"/>
              </a:solidFill>
              <a:latin typeface="Calibri" panose="020F0502020204030204" charset="0"/>
              <a:cs typeface="Calibri" panose="020F0502020204030204" charset="0"/>
            </a:endParaRPr>
          </a:p>
          <a:p>
            <a:pPr marL="285750" lvl="0" indent="-285750" algn="l" rtl="0">
              <a:lnSpc>
                <a:spcPct val="90000"/>
              </a:lnSpc>
              <a:spcBef>
                <a:spcPts val="800"/>
              </a:spcBef>
              <a:spcAft>
                <a:spcPts val="1200"/>
              </a:spcAft>
              <a:buSzPts val="1400"/>
            </a:pPr>
            <a:r>
              <a:rPr lang="en-US">
                <a:solidFill>
                  <a:schemeClr val="tx1"/>
                </a:solidFill>
                <a:latin typeface="Calibri" panose="020F0502020204030204" charset="0"/>
                <a:cs typeface="Calibri" panose="020F0502020204030204" charset="0"/>
              </a:rPr>
              <a:t>relates the conditional probability and marginal probabilities of two random events.</a:t>
            </a:r>
            <a:endParaRPr lang="en-US">
              <a:solidFill>
                <a:schemeClr val="tx1"/>
              </a:solidFill>
              <a:latin typeface="Calibri" panose="020F0502020204030204" charset="0"/>
              <a:cs typeface="Calibri" panose="020F0502020204030204" charset="0"/>
            </a:endParaRPr>
          </a:p>
          <a:p>
            <a:pPr marL="285750" lvl="0" indent="-285750" algn="l" rtl="0">
              <a:lnSpc>
                <a:spcPct val="90000"/>
              </a:lnSpc>
              <a:spcBef>
                <a:spcPts val="800"/>
              </a:spcBef>
              <a:spcAft>
                <a:spcPts val="1200"/>
              </a:spcAft>
              <a:buSzPts val="1400"/>
            </a:pPr>
            <a:r>
              <a:rPr lang="en-US">
                <a:solidFill>
                  <a:schemeClr val="tx1"/>
                </a:solidFill>
                <a:latin typeface="Calibri" panose="020F0502020204030204" charset="0"/>
                <a:cs typeface="Calibri" panose="020F0502020204030204" charset="0"/>
              </a:rPr>
              <a:t>It is a way to calculate the value of P(B|A) with the knowledge of P(A|B).</a:t>
            </a:r>
            <a:endParaRPr lang="en-US">
              <a:solidFill>
                <a:schemeClr val="tx1"/>
              </a:solidFill>
              <a:latin typeface="Calibri" panose="020F0502020204030204" charset="0"/>
              <a:cs typeface="Calibri" panose="020F0502020204030204" charset="0"/>
            </a:endParaRPr>
          </a:p>
          <a:p>
            <a:pPr marL="285750" lvl="0" indent="-285750" algn="l" rtl="0">
              <a:lnSpc>
                <a:spcPct val="90000"/>
              </a:lnSpc>
              <a:spcBef>
                <a:spcPts val="800"/>
              </a:spcBef>
              <a:spcAft>
                <a:spcPts val="1200"/>
              </a:spcAft>
              <a:buSzPts val="1400"/>
            </a:pPr>
            <a:r>
              <a:rPr lang="en-US">
                <a:solidFill>
                  <a:schemeClr val="tx1"/>
                </a:solidFill>
                <a:latin typeface="Calibri" panose="020F0502020204030204" charset="0"/>
                <a:cs typeface="Calibri" panose="020F0502020204030204" charset="0"/>
              </a:rPr>
              <a:t>Bayes' theorem allows updating the probability prediction of an event by observing new information of the real world.</a:t>
            </a:r>
            <a:endParaRPr lang="en-US">
              <a:solidFill>
                <a:schemeClr val="tx1"/>
              </a:solidFill>
              <a:latin typeface="Calibri" panose="020F0502020204030204" charset="0"/>
              <a:cs typeface="Calibri" panose="020F0502020204030204" charset="0"/>
            </a:endParaRPr>
          </a:p>
          <a:p>
            <a:pPr marL="0" lvl="0" indent="0" algn="l" rtl="0">
              <a:lnSpc>
                <a:spcPct val="90000"/>
              </a:lnSpc>
              <a:spcBef>
                <a:spcPts val="800"/>
              </a:spcBef>
              <a:spcAft>
                <a:spcPts val="1200"/>
              </a:spcAft>
              <a:buSzPts val="1400"/>
              <a:buNone/>
            </a:pPr>
            <a:endParaRPr lang="en-US">
              <a:solidFill>
                <a:schemeClr val="tx1"/>
              </a:solidFill>
              <a:latin typeface="Calibri" panose="020F0502020204030204" charset="0"/>
              <a:cs typeface="Calibri" panose="020F0502020204030204" charset="0"/>
            </a:endParaRPr>
          </a:p>
        </p:txBody>
      </p:sp>
      <p:pic>
        <p:nvPicPr>
          <p:cNvPr id="124" name="Google Shape;124;p10"/>
          <p:cNvPicPr preferRelativeResize="0"/>
          <p:nvPr/>
        </p:nvPicPr>
        <p:blipFill rotWithShape="1">
          <a:blip r:embed="rId1"/>
          <a:srcRect/>
          <a:stretch>
            <a:fillRect/>
          </a:stretch>
        </p:blipFill>
        <p:spPr>
          <a:xfrm>
            <a:off x="1113155" y="3883025"/>
            <a:ext cx="2936240" cy="591185"/>
          </a:xfrm>
          <a:prstGeom prst="rect">
            <a:avLst/>
          </a:prstGeom>
          <a:noFill/>
          <a:ln>
            <a:noFill/>
          </a:ln>
        </p:spPr>
      </p:pic>
      <p:pic>
        <p:nvPicPr>
          <p:cNvPr id="125" name="Google Shape;125;p10"/>
          <p:cNvPicPr preferRelativeResize="0"/>
          <p:nvPr/>
        </p:nvPicPr>
        <p:blipFill rotWithShape="1">
          <a:blip r:embed="rId2"/>
          <a:srcRect/>
          <a:stretch>
            <a:fillRect/>
          </a:stretch>
        </p:blipFill>
        <p:spPr>
          <a:xfrm>
            <a:off x="4594860" y="3020060"/>
            <a:ext cx="4406900" cy="21234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26415" y="120015"/>
            <a:ext cx="7886700" cy="396240"/>
          </a:xfrm>
        </p:spPr>
        <p:txBody>
          <a:bodyPr>
            <a:normAutofit fontScale="90000"/>
          </a:bodyPr>
          <a:p>
            <a:r>
              <a:rPr lang="en-GB">
                <a:sym typeface="+mn-ea"/>
              </a:rPr>
              <a:t>Bayes Theorem Derivation</a:t>
            </a:r>
            <a:endParaRPr lang="en-US"/>
          </a:p>
        </p:txBody>
      </p:sp>
      <mc:AlternateContent xmlns:mc="http://schemas.openxmlformats.org/markup-compatibility/2006">
        <mc:Choice xmlns:a14="http://schemas.microsoft.com/office/drawing/2010/main" Requires="a14">
          <p:sp>
            <p:nvSpPr>
              <p:cNvPr id="3" name="Text Placeholder 2"/>
              <p:cNvSpPr/>
              <p:nvPr>
                <p:ph type="body" idx="1"/>
              </p:nvPr>
            </p:nvSpPr>
            <p:spPr>
              <a:xfrm>
                <a:off x="130175" y="667385"/>
                <a:ext cx="9013825" cy="4476750"/>
              </a:xfrm>
            </p:spPr>
            <p:txBody>
              <a:bodyPr>
                <a:normAutofit fontScale="25000"/>
              </a:bodyPr>
              <a:p>
                <a:r>
                  <a:rPr lang="en-US" sz="6000"/>
                  <a:t>From Product rule: </a:t>
                </a:r>
                <a:br>
                  <a:rPr lang="en-US" sz="6000"/>
                </a:br>
                <a:r>
                  <a:rPr lang="en-US" sz="6000">
                    <a:solidFill>
                      <a:schemeClr val="tx1"/>
                    </a:solidFill>
                    <a:latin typeface="Calibri" panose="020F0502020204030204" charset="0"/>
                    <a:cs typeface="Calibri" panose="020F0502020204030204" charset="0"/>
                    <a:sym typeface="+mn-ea"/>
                  </a:rPr>
                  <a:t>p(A ∩ B) = p(A|B) p(B), </a:t>
                </a:r>
                <a:br>
                  <a:rPr lang="en-US" sz="6000">
                    <a:solidFill>
                      <a:schemeClr val="tx1"/>
                    </a:solidFill>
                    <a:latin typeface="Calibri" panose="020F0502020204030204" charset="0"/>
                    <a:cs typeface="Calibri" panose="020F0502020204030204" charset="0"/>
                    <a:sym typeface="+mn-ea"/>
                  </a:rPr>
                </a:br>
                <a:r>
                  <a:rPr lang="en-US" sz="6000">
                    <a:solidFill>
                      <a:schemeClr val="tx1"/>
                    </a:solidFill>
                    <a:latin typeface="Calibri" panose="020F0502020204030204" charset="0"/>
                    <a:cs typeface="Calibri" panose="020F0502020204030204" charset="0"/>
                    <a:sym typeface="+mn-ea"/>
                  </a:rPr>
                  <a:t>Similarly the probability of enevt B with known event A:     p(B ∩ A) = p(B|A) p(A)</a:t>
                </a:r>
                <a:br>
                  <a:rPr lang="en-US" sz="6000">
                    <a:solidFill>
                      <a:schemeClr val="tx1"/>
                    </a:solidFill>
                    <a:latin typeface="Calibri" panose="020F0502020204030204" charset="0"/>
                    <a:cs typeface="Calibri" panose="020F0502020204030204" charset="0"/>
                    <a:sym typeface="+mn-ea"/>
                  </a:rPr>
                </a:br>
                <a:r>
                  <a:rPr lang="en-US" sz="6000">
                    <a:solidFill>
                      <a:schemeClr val="tx1"/>
                    </a:solidFill>
                    <a:latin typeface="Calibri" panose="020F0502020204030204" charset="0"/>
                    <a:cs typeface="Calibri" panose="020F0502020204030204" charset="0"/>
                    <a:sym typeface="+mn-ea"/>
                  </a:rPr>
                  <a:t>as p(A ∩ B) = p(B ∩ A).</a:t>
                </a:r>
                <a:br>
                  <a:rPr lang="en-US" sz="6000">
                    <a:solidFill>
                      <a:schemeClr val="tx1"/>
                    </a:solidFill>
                    <a:latin typeface="Calibri" panose="020F0502020204030204" charset="0"/>
                    <a:cs typeface="Calibri" panose="020F0502020204030204" charset="0"/>
                    <a:sym typeface="+mn-ea"/>
                  </a:rPr>
                </a:br>
                <a:r>
                  <a:rPr lang="en-US" sz="6000">
                    <a:solidFill>
                      <a:schemeClr val="tx1"/>
                    </a:solidFill>
                    <a:latin typeface="Calibri" panose="020F0502020204030204" charset="0"/>
                    <a:cs typeface="Calibri" panose="020F0502020204030204" charset="0"/>
                    <a:sym typeface="+mn-ea"/>
                  </a:rPr>
                  <a:t>so, Equating both equation: p(A|B) = p(B|A) p(A) / p(B)  -----&gt; Bayes’ Equation</a:t>
                </a:r>
                <a:endParaRPr lang="en-US" sz="6000">
                  <a:solidFill>
                    <a:schemeClr val="tx1"/>
                  </a:solidFill>
                  <a:latin typeface="Calibri" panose="020F0502020204030204" charset="0"/>
                  <a:cs typeface="Calibri" panose="020F0502020204030204" charset="0"/>
                  <a:sym typeface="+mn-ea"/>
                </a:endParaRPr>
              </a:p>
              <a:p>
                <a:r>
                  <a:rPr lang="en-US" sz="6000"/>
                  <a:t>Basic equation of most modern AI systems for probabilistic inference.</a:t>
                </a:r>
                <a:endParaRPr lang="en-US" sz="6000"/>
              </a:p>
              <a:p>
                <a:r>
                  <a:rPr lang="en-US" sz="6000"/>
                  <a:t>It shows the simple relationship between joint and conditional probabilities.</a:t>
                </a:r>
                <a:br>
                  <a:rPr lang="en-US" sz="6000"/>
                </a:br>
                <a:r>
                  <a:rPr lang="en-US" sz="6000">
                    <a:solidFill>
                      <a:schemeClr val="tx1"/>
                    </a:solidFill>
                    <a:latin typeface="Calibri" panose="020F0502020204030204" charset="0"/>
                    <a:cs typeface="Calibri" panose="020F0502020204030204" charset="0"/>
                    <a:sym typeface="+mn-ea"/>
                  </a:rPr>
                  <a:t>p(A|B) -----------------&gt;   posterior Probability</a:t>
                </a:r>
                <a:br>
                  <a:rPr lang="en-US" sz="6000">
                    <a:solidFill>
                      <a:schemeClr val="tx1"/>
                    </a:solidFill>
                    <a:latin typeface="Calibri" panose="020F0502020204030204" charset="0"/>
                    <a:cs typeface="Calibri" panose="020F0502020204030204" charset="0"/>
                    <a:sym typeface="+mn-ea"/>
                  </a:rPr>
                </a:br>
                <a:br>
                  <a:rPr lang="en-US" sz="6000">
                    <a:solidFill>
                      <a:schemeClr val="tx1"/>
                    </a:solidFill>
                    <a:latin typeface="Calibri" panose="020F0502020204030204" charset="0"/>
                    <a:cs typeface="Calibri" panose="020F0502020204030204" charset="0"/>
                    <a:sym typeface="+mn-ea"/>
                  </a:rPr>
                </a:br>
                <a:r>
                  <a:rPr lang="en-US" sz="6000">
                    <a:solidFill>
                      <a:schemeClr val="tx1"/>
                    </a:solidFill>
                    <a:latin typeface="Calibri" panose="020F0502020204030204" charset="0"/>
                    <a:cs typeface="Calibri" panose="020F0502020204030204" charset="0"/>
                    <a:sym typeface="+mn-ea"/>
                  </a:rPr>
                  <a:t>p(B|A) -----------------&gt;   Liklihood</a:t>
                </a:r>
                <a:br>
                  <a:rPr lang="en-US" sz="6000">
                    <a:solidFill>
                      <a:schemeClr val="tx1"/>
                    </a:solidFill>
                    <a:latin typeface="Calibri" panose="020F0502020204030204" charset="0"/>
                    <a:cs typeface="Calibri" panose="020F0502020204030204" charset="0"/>
                    <a:sym typeface="+mn-ea"/>
                  </a:rPr>
                </a:br>
                <a:br>
                  <a:rPr lang="en-US" sz="6000">
                    <a:solidFill>
                      <a:schemeClr val="tx1"/>
                    </a:solidFill>
                    <a:latin typeface="Calibri" panose="020F0502020204030204" charset="0"/>
                    <a:cs typeface="Calibri" panose="020F0502020204030204" charset="0"/>
                    <a:sym typeface="+mn-ea"/>
                  </a:rPr>
                </a:br>
                <a:r>
                  <a:rPr lang="en-US" sz="6000">
                    <a:solidFill>
                      <a:schemeClr val="tx1"/>
                    </a:solidFill>
                    <a:latin typeface="Calibri" panose="020F0502020204030204" charset="0"/>
                    <a:cs typeface="Calibri" panose="020F0502020204030204" charset="0"/>
                    <a:sym typeface="+mn-ea"/>
                  </a:rPr>
                  <a:t>p(A)     ------------------&gt;   Prior Probability (Probability of Hypothesis before considering the evidence)</a:t>
                </a:r>
                <a:br>
                  <a:rPr lang="en-US" sz="6000">
                    <a:solidFill>
                      <a:schemeClr val="tx1"/>
                    </a:solidFill>
                    <a:latin typeface="Calibri" panose="020F0502020204030204" charset="0"/>
                    <a:cs typeface="Calibri" panose="020F0502020204030204" charset="0"/>
                    <a:sym typeface="+mn-ea"/>
                  </a:rPr>
                </a:br>
                <a:br>
                  <a:rPr lang="en-US" sz="6000">
                    <a:solidFill>
                      <a:schemeClr val="tx1"/>
                    </a:solidFill>
                    <a:latin typeface="Calibri" panose="020F0502020204030204" charset="0"/>
                    <a:cs typeface="Calibri" panose="020F0502020204030204" charset="0"/>
                    <a:sym typeface="+mn-ea"/>
                  </a:rPr>
                </a:br>
                <a:r>
                  <a:rPr lang="en-US" sz="6000">
                    <a:solidFill>
                      <a:schemeClr val="tx1"/>
                    </a:solidFill>
                    <a:latin typeface="Calibri" panose="020F0502020204030204" charset="0"/>
                    <a:cs typeface="Calibri" panose="020F0502020204030204" charset="0"/>
                    <a:sym typeface="+mn-ea"/>
                  </a:rPr>
                  <a:t>p(B)     ------------------&gt;   Marginal Probability (Pure probability of event/evidence)</a:t>
                </a:r>
                <a:br>
                  <a:rPr lang="en-US" sz="6000">
                    <a:solidFill>
                      <a:schemeClr val="tx1"/>
                    </a:solidFill>
                    <a:latin typeface="Calibri" panose="020F0502020204030204" charset="0"/>
                    <a:cs typeface="Calibri" panose="020F0502020204030204" charset="0"/>
                    <a:sym typeface="+mn-ea"/>
                  </a:rPr>
                </a:br>
                <a:br>
                  <a:rPr lang="en-US" sz="6000">
                    <a:sym typeface="+mn-ea"/>
                  </a:rPr>
                </a:br>
                <a:r>
                  <a:rPr lang="en-US" sz="6000">
                    <a:solidFill>
                      <a:schemeClr val="tx1"/>
                    </a:solidFill>
                    <a:latin typeface="Calibri" panose="020F0502020204030204" charset="0"/>
                    <a:cs typeface="Calibri" panose="020F0502020204030204" charset="0"/>
                    <a:sym typeface="+mn-ea"/>
                  </a:rPr>
                  <a:t>p(B|A) p(A) -----------&gt;  Joint Probability</a:t>
                </a:r>
                <a:endParaRPr lang="en-US" sz="6000"/>
              </a:p>
              <a:p>
                <a:r>
                  <a:rPr lang="en-US" sz="6000"/>
                  <a:t> In general, we can write p(B) = p(A)*p(B|Ai), </a:t>
                </a:r>
                <a:r>
                  <a:rPr lang="en-US" sz="5600">
                    <a:solidFill>
                      <a:schemeClr val="tx1"/>
                    </a:solidFill>
                    <a:latin typeface="Calibri" panose="020F0502020204030204" charset="0"/>
                    <a:cs typeface="Calibri" panose="020F0502020204030204" charset="0"/>
                  </a:rPr>
                  <a:t>hence the Bayes' rule can be written as:</a:t>
                </a:r>
                <a:br>
                  <a:rPr lang="en-US" sz="6000"/>
                </a:br>
                <a:br>
                  <a:rPr lang="en-US" sz="6000"/>
                </a:br>
                <a:r>
                  <a:rPr lang="en-US" sz="6000">
                    <a:solidFill>
                      <a:schemeClr val="tx1"/>
                    </a:solidFill>
                    <a:latin typeface="Calibri" panose="020F0502020204030204" charset="0"/>
                    <a:cs typeface="Calibri" panose="020F0502020204030204" charset="0"/>
                    <a:sym typeface="+mn-ea"/>
                  </a:rPr>
                  <a:t>p(A</a:t>
                </a:r>
                <a:r>
                  <a:rPr lang="en-US" sz="6000" baseline="-25000">
                    <a:solidFill>
                      <a:schemeClr val="tx1"/>
                    </a:solidFill>
                    <a:latin typeface="Calibri" panose="020F0502020204030204" charset="0"/>
                    <a:cs typeface="Calibri" panose="020F0502020204030204" charset="0"/>
                    <a:sym typeface="+mn-ea"/>
                  </a:rPr>
                  <a:t>i</a:t>
                </a:r>
                <a:r>
                  <a:rPr lang="en-US" sz="6000">
                    <a:solidFill>
                      <a:schemeClr val="tx1"/>
                    </a:solidFill>
                    <a:latin typeface="Calibri" panose="020F0502020204030204" charset="0"/>
                    <a:cs typeface="Calibri" panose="020F0502020204030204" charset="0"/>
                    <a:sym typeface="+mn-ea"/>
                  </a:rPr>
                  <a:t>|B) = </a:t>
                </a:r>
                <a14:m>
                  <m:oMath xmlns:m="http://schemas.openxmlformats.org/officeDocument/2006/math">
                    <m:r>
                      <a:rPr lang="en-US" sz="6000">
                        <a:solidFill>
                          <a:schemeClr val="tx1"/>
                        </a:solidFill>
                        <a:latin typeface="Calibri" panose="020F0502020204030204" charset="0"/>
                        <a:cs typeface="Calibri" panose="020F0502020204030204" charset="0"/>
                        <a:sym typeface="+mn-ea"/>
                      </a:rPr>
                      <m:t>𝑝</m:t>
                    </m:r>
                    <m:r>
                      <a:rPr lang="en-US" sz="6000">
                        <a:solidFill>
                          <a:schemeClr val="tx1"/>
                        </a:solidFill>
                        <a:latin typeface="Calibri" panose="020F0502020204030204" charset="0"/>
                        <a:cs typeface="Calibri" panose="020F0502020204030204" charset="0"/>
                        <a:sym typeface="+mn-ea"/>
                      </a:rPr>
                      <m:t>(</m:t>
                    </m:r>
                    <m:r>
                      <a:rPr lang="en-US" sz="6000">
                        <a:solidFill>
                          <a:schemeClr val="tx1"/>
                        </a:solidFill>
                        <a:latin typeface="Calibri" panose="020F0502020204030204" charset="0"/>
                        <a:cs typeface="Calibri" panose="020F0502020204030204" charset="0"/>
                        <a:sym typeface="+mn-ea"/>
                      </a:rPr>
                      <m:t>𝐴</m:t>
                    </m:r>
                    <m:r>
                      <a:rPr lang="en-US" sz="6000" baseline="-25000">
                        <a:solidFill>
                          <a:schemeClr val="tx1"/>
                        </a:solidFill>
                        <a:latin typeface="Calibri" panose="020F0502020204030204" charset="0"/>
                        <a:cs typeface="Calibri" panose="020F0502020204030204" charset="0"/>
                        <a:sym typeface="+mn-ea"/>
                      </a:rPr>
                      <m:t>𝑖</m:t>
                    </m:r>
                    <m:r>
                      <a:rPr lang="en-US" sz="6000">
                        <a:solidFill>
                          <a:schemeClr val="tx1"/>
                        </a:solidFill>
                        <a:latin typeface="Calibri" panose="020F0502020204030204" charset="0"/>
                        <a:cs typeface="Calibri" panose="020F0502020204030204" charset="0"/>
                        <a:sym typeface="+mn-ea"/>
                      </a:rPr>
                      <m:t>) </m:t>
                    </m:r>
                    <m:r>
                      <a:rPr lang="en-US" sz="6000">
                        <a:solidFill>
                          <a:schemeClr val="tx1"/>
                        </a:solidFill>
                        <a:latin typeface="Calibri" panose="020F0502020204030204" charset="0"/>
                        <a:cs typeface="Calibri" panose="020F0502020204030204" charset="0"/>
                        <a:sym typeface="+mn-ea"/>
                      </a:rPr>
                      <m:t>𝑝</m:t>
                    </m:r>
                    <m:r>
                      <a:rPr lang="en-US" sz="6000">
                        <a:solidFill>
                          <a:schemeClr val="tx1"/>
                        </a:solidFill>
                        <a:latin typeface="Calibri" panose="020F0502020204030204" charset="0"/>
                        <a:cs typeface="Calibri" panose="020F0502020204030204" charset="0"/>
                        <a:sym typeface="+mn-ea"/>
                      </a:rPr>
                      <m:t>(</m:t>
                    </m:r>
                    <m:r>
                      <a:rPr lang="en-US" sz="6000">
                        <a:solidFill>
                          <a:schemeClr val="tx1"/>
                        </a:solidFill>
                        <a:latin typeface="Calibri" panose="020F0502020204030204" charset="0"/>
                        <a:cs typeface="Calibri" panose="020F0502020204030204" charset="0"/>
                        <a:sym typeface="+mn-ea"/>
                      </a:rPr>
                      <m:t>𝐵</m:t>
                    </m:r>
                    <m:r>
                      <a:rPr lang="en-US" sz="6000">
                        <a:solidFill>
                          <a:schemeClr val="tx1"/>
                        </a:solidFill>
                        <a:latin typeface="Calibri" panose="020F0502020204030204" charset="0"/>
                        <a:cs typeface="Calibri" panose="020F0502020204030204" charset="0"/>
                        <a:sym typeface="+mn-ea"/>
                      </a:rPr>
                      <m:t>|</m:t>
                    </m:r>
                    <m:r>
                      <a:rPr lang="en-US" sz="6000">
                        <a:solidFill>
                          <a:schemeClr val="tx1"/>
                        </a:solidFill>
                        <a:latin typeface="Calibri" panose="020F0502020204030204" charset="0"/>
                        <a:cs typeface="Calibri" panose="020F0502020204030204" charset="0"/>
                        <a:sym typeface="+mn-ea"/>
                      </a:rPr>
                      <m:t>𝐴</m:t>
                    </m:r>
                    <m:r>
                      <a:rPr lang="en-US" sz="6000" baseline="-25000">
                        <a:solidFill>
                          <a:schemeClr val="tx1"/>
                        </a:solidFill>
                        <a:latin typeface="Calibri" panose="020F0502020204030204" charset="0"/>
                        <a:cs typeface="Calibri" panose="020F0502020204030204" charset="0"/>
                        <a:sym typeface="+mn-ea"/>
                      </a:rPr>
                      <m:t>𝑖</m:t>
                    </m:r>
                    <m:r>
                      <a:rPr lang="en-US" sz="6000">
                        <a:solidFill>
                          <a:schemeClr val="tx1"/>
                        </a:solidFill>
                        <a:latin typeface="Calibri" panose="020F0502020204030204" charset="0"/>
                        <a:cs typeface="Calibri" panose="020F0502020204030204" charset="0"/>
                        <a:sym typeface="+mn-ea"/>
                      </a:rPr>
                      <m:t>)</m:t>
                    </m:r>
                  </m:oMath>
                </a14:m>
                <a:r>
                  <a:rPr lang="en-US" sz="6000">
                    <a:solidFill>
                      <a:schemeClr val="tx1"/>
                    </a:solidFill>
                    <a:latin typeface="Calibri" panose="020F0502020204030204" charset="0"/>
                    <a:cs typeface="Calibri" panose="020F0502020204030204" charset="0"/>
                    <a:sym typeface="+mn-ea"/>
                  </a:rPr>
                  <a:t> / </a:t>
                </a:r>
                <a14:m>
                  <m:oMath xmlns:m="http://schemas.openxmlformats.org/officeDocument/2006/math">
                    <m:nary>
                      <m:naryPr>
                        <m:chr m:val="∑"/>
                        <m:limLoc m:val="undOvr"/>
                        <m:ctrlPr>
                          <a:rPr lang="en-US" sz="6000" i="1">
                            <a:solidFill>
                              <a:schemeClr val="tx1"/>
                            </a:solidFill>
                            <a:latin typeface="Cambria Math" panose="02040503050406030204" charset="0"/>
                            <a:cs typeface="Cambria Math" panose="02040503050406030204" charset="0"/>
                            <a:sym typeface="+mn-ea"/>
                          </a:rPr>
                        </m:ctrlPr>
                      </m:naryPr>
                      <m:sub>
                        <m:r>
                          <a:rPr lang="en-US" sz="6000" i="1">
                            <a:solidFill>
                              <a:schemeClr val="tx1"/>
                            </a:solidFill>
                            <a:latin typeface="Cambria Math" panose="02040503050406030204" charset="0"/>
                            <a:cs typeface="Cambria Math" panose="02040503050406030204" charset="0"/>
                            <a:sym typeface="+mn-ea"/>
                          </a:rPr>
                          <m:t>𝑖</m:t>
                        </m:r>
                        <m:r>
                          <a:rPr lang="en-US" sz="6000" i="1">
                            <a:solidFill>
                              <a:schemeClr val="tx1"/>
                            </a:solidFill>
                            <a:latin typeface="Cambria Math" panose="02040503050406030204" charset="0"/>
                            <a:cs typeface="Cambria Math" panose="02040503050406030204" charset="0"/>
                            <a:sym typeface="+mn-ea"/>
                          </a:rPr>
                          <m:t>=</m:t>
                        </m:r>
                        <m:r>
                          <a:rPr lang="en-US" sz="6000" i="1">
                            <a:solidFill>
                              <a:schemeClr val="tx1"/>
                            </a:solidFill>
                            <a:latin typeface="Cambria Math" panose="02040503050406030204" charset="0"/>
                            <a:cs typeface="Cambria Math" panose="02040503050406030204" charset="0"/>
                            <a:sym typeface="+mn-ea"/>
                          </a:rPr>
                          <m:t>1</m:t>
                        </m:r>
                      </m:sub>
                      <m:sup>
                        <m:r>
                          <a:rPr lang="en-US" sz="6000" i="1">
                            <a:solidFill>
                              <a:schemeClr val="tx1"/>
                            </a:solidFill>
                            <a:latin typeface="Cambria Math" panose="02040503050406030204" charset="0"/>
                            <a:cs typeface="Cambria Math" panose="02040503050406030204" charset="0"/>
                            <a:sym typeface="+mn-ea"/>
                          </a:rPr>
                          <m:t>𝑘</m:t>
                        </m:r>
                      </m:sup>
                      <m:e>
                        <m:r>
                          <a:rPr lang="en-US" sz="6000">
                            <a:solidFill>
                              <a:schemeClr val="tx1"/>
                            </a:solidFill>
                            <a:latin typeface="Calibri" panose="020F0502020204030204" charset="0"/>
                            <a:cs typeface="Calibri" panose="020F0502020204030204" charset="0"/>
                            <a:sym typeface="+mn-ea"/>
                          </a:rPr>
                          <m:t>𝑝</m:t>
                        </m:r>
                        <m:r>
                          <a:rPr lang="en-US" sz="6000">
                            <a:solidFill>
                              <a:schemeClr val="tx1"/>
                            </a:solidFill>
                            <a:latin typeface="Calibri" panose="020F0502020204030204" charset="0"/>
                            <a:cs typeface="Calibri" panose="020F0502020204030204" charset="0"/>
                            <a:sym typeface="+mn-ea"/>
                          </a:rPr>
                          <m:t>(</m:t>
                        </m:r>
                        <m:r>
                          <a:rPr lang="en-US" sz="6000">
                            <a:solidFill>
                              <a:schemeClr val="tx1"/>
                            </a:solidFill>
                            <a:latin typeface="Calibri" panose="020F0502020204030204" charset="0"/>
                            <a:cs typeface="Calibri" panose="020F0502020204030204" charset="0"/>
                            <a:sym typeface="+mn-ea"/>
                          </a:rPr>
                          <m:t>𝐴</m:t>
                        </m:r>
                        <m:r>
                          <a:rPr lang="en-US" sz="6000" baseline="-25000">
                            <a:solidFill>
                              <a:schemeClr val="tx1"/>
                            </a:solidFill>
                            <a:latin typeface="Calibri" panose="020F0502020204030204" charset="0"/>
                            <a:cs typeface="Calibri" panose="020F0502020204030204" charset="0"/>
                            <a:sym typeface="+mn-ea"/>
                          </a:rPr>
                          <m:t>𝑖</m:t>
                        </m:r>
                        <m:r>
                          <a:rPr lang="en-US" sz="6000">
                            <a:solidFill>
                              <a:schemeClr val="tx1"/>
                            </a:solidFill>
                            <a:latin typeface="Calibri" panose="020F0502020204030204" charset="0"/>
                            <a:cs typeface="Calibri" panose="020F0502020204030204" charset="0"/>
                            <a:sym typeface="+mn-ea"/>
                          </a:rPr>
                          <m:t>)</m:t>
                        </m:r>
                        <m:r>
                          <a:rPr lang="en-US" sz="6000">
                            <a:solidFill>
                              <a:schemeClr val="tx1"/>
                            </a:solidFill>
                            <a:latin typeface="Calibri" panose="020F0502020204030204" charset="0"/>
                            <a:cs typeface="Calibri" panose="020F0502020204030204" charset="0"/>
                            <a:sym typeface="+mn-ea"/>
                          </a:rPr>
                          <m:t> </m:t>
                        </m:r>
                        <m:r>
                          <a:rPr lang="en-US" sz="6000">
                            <a:solidFill>
                              <a:schemeClr val="tx1"/>
                            </a:solidFill>
                            <a:latin typeface="Calibri" panose="020F0502020204030204" charset="0"/>
                            <a:cs typeface="Calibri" panose="020F0502020204030204" charset="0"/>
                            <a:sym typeface="+mn-ea"/>
                          </a:rPr>
                          <m:t>𝑝</m:t>
                        </m:r>
                        <m:r>
                          <a:rPr lang="en-US" sz="6000">
                            <a:solidFill>
                              <a:schemeClr val="tx1"/>
                            </a:solidFill>
                            <a:latin typeface="Calibri" panose="020F0502020204030204" charset="0"/>
                            <a:cs typeface="Calibri" panose="020F0502020204030204" charset="0"/>
                            <a:sym typeface="+mn-ea"/>
                          </a:rPr>
                          <m:t>(</m:t>
                        </m:r>
                        <m:r>
                          <a:rPr lang="en-US" sz="6000">
                            <a:solidFill>
                              <a:schemeClr val="tx1"/>
                            </a:solidFill>
                            <a:latin typeface="Calibri" panose="020F0502020204030204" charset="0"/>
                            <a:cs typeface="Calibri" panose="020F0502020204030204" charset="0"/>
                            <a:sym typeface="+mn-ea"/>
                          </a:rPr>
                          <m:t>𝐵</m:t>
                        </m:r>
                        <m:r>
                          <a:rPr lang="en-US" sz="6000">
                            <a:solidFill>
                              <a:schemeClr val="tx1"/>
                            </a:solidFill>
                            <a:latin typeface="Calibri" panose="020F0502020204030204" charset="0"/>
                            <a:cs typeface="Calibri" panose="020F0502020204030204" charset="0"/>
                            <a:sym typeface="+mn-ea"/>
                          </a:rPr>
                          <m:t>|</m:t>
                        </m:r>
                        <m:r>
                          <a:rPr lang="en-US" sz="6000">
                            <a:solidFill>
                              <a:schemeClr val="tx1"/>
                            </a:solidFill>
                            <a:latin typeface="Calibri" panose="020F0502020204030204" charset="0"/>
                            <a:cs typeface="Calibri" panose="020F0502020204030204" charset="0"/>
                            <a:sym typeface="+mn-ea"/>
                          </a:rPr>
                          <m:t>𝐴</m:t>
                        </m:r>
                        <m:r>
                          <a:rPr lang="en-US" sz="6000" baseline="-25000">
                            <a:solidFill>
                              <a:schemeClr val="tx1"/>
                            </a:solidFill>
                            <a:latin typeface="Calibri" panose="020F0502020204030204" charset="0"/>
                            <a:cs typeface="Calibri" panose="020F0502020204030204" charset="0"/>
                            <a:sym typeface="+mn-ea"/>
                          </a:rPr>
                          <m:t>𝑖</m:t>
                        </m:r>
                        <m:r>
                          <a:rPr lang="en-US" sz="6000">
                            <a:solidFill>
                              <a:schemeClr val="tx1"/>
                            </a:solidFill>
                            <a:latin typeface="Calibri" panose="020F0502020204030204" charset="0"/>
                            <a:cs typeface="Calibri" panose="020F0502020204030204" charset="0"/>
                            <a:sym typeface="+mn-ea"/>
                          </a:rPr>
                          <m:t>)</m:t>
                        </m:r>
                      </m:e>
                    </m:nary>
                  </m:oMath>
                </a14:m>
                <a:r>
                  <a:rPr lang="en-US" sz="6000"/>
                  <a:t>, </a:t>
                </a:r>
                <a:r>
                  <a:rPr lang="en-US" sz="5600">
                    <a:solidFill>
                      <a:schemeClr val="tx1"/>
                    </a:solidFill>
                    <a:latin typeface="Calibri" panose="020F0502020204030204" charset="0"/>
                    <a:cs typeface="Calibri" panose="020F0502020204030204" charset="0"/>
                  </a:rPr>
                  <a:t>where A1, A2, A3,...., An is a set of mutually exclusive events</a:t>
                </a:r>
                <a:r>
                  <a:rPr lang="en-US" sz="5600">
                    <a:latin typeface="Calibri" panose="020F0502020204030204" charset="0"/>
                    <a:cs typeface="Calibri" panose="020F0502020204030204" charset="0"/>
                  </a:rPr>
                  <a:t>.</a:t>
                </a:r>
                <a:br>
                  <a:rPr lang="en-US" sz="5600">
                    <a:latin typeface="Calibri" panose="020F0502020204030204" charset="0"/>
                    <a:cs typeface="Calibri" panose="020F0502020204030204" charset="0"/>
                  </a:rPr>
                </a:br>
                <a:br>
                  <a:rPr lang="en-US">
                    <a:solidFill>
                      <a:schemeClr val="tx1"/>
                    </a:solidFill>
                    <a:latin typeface="Calibri" panose="020F0502020204030204" charset="0"/>
                    <a:cs typeface="Calibri" panose="020F0502020204030204" charset="0"/>
                    <a:sym typeface="+mn-ea"/>
                  </a:rPr>
                </a:br>
                <a:br>
                  <a:rPr lang="en-US">
                    <a:solidFill>
                      <a:schemeClr val="tx1"/>
                    </a:solidFill>
                    <a:latin typeface="Calibri" panose="020F0502020204030204" charset="0"/>
                    <a:cs typeface="Calibri" panose="020F0502020204030204" charset="0"/>
                    <a:sym typeface="+mn-ea"/>
                  </a:rPr>
                </a:br>
                <a:endParaRPr lang="en-US"/>
              </a:p>
            </p:txBody>
          </p:sp>
        </mc:Choice>
        <mc:Fallback>
          <p:sp>
            <p:nvSpPr>
              <p:cNvPr id="3" name="Text Placeholder 2"/>
              <p:cNvSpPr>
                <a:spLocks noRot="1" noChangeAspect="1" noMove="1" noResize="1" noEditPoints="1" noAdjustHandles="1" noChangeArrowheads="1" noChangeShapeType="1" noTextEdit="1"/>
              </p:cNvSpPr>
              <p:nvPr>
                <p:ph type="body" idx="1"/>
              </p:nvPr>
            </p:nvSpPr>
            <p:spPr>
              <a:xfrm>
                <a:off x="130175" y="667385"/>
                <a:ext cx="9013825" cy="4476750"/>
              </a:xfrm>
              <a:blipFill rotWithShape="1">
                <a:blip r:embed="rId1"/>
                <a:stretch>
                  <a:fillRect b="-482"/>
                </a:stretch>
              </a:blipFill>
            </p:spPr>
            <p:txBody>
              <a:bodyPr/>
              <a:lstStyle/>
              <a:p>
                <a:r>
                  <a:rPr lang="en-US"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13"/>
          <p:cNvSpPr txBox="1"/>
          <p:nvPr>
            <p:ph type="title"/>
          </p:nvPr>
        </p:nvSpPr>
        <p:spPr>
          <a:xfrm>
            <a:off x="628650" y="273685"/>
            <a:ext cx="7886700" cy="55118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a:t>Why Naive - The Naive Bayes Assumption</a:t>
            </a:r>
            <a:endParaRPr lang="en-GB"/>
          </a:p>
        </p:txBody>
      </p:sp>
      <p:sp>
        <p:nvSpPr>
          <p:cNvPr id="143" name="Google Shape;143;p13"/>
          <p:cNvSpPr txBox="1"/>
          <p:nvPr>
            <p:ph type="body" idx="1"/>
          </p:nvPr>
        </p:nvSpPr>
        <p:spPr>
          <a:xfrm>
            <a:off x="628650" y="908685"/>
            <a:ext cx="7886700" cy="3505200"/>
          </a:xfrm>
          <a:prstGeom prst="rect">
            <a:avLst/>
          </a:prstGeom>
          <a:noFill/>
          <a:ln>
            <a:noFill/>
          </a:ln>
        </p:spPr>
        <p:txBody>
          <a:bodyPr spcFirstLastPara="1" wrap="square" lIns="68575" tIns="34275" rIns="68575" bIns="34275" anchor="t" anchorCtr="0">
            <a:normAutofit lnSpcReduction="10000"/>
          </a:bodyPr>
          <a:lstStyle/>
          <a:p>
            <a:pPr marL="457200" lvl="0" indent="-317500" algn="l" rtl="0">
              <a:lnSpc>
                <a:spcPct val="90000"/>
              </a:lnSpc>
              <a:spcBef>
                <a:spcPts val="800"/>
              </a:spcBef>
              <a:spcAft>
                <a:spcPts val="0"/>
              </a:spcAft>
              <a:buSzPts val="1400"/>
              <a:buChar char="●"/>
            </a:pPr>
            <a:r>
              <a:rPr lang="en-US">
                <a:solidFill>
                  <a:schemeClr val="tx1"/>
                </a:solidFill>
                <a:latin typeface="Calibri" panose="020F0502020204030204" charset="0"/>
                <a:cs typeface="Calibri" panose="020F0502020204030204" charset="0"/>
              </a:rPr>
              <a:t>The word naive implies that every pair of features in the dataset is independent of each other. All naive Bayes classifiers work on the assumption that the value of a particular feature is independent from the value of any other feature for a given the class.</a:t>
            </a:r>
            <a:endParaRPr lang="en-US">
              <a:solidFill>
                <a:schemeClr val="tx1"/>
              </a:solidFill>
              <a:latin typeface="Calibri" panose="020F0502020204030204" charset="0"/>
              <a:cs typeface="Calibri" panose="020F0502020204030204" charset="0"/>
            </a:endParaRPr>
          </a:p>
          <a:p>
            <a:pPr marL="457200" lvl="0"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Naive Bayes classifier assume that the effect of the value of a predictor (x) on a given class (c) is independent of the values of other predictors. This assumption is called class conditional independence.</a:t>
            </a:r>
            <a:endParaRPr lang="en-US">
              <a:solidFill>
                <a:schemeClr val="tx1"/>
              </a:solidFill>
              <a:latin typeface="Calibri" panose="020F0502020204030204" charset="0"/>
              <a:cs typeface="Calibri" panose="020F0502020204030204" charset="0"/>
            </a:endParaRPr>
          </a:p>
          <a:p>
            <a:pPr marL="457200" lvl="0"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It’s quite tedious to calculate the set of probabilities for all values again and again. Fortunately, with the naive conditional independence assumption, the conditional probabilities are independent of each other.</a:t>
            </a:r>
            <a:endParaRPr lang="en-US">
              <a:solidFill>
                <a:schemeClr val="tx1"/>
              </a:solidFill>
              <a:latin typeface="Calibri" panose="020F0502020204030204" charset="0"/>
              <a:cs typeface="Calibri" panose="020F0502020204030204" charset="0"/>
            </a:endParaRPr>
          </a:p>
          <a:p>
            <a:pPr marL="457200" lvl="0"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In terms of machine learning, we mean to say that the features provided to us are independent and do not affect each other, and this does not happen in real life. The features depend on the occurrence or value of another, which is simply ignored by the Naive Bayes classifier and is hence given the term, “NAIVE”.</a:t>
            </a:r>
            <a:endParaRPr lang="en-US">
              <a:solidFill>
                <a:schemeClr val="tx1"/>
              </a:solidFill>
              <a:latin typeface="Calibri" panose="020F0502020204030204" charset="0"/>
              <a:cs typeface="Calibri" panose="020F05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pic>
        <p:nvPicPr>
          <p:cNvPr id="148" name="Google Shape;148;p14"/>
          <p:cNvPicPr preferRelativeResize="0"/>
          <p:nvPr/>
        </p:nvPicPr>
        <p:blipFill rotWithShape="1">
          <a:blip r:embed="rId1"/>
          <a:srcRect/>
          <a:stretch>
            <a:fillRect/>
          </a:stretch>
        </p:blipFill>
        <p:spPr>
          <a:xfrm>
            <a:off x="1260530" y="52350"/>
            <a:ext cx="6623323" cy="5091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628650" y="179705"/>
            <a:ext cx="7886700" cy="58547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a:t>Naive Bayes Classifier </a:t>
            </a:r>
            <a:endParaRPr sz="1200"/>
          </a:p>
        </p:txBody>
      </p:sp>
      <p:pic>
        <p:nvPicPr>
          <p:cNvPr id="154" name="Google Shape;154;p15"/>
          <p:cNvPicPr preferRelativeResize="0"/>
          <p:nvPr/>
        </p:nvPicPr>
        <p:blipFill rotWithShape="1">
          <a:blip r:embed="rId1"/>
          <a:srcRect/>
          <a:stretch>
            <a:fillRect/>
          </a:stretch>
        </p:blipFill>
        <p:spPr>
          <a:xfrm>
            <a:off x="1329330" y="1157560"/>
            <a:ext cx="6767346" cy="3875450"/>
          </a:xfrm>
          <a:prstGeom prst="rect">
            <a:avLst/>
          </a:prstGeom>
          <a:noFill/>
          <a:ln>
            <a:noFill/>
          </a:ln>
        </p:spPr>
      </p:pic>
      <p:sp>
        <p:nvSpPr>
          <p:cNvPr id="155" name="Google Shape;155;p15"/>
          <p:cNvSpPr txBox="1"/>
          <p:nvPr/>
        </p:nvSpPr>
        <p:spPr>
          <a:xfrm>
            <a:off x="628650" y="765175"/>
            <a:ext cx="7886700" cy="645795"/>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chemeClr val="dk1"/>
              </a:buClr>
              <a:buSzPts val="1100"/>
              <a:buFont typeface="Arial" panose="020B0604020202020204"/>
              <a:buNone/>
            </a:pPr>
            <a:r>
              <a:rPr lang="en-US" sz="1800" b="0" i="0" u="none" strike="noStrike" cap="none">
                <a:solidFill>
                  <a:schemeClr val="tx1"/>
                </a:solidFill>
                <a:latin typeface="Calibri" panose="020F0502020204030204" charset="0"/>
                <a:ea typeface="Arial" panose="020B0604020202020204"/>
                <a:cs typeface="Calibri" panose="020F0502020204030204" charset="0"/>
                <a:sym typeface="Arial" panose="020B0604020202020204"/>
              </a:rPr>
              <a:t>Supervised machine learning algorithms based on the Bayes probability theorem</a:t>
            </a:r>
            <a:endParaRPr lang="en-US" sz="1800" b="0" i="0" u="none" strike="noStrike" cap="none">
              <a:solidFill>
                <a:schemeClr val="tx1"/>
              </a:solidFill>
              <a:latin typeface="Calibri" panose="020F0502020204030204" charset="0"/>
              <a:ea typeface="Arial" panose="020B0604020202020204"/>
              <a:cs typeface="Calibri" panose="020F0502020204030204" charset="0"/>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pic>
        <p:nvPicPr>
          <p:cNvPr id="160" name="Google Shape;160;p16"/>
          <p:cNvPicPr preferRelativeResize="0"/>
          <p:nvPr/>
        </p:nvPicPr>
        <p:blipFill rotWithShape="1">
          <a:blip r:embed="rId1"/>
          <a:srcRect/>
          <a:stretch>
            <a:fillRect/>
          </a:stretch>
        </p:blipFill>
        <p:spPr>
          <a:xfrm>
            <a:off x="2161400" y="284300"/>
            <a:ext cx="4610100" cy="1028700"/>
          </a:xfrm>
          <a:prstGeom prst="rect">
            <a:avLst/>
          </a:prstGeom>
          <a:noFill/>
          <a:ln>
            <a:noFill/>
          </a:ln>
        </p:spPr>
      </p:pic>
      <p:pic>
        <p:nvPicPr>
          <p:cNvPr id="161" name="Google Shape;161;p16"/>
          <p:cNvPicPr preferRelativeResize="0"/>
          <p:nvPr/>
        </p:nvPicPr>
        <p:blipFill rotWithShape="1">
          <a:blip r:embed="rId2"/>
          <a:srcRect/>
          <a:stretch>
            <a:fillRect/>
          </a:stretch>
        </p:blipFill>
        <p:spPr>
          <a:xfrm>
            <a:off x="2054875" y="1144450"/>
            <a:ext cx="5181600" cy="819150"/>
          </a:xfrm>
          <a:prstGeom prst="rect">
            <a:avLst/>
          </a:prstGeom>
          <a:noFill/>
          <a:ln>
            <a:noFill/>
          </a:ln>
        </p:spPr>
      </p:pic>
      <p:pic>
        <p:nvPicPr>
          <p:cNvPr id="162" name="Google Shape;162;p16"/>
          <p:cNvPicPr preferRelativeResize="0"/>
          <p:nvPr/>
        </p:nvPicPr>
        <p:blipFill rotWithShape="1">
          <a:blip r:embed="rId3"/>
          <a:srcRect/>
          <a:stretch>
            <a:fillRect/>
          </a:stretch>
        </p:blipFill>
        <p:spPr>
          <a:xfrm>
            <a:off x="152400" y="2171150"/>
            <a:ext cx="8839200" cy="982133"/>
          </a:xfrm>
          <a:prstGeom prst="rect">
            <a:avLst/>
          </a:prstGeom>
          <a:noFill/>
          <a:ln>
            <a:noFill/>
          </a:ln>
        </p:spPr>
      </p:pic>
      <p:pic>
        <p:nvPicPr>
          <p:cNvPr id="163" name="Google Shape;163;p16"/>
          <p:cNvPicPr preferRelativeResize="0"/>
          <p:nvPr/>
        </p:nvPicPr>
        <p:blipFill rotWithShape="1">
          <a:blip r:embed="rId4"/>
          <a:srcRect/>
          <a:stretch>
            <a:fillRect/>
          </a:stretch>
        </p:blipFill>
        <p:spPr>
          <a:xfrm>
            <a:off x="1142988" y="3446258"/>
            <a:ext cx="7848600" cy="838200"/>
          </a:xfrm>
          <a:prstGeom prst="rect">
            <a:avLst/>
          </a:prstGeom>
          <a:noFill/>
          <a:ln>
            <a:noFill/>
          </a:ln>
        </p:spPr>
      </p:pic>
      <p:pic>
        <p:nvPicPr>
          <p:cNvPr id="164" name="Google Shape;164;p16"/>
          <p:cNvPicPr preferRelativeResize="0"/>
          <p:nvPr/>
        </p:nvPicPr>
        <p:blipFill rotWithShape="1">
          <a:blip r:embed="rId5"/>
          <a:srcRect/>
          <a:stretch>
            <a:fillRect/>
          </a:stretch>
        </p:blipFill>
        <p:spPr>
          <a:xfrm>
            <a:off x="1404100" y="4371883"/>
            <a:ext cx="7007528" cy="786942"/>
          </a:xfrm>
          <a:prstGeom prst="rect">
            <a:avLst/>
          </a:prstGeom>
          <a:noFill/>
          <a:ln>
            <a:noFill/>
          </a:ln>
        </p:spPr>
      </p:pic>
      <p:sp>
        <p:nvSpPr>
          <p:cNvPr id="165" name="Google Shape;165;p16"/>
          <p:cNvSpPr txBox="1"/>
          <p:nvPr/>
        </p:nvSpPr>
        <p:spPr>
          <a:xfrm>
            <a:off x="293575" y="3150400"/>
            <a:ext cx="694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The Denominator remains constant for all the entries in dataset, hence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 name="Google Shape;166;p16"/>
          <p:cNvSpPr txBox="1"/>
          <p:nvPr/>
        </p:nvSpPr>
        <p:spPr>
          <a:xfrm>
            <a:off x="325125" y="1477975"/>
            <a:ext cx="1619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Feature Vector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 name="Google Shape;167;p16"/>
          <p:cNvSpPr txBox="1"/>
          <p:nvPr/>
        </p:nvSpPr>
        <p:spPr>
          <a:xfrm>
            <a:off x="325200" y="552350"/>
            <a:ext cx="1619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Bayes Theorem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 name="Google Shape;168;p16"/>
          <p:cNvSpPr txBox="1"/>
          <p:nvPr/>
        </p:nvSpPr>
        <p:spPr>
          <a:xfrm>
            <a:off x="325200" y="1878175"/>
            <a:ext cx="4806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Expanding the bayes theorem using chain rule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p16"/>
          <p:cNvSpPr txBox="1"/>
          <p:nvPr/>
        </p:nvSpPr>
        <p:spPr>
          <a:xfrm>
            <a:off x="440825" y="4191725"/>
            <a:ext cx="3565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Class with maximum probability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628650" y="273685"/>
            <a:ext cx="7886700" cy="475615"/>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a:t>Types of Naive bayes Classifier</a:t>
            </a:r>
            <a:endParaRPr lang="en-GB"/>
          </a:p>
        </p:txBody>
      </p:sp>
      <p:sp>
        <p:nvSpPr>
          <p:cNvPr id="202" name="Google Shape;202;p21"/>
          <p:cNvSpPr txBox="1"/>
          <p:nvPr>
            <p:ph type="body" idx="1"/>
          </p:nvPr>
        </p:nvSpPr>
        <p:spPr>
          <a:xfrm>
            <a:off x="330200" y="960755"/>
            <a:ext cx="8389620" cy="3884930"/>
          </a:xfrm>
          <a:prstGeom prst="rect">
            <a:avLst/>
          </a:prstGeom>
          <a:noFill/>
          <a:ln>
            <a:noFill/>
          </a:ln>
        </p:spPr>
        <p:txBody>
          <a:bodyPr spcFirstLastPara="1" wrap="square" lIns="68575" tIns="34275" rIns="68575" bIns="34275" anchor="t" anchorCtr="0">
            <a:normAutofit fontScale="25000" lnSpcReduction="20000"/>
          </a:bodyPr>
          <a:lstStyle/>
          <a:p>
            <a:pPr marL="457200" lvl="0" indent="-342900" algn="just" rtl="0">
              <a:lnSpc>
                <a:spcPct val="90000"/>
              </a:lnSpc>
              <a:spcBef>
                <a:spcPts val="800"/>
              </a:spcBef>
              <a:spcAft>
                <a:spcPts val="0"/>
              </a:spcAft>
              <a:buSzPct val="100000"/>
              <a:buFont typeface="Calibri" panose="020F0502020204030204"/>
              <a:buChar char="●"/>
            </a:pPr>
            <a:r>
              <a:rPr lang="en-GB" sz="7200" b="1">
                <a:latin typeface="Calibri" panose="020F0502020204030204"/>
                <a:ea typeface="Calibri" panose="020F0502020204030204"/>
                <a:cs typeface="Calibri" panose="020F0502020204030204"/>
                <a:sym typeface="Calibri" panose="020F0502020204030204"/>
              </a:rPr>
              <a:t>Gaussian </a:t>
            </a:r>
            <a:r>
              <a:rPr lang="en-GB" sz="7200">
                <a:solidFill>
                  <a:schemeClr val="tx1"/>
                </a:solidFill>
                <a:latin typeface="Calibri" panose="020F0502020204030204"/>
                <a:ea typeface="Calibri" panose="020F0502020204030204"/>
                <a:cs typeface="Calibri" panose="020F0502020204030204"/>
                <a:sym typeface="Calibri" panose="020F0502020204030204"/>
              </a:rPr>
              <a:t>The Gaussian Naive Bayes, is based on a continuous distribution and it's suitable for more generic classification tasks. (General use)</a:t>
            </a:r>
            <a:endParaRPr lang="en-GB" sz="7200">
              <a:solidFill>
                <a:schemeClr val="tx1"/>
              </a:solidFill>
              <a:latin typeface="Calibri" panose="020F0502020204030204"/>
              <a:ea typeface="Calibri" panose="020F0502020204030204"/>
              <a:cs typeface="Calibri" panose="020F0502020204030204"/>
              <a:sym typeface="Calibri" panose="020F0502020204030204"/>
            </a:endParaRPr>
          </a:p>
          <a:p>
            <a:pPr marL="457200" lvl="0" indent="0" algn="just" rtl="0">
              <a:lnSpc>
                <a:spcPct val="90000"/>
              </a:lnSpc>
              <a:spcBef>
                <a:spcPts val="1200"/>
              </a:spcBef>
              <a:spcAft>
                <a:spcPts val="0"/>
              </a:spcAft>
              <a:buSzPct val="78000"/>
              <a:buNone/>
            </a:pPr>
            <a:r>
              <a:rPr lang="en-GB" sz="7200">
                <a:solidFill>
                  <a:schemeClr val="tx1"/>
                </a:solidFill>
                <a:latin typeface="Calibri" panose="020F0502020204030204"/>
                <a:ea typeface="Calibri" panose="020F0502020204030204"/>
                <a:cs typeface="Calibri" panose="020F0502020204030204"/>
                <a:sym typeface="Calibri" panose="020F0502020204030204"/>
              </a:rPr>
              <a:t>In Gaussian Naive Bayes, continuous values associated with each feature are assumed to be distributed according to a Gaussian distribution. A Gaussian distribution is also called Normal distribution. When plotted, it gives a bell shaped curve which is symmetric about the mean of the feature values</a:t>
            </a:r>
            <a:endParaRPr lang="en-GB" sz="7200">
              <a:solidFill>
                <a:schemeClr val="tx1"/>
              </a:solidFill>
              <a:latin typeface="Calibri" panose="020F0502020204030204"/>
              <a:ea typeface="Calibri" panose="020F0502020204030204"/>
              <a:cs typeface="Calibri" panose="020F0502020204030204"/>
              <a:sym typeface="Calibri" panose="020F0502020204030204"/>
            </a:endParaRPr>
          </a:p>
          <a:p>
            <a:pPr marL="457200" lvl="0" indent="-342900" algn="just" rtl="0">
              <a:lnSpc>
                <a:spcPct val="90000"/>
              </a:lnSpc>
              <a:spcBef>
                <a:spcPts val="1200"/>
              </a:spcBef>
              <a:spcAft>
                <a:spcPts val="0"/>
              </a:spcAft>
              <a:buSzPct val="100000"/>
              <a:buFont typeface="Calibri" panose="020F0502020204030204"/>
              <a:buChar char="●"/>
            </a:pPr>
            <a:r>
              <a:rPr lang="en-GB" sz="7200" b="1">
                <a:latin typeface="Calibri" panose="020F0502020204030204"/>
                <a:ea typeface="Calibri" panose="020F0502020204030204"/>
                <a:cs typeface="Calibri" panose="020F0502020204030204"/>
                <a:sym typeface="Calibri" panose="020F0502020204030204"/>
              </a:rPr>
              <a:t>Multinomial </a:t>
            </a:r>
            <a:r>
              <a:rPr lang="en-GB" sz="7200">
                <a:solidFill>
                  <a:schemeClr val="tx1"/>
                </a:solidFill>
                <a:latin typeface="Calibri" panose="020F0502020204030204"/>
                <a:ea typeface="Calibri" panose="020F0502020204030204"/>
                <a:cs typeface="Calibri" panose="020F0502020204030204"/>
                <a:sym typeface="Calibri" panose="020F0502020204030204"/>
              </a:rPr>
              <a:t>Multinomial naive Bayes assumes to have feature vector where each element represents the number of times it appears (or, very often, its frequency). Works well on Discrete data, when predicted variable is not binary, but has more categories.</a:t>
            </a:r>
            <a:endParaRPr lang="en-GB" sz="7200">
              <a:solidFill>
                <a:schemeClr val="tx1"/>
              </a:solidFill>
              <a:latin typeface="Calibri" panose="020F0502020204030204"/>
              <a:ea typeface="Calibri" panose="020F0502020204030204"/>
              <a:cs typeface="Calibri" panose="020F0502020204030204"/>
              <a:sym typeface="Calibri" panose="020F0502020204030204"/>
            </a:endParaRPr>
          </a:p>
          <a:p>
            <a:pPr marL="114300" lvl="0" indent="0" algn="just" rtl="0">
              <a:lnSpc>
                <a:spcPct val="90000"/>
              </a:lnSpc>
              <a:spcBef>
                <a:spcPts val="1200"/>
              </a:spcBef>
              <a:spcAft>
                <a:spcPts val="0"/>
              </a:spcAft>
              <a:buSzPct val="100000"/>
              <a:buFont typeface="Calibri" panose="020F0502020204030204"/>
              <a:buNone/>
            </a:pPr>
            <a:endParaRPr sz="7200">
              <a:latin typeface="Calibri" panose="020F0502020204030204"/>
              <a:ea typeface="Calibri" panose="020F0502020204030204"/>
              <a:cs typeface="Calibri" panose="020F0502020204030204"/>
              <a:sym typeface="Calibri" panose="020F0502020204030204"/>
            </a:endParaRPr>
          </a:p>
          <a:p>
            <a:pPr marL="457200" lvl="0" indent="-342900" algn="just" rtl="0">
              <a:lnSpc>
                <a:spcPct val="90000"/>
              </a:lnSpc>
              <a:spcBef>
                <a:spcPts val="0"/>
              </a:spcBef>
              <a:spcAft>
                <a:spcPts val="0"/>
              </a:spcAft>
              <a:buSzPct val="100000"/>
              <a:buFont typeface="Calibri" panose="020F0502020204030204"/>
              <a:buChar char="●"/>
            </a:pPr>
            <a:r>
              <a:rPr lang="en-GB" sz="7200" b="1">
                <a:latin typeface="Calibri" panose="020F0502020204030204"/>
                <a:ea typeface="Calibri" panose="020F0502020204030204"/>
                <a:cs typeface="Calibri" panose="020F0502020204030204"/>
                <a:sym typeface="Calibri" panose="020F0502020204030204"/>
              </a:rPr>
              <a:t>Bernoulli </a:t>
            </a:r>
            <a:r>
              <a:rPr lang="en-GB" sz="7200">
                <a:solidFill>
                  <a:schemeClr val="tx1"/>
                </a:solidFill>
                <a:latin typeface="Calibri" panose="020F0502020204030204"/>
                <a:ea typeface="Calibri" panose="020F0502020204030204"/>
                <a:cs typeface="Calibri" panose="020F0502020204030204"/>
                <a:sym typeface="Calibri" panose="020F0502020204030204"/>
              </a:rPr>
              <a:t>features are independent booleans (binary variables) describing inputs. Like the multinomial model, this model is popular for document classification tasks, where binary term occurrence (i.e. a word occurs in a document or not) features are used rather than term frequencies (i.e. frequency of a word in the document).</a:t>
            </a:r>
            <a:endParaRPr sz="7200">
              <a:latin typeface="Calibri" panose="020F0502020204030204"/>
              <a:ea typeface="Calibri" panose="020F0502020204030204"/>
              <a:cs typeface="Calibri" panose="020F0502020204030204"/>
              <a:sym typeface="Calibri" panose="020F0502020204030204"/>
            </a:endParaRPr>
          </a:p>
          <a:p>
            <a:pPr marL="457200" lvl="0" indent="0" algn="just" rtl="0">
              <a:lnSpc>
                <a:spcPct val="90000"/>
              </a:lnSpc>
              <a:spcBef>
                <a:spcPts val="1200"/>
              </a:spcBef>
              <a:spcAft>
                <a:spcPts val="1200"/>
              </a:spcAft>
              <a:buSzPct val="311000"/>
              <a:buNone/>
            </a:pP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2"/>
          <p:cNvSpPr txBox="1"/>
          <p:nvPr>
            <p:ph type="title"/>
          </p:nvPr>
        </p:nvSpPr>
        <p:spPr>
          <a:xfrm>
            <a:off x="628650" y="1904365"/>
            <a:ext cx="7886700" cy="832485"/>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SzPts val="1400"/>
              <a:buNone/>
            </a:pPr>
            <a:r>
              <a:rPr lang="en-GB" i="1">
                <a:solidFill>
                  <a:srgbClr val="4A86E8"/>
                </a:solidFill>
              </a:rPr>
              <a:t>Naive Bayes Classifier</a:t>
            </a:r>
            <a:endParaRPr i="1">
              <a:solidFill>
                <a:srgbClr val="4A86E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28650" y="273685"/>
            <a:ext cx="7886700" cy="529590"/>
          </a:xfrm>
        </p:spPr>
        <p:txBody>
          <a:bodyPr/>
          <a:p>
            <a:r>
              <a:rPr lang="en-GB">
                <a:sym typeface="+mn-ea"/>
              </a:rPr>
              <a:t>Use Cases</a:t>
            </a:r>
            <a:endParaRPr lang="en-US"/>
          </a:p>
        </p:txBody>
      </p:sp>
      <p:sp>
        <p:nvSpPr>
          <p:cNvPr id="3" name="Text Placeholder 2"/>
          <p:cNvSpPr/>
          <p:nvPr>
            <p:ph type="body" idx="1"/>
          </p:nvPr>
        </p:nvSpPr>
        <p:spPr>
          <a:xfrm>
            <a:off x="382270" y="968375"/>
            <a:ext cx="8387715" cy="3663950"/>
          </a:xfrm>
        </p:spPr>
        <p:txBody>
          <a:bodyPr>
            <a:normAutofit/>
          </a:bodyPr>
          <a:p>
            <a:pPr lvl="0" algn="l" rtl="0">
              <a:lnSpc>
                <a:spcPct val="90000"/>
              </a:lnSpc>
              <a:spcBef>
                <a:spcPts val="800"/>
              </a:spcBef>
              <a:spcAft>
                <a:spcPts val="0"/>
              </a:spcAft>
              <a:buSzPts val="1400"/>
            </a:pPr>
            <a:r>
              <a:rPr lang="en-GB" b="1">
                <a:solidFill>
                  <a:schemeClr val="tx1"/>
                </a:solidFill>
                <a:latin typeface="Calibri" panose="020F0502020204030204"/>
                <a:ea typeface="Calibri" panose="020F0502020204030204"/>
                <a:cs typeface="Calibri" panose="020F0502020204030204"/>
                <a:sym typeface="+mn-ea"/>
              </a:rPr>
              <a:t>Real-time prediction:</a:t>
            </a:r>
            <a:r>
              <a:rPr lang="en-GB">
                <a:solidFill>
                  <a:schemeClr val="tx1"/>
                </a:solidFill>
                <a:latin typeface="Calibri" panose="020F0502020204030204"/>
                <a:ea typeface="Calibri" panose="020F0502020204030204"/>
                <a:cs typeface="Calibri" panose="020F0502020204030204"/>
                <a:sym typeface="+mn-ea"/>
              </a:rPr>
              <a:t> Because Naive Bayes is fast, it works well at making predictions in real-time.</a:t>
            </a:r>
            <a:endParaRPr lang="en-GB">
              <a:solidFill>
                <a:schemeClr val="tx1"/>
              </a:solidFill>
              <a:latin typeface="Calibri" panose="020F0502020204030204"/>
              <a:ea typeface="Calibri" panose="020F0502020204030204"/>
              <a:cs typeface="Calibri" panose="020F0502020204030204"/>
            </a:endParaRPr>
          </a:p>
          <a:p>
            <a:pPr marL="457200" lvl="0" indent="-317500" algn="l" rtl="0">
              <a:lnSpc>
                <a:spcPct val="90000"/>
              </a:lnSpc>
              <a:spcBef>
                <a:spcPts val="0"/>
              </a:spcBef>
              <a:spcAft>
                <a:spcPts val="0"/>
              </a:spcAft>
              <a:buSzPts val="1400"/>
              <a:buChar char="●"/>
            </a:pPr>
            <a:r>
              <a:rPr lang="en-GB" b="1">
                <a:solidFill>
                  <a:schemeClr val="tx1"/>
                </a:solidFill>
                <a:latin typeface="Calibri" panose="020F0502020204030204"/>
                <a:ea typeface="Calibri" panose="020F0502020204030204"/>
                <a:cs typeface="Calibri" panose="020F0502020204030204"/>
                <a:sym typeface="+mn-ea"/>
              </a:rPr>
              <a:t>Multiclass prediction:</a:t>
            </a:r>
            <a:r>
              <a:rPr lang="en-GB">
                <a:solidFill>
                  <a:schemeClr val="tx1"/>
                </a:solidFill>
                <a:latin typeface="Calibri" panose="020F0502020204030204"/>
                <a:ea typeface="Calibri" panose="020F0502020204030204"/>
                <a:cs typeface="Calibri" panose="020F0502020204030204"/>
                <a:sym typeface="+mn-ea"/>
              </a:rPr>
              <a:t> Naive Bayes works well when there are more than two classes for the output variable.</a:t>
            </a:r>
            <a:endParaRPr lang="en-GB">
              <a:solidFill>
                <a:schemeClr val="tx1"/>
              </a:solidFill>
              <a:latin typeface="Calibri" panose="020F0502020204030204"/>
              <a:ea typeface="Calibri" panose="020F0502020204030204"/>
              <a:cs typeface="Calibri" panose="020F0502020204030204"/>
            </a:endParaRPr>
          </a:p>
          <a:p>
            <a:pPr marL="457200" lvl="0" indent="-317500" algn="l" rtl="0">
              <a:lnSpc>
                <a:spcPct val="90000"/>
              </a:lnSpc>
              <a:spcBef>
                <a:spcPts val="0"/>
              </a:spcBef>
              <a:spcAft>
                <a:spcPts val="0"/>
              </a:spcAft>
              <a:buSzPts val="1400"/>
              <a:buChar char="●"/>
            </a:pPr>
            <a:r>
              <a:rPr lang="en-GB" b="1">
                <a:solidFill>
                  <a:schemeClr val="tx1"/>
                </a:solidFill>
                <a:latin typeface="Calibri" panose="020F0502020204030204"/>
                <a:ea typeface="Calibri" panose="020F0502020204030204"/>
                <a:cs typeface="Calibri" panose="020F0502020204030204"/>
                <a:sym typeface="+mn-ea"/>
              </a:rPr>
              <a:t>Text classification:</a:t>
            </a:r>
            <a:r>
              <a:rPr lang="en-GB">
                <a:solidFill>
                  <a:schemeClr val="tx1"/>
                </a:solidFill>
                <a:latin typeface="Calibri" panose="020F0502020204030204"/>
                <a:ea typeface="Calibri" panose="020F0502020204030204"/>
                <a:cs typeface="Calibri" panose="020F0502020204030204"/>
                <a:sym typeface="+mn-ea"/>
              </a:rPr>
              <a:t> Text classification also includes sub-applications like spam filtering and sentiment analysis. Since Naive Bayes works best with discrete variables, it tends to work well in these applications.</a:t>
            </a:r>
            <a:endParaRPr lang="en-GB">
              <a:solidFill>
                <a:schemeClr val="tx1"/>
              </a:solidFill>
              <a:latin typeface="Calibri" panose="020F0502020204030204"/>
              <a:ea typeface="Calibri" panose="020F0502020204030204"/>
              <a:cs typeface="Calibri" panose="020F0502020204030204"/>
            </a:endParaRPr>
          </a:p>
          <a:p>
            <a:pPr marL="457200" lvl="0" indent="-317500" algn="l" rtl="0">
              <a:lnSpc>
                <a:spcPct val="90000"/>
              </a:lnSpc>
              <a:spcBef>
                <a:spcPts val="0"/>
              </a:spcBef>
              <a:spcAft>
                <a:spcPts val="0"/>
              </a:spcAft>
              <a:buSzPts val="1400"/>
              <a:buChar char="●"/>
            </a:pPr>
            <a:r>
              <a:rPr lang="en-GB" b="1">
                <a:solidFill>
                  <a:schemeClr val="tx1"/>
                </a:solidFill>
                <a:latin typeface="Calibri" panose="020F0502020204030204"/>
                <a:ea typeface="Calibri" panose="020F0502020204030204"/>
                <a:cs typeface="Calibri" panose="020F0502020204030204"/>
                <a:sym typeface="+mn-ea"/>
              </a:rPr>
              <a:t>Recommendation systems:</a:t>
            </a:r>
            <a:r>
              <a:rPr lang="en-GB">
                <a:solidFill>
                  <a:schemeClr val="tx1"/>
                </a:solidFill>
                <a:latin typeface="Calibri" panose="020F0502020204030204"/>
                <a:ea typeface="Calibri" panose="020F0502020204030204"/>
                <a:cs typeface="Calibri" panose="020F0502020204030204"/>
                <a:sym typeface="+mn-ea"/>
              </a:rPr>
              <a:t> Naive Bayes is commonly used alongside other algorithms like Collaborative Filtering to build recommendations systems like Netflix’s recommended for you section, or Amazon’s recommended products, or Spotify’s recommended songs.</a:t>
            </a:r>
            <a:endParaRPr lang="en-GB">
              <a:solidFill>
                <a:schemeClr val="tx1"/>
              </a:solidFill>
              <a:latin typeface="Calibri" panose="020F0502020204030204"/>
              <a:ea typeface="Calibri" panose="020F0502020204030204"/>
              <a:cs typeface="Calibri" panose="020F0502020204030204"/>
            </a:endParaRPr>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628650" y="273685"/>
            <a:ext cx="7886700" cy="621665"/>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a:t>Advantages of Naive Bayes</a:t>
            </a:r>
            <a:endParaRPr lang="en-GB"/>
          </a:p>
        </p:txBody>
      </p:sp>
      <p:sp>
        <p:nvSpPr>
          <p:cNvPr id="214" name="Google Shape;214;p23"/>
          <p:cNvSpPr txBox="1"/>
          <p:nvPr>
            <p:ph type="body" idx="1"/>
          </p:nvPr>
        </p:nvSpPr>
        <p:spPr>
          <a:xfrm>
            <a:off x="628650" y="1141260"/>
            <a:ext cx="7886700" cy="3481500"/>
          </a:xfrm>
          <a:prstGeom prst="rect">
            <a:avLst/>
          </a:prstGeom>
          <a:noFill/>
          <a:ln>
            <a:noFill/>
          </a:ln>
        </p:spPr>
        <p:txBody>
          <a:bodyPr spcFirstLastPara="1" wrap="square" lIns="68575" tIns="34275" rIns="68575" bIns="34275" anchor="t" anchorCtr="0">
            <a:normAutofit/>
          </a:bodyPr>
          <a:lstStyle/>
          <a:p>
            <a:pPr marL="457200" lvl="0" indent="-330200" algn="just" rtl="0">
              <a:lnSpc>
                <a:spcPct val="90000"/>
              </a:lnSpc>
              <a:spcBef>
                <a:spcPts val="800"/>
              </a:spcBef>
              <a:spcAft>
                <a:spcPts val="0"/>
              </a:spcAft>
              <a:buSzPts val="1600"/>
              <a:buFont typeface="Calibri" panose="020F0502020204030204"/>
              <a:buChar char="●"/>
            </a:pPr>
            <a:r>
              <a:rPr lang="en-GB" sz="1800">
                <a:solidFill>
                  <a:schemeClr val="tx1"/>
                </a:solidFill>
                <a:latin typeface="Calibri" panose="020F0502020204030204"/>
                <a:ea typeface="Calibri" panose="020F0502020204030204"/>
                <a:cs typeface="Calibri" panose="020F0502020204030204"/>
                <a:sym typeface="Calibri" panose="020F0502020204030204"/>
              </a:rPr>
              <a:t>When the assumption of independent predictors holds true, a Naive Bayes classifier performs better as compared to other models. &amp; it will converge quicker than discriminative models like logistic regression.</a:t>
            </a:r>
            <a:endParaRPr lang="en-GB" sz="1800">
              <a:solidFill>
                <a:schemeClr val="tx1"/>
              </a:solidFill>
              <a:latin typeface="Calibri" panose="020F0502020204030204"/>
              <a:ea typeface="Calibri" panose="020F0502020204030204"/>
              <a:cs typeface="Calibri" panose="020F0502020204030204"/>
              <a:sym typeface="Calibri" panose="020F0502020204030204"/>
            </a:endParaRPr>
          </a:p>
          <a:p>
            <a:pPr marL="457200" lvl="0" indent="-330200" algn="just" rtl="0">
              <a:lnSpc>
                <a:spcPct val="90000"/>
              </a:lnSpc>
              <a:spcBef>
                <a:spcPts val="0"/>
              </a:spcBef>
              <a:spcAft>
                <a:spcPts val="0"/>
              </a:spcAft>
              <a:buSzPts val="1600"/>
              <a:buFont typeface="Calibri" panose="020F0502020204030204"/>
              <a:buChar char="●"/>
            </a:pPr>
            <a:r>
              <a:rPr lang="en-GB" sz="1800">
                <a:solidFill>
                  <a:schemeClr val="tx1"/>
                </a:solidFill>
                <a:latin typeface="Calibri" panose="020F0502020204030204"/>
                <a:ea typeface="Calibri" panose="020F0502020204030204"/>
                <a:cs typeface="Calibri" panose="020F0502020204030204"/>
                <a:sym typeface="Calibri" panose="020F0502020204030204"/>
              </a:rPr>
              <a:t>Naive Bayes requires a small amount of training data to estimate the test data. So the training period takes less time.</a:t>
            </a:r>
            <a:endParaRPr lang="en-GB" sz="1800">
              <a:solidFill>
                <a:schemeClr val="tx1"/>
              </a:solidFill>
              <a:latin typeface="Calibri" panose="020F0502020204030204"/>
              <a:ea typeface="Calibri" panose="020F0502020204030204"/>
              <a:cs typeface="Calibri" panose="020F0502020204030204"/>
              <a:sym typeface="Calibri" panose="020F0502020204030204"/>
            </a:endParaRPr>
          </a:p>
          <a:p>
            <a:pPr marL="457200" lvl="0" indent="-330200" algn="just" rtl="0">
              <a:lnSpc>
                <a:spcPct val="90000"/>
              </a:lnSpc>
              <a:spcBef>
                <a:spcPts val="0"/>
              </a:spcBef>
              <a:spcAft>
                <a:spcPts val="0"/>
              </a:spcAft>
              <a:buSzPts val="1600"/>
              <a:buFont typeface="Calibri" panose="020F0502020204030204"/>
              <a:buChar char="●"/>
            </a:pPr>
            <a:r>
              <a:rPr lang="en-GB" sz="1800">
                <a:solidFill>
                  <a:schemeClr val="tx1"/>
                </a:solidFill>
                <a:latin typeface="Calibri" panose="020F0502020204030204"/>
                <a:ea typeface="Calibri" panose="020F0502020204030204"/>
                <a:cs typeface="Calibri" panose="020F0502020204030204"/>
                <a:sym typeface="Calibri" panose="020F0502020204030204"/>
              </a:rPr>
              <a:t>Very simple, easy to implement, and fast. It can make probabilistic predictions.</a:t>
            </a:r>
            <a:endParaRPr lang="en-GB" sz="1800">
              <a:solidFill>
                <a:schemeClr val="tx1"/>
              </a:solidFill>
              <a:latin typeface="Calibri" panose="020F0502020204030204"/>
              <a:ea typeface="Calibri" panose="020F0502020204030204"/>
              <a:cs typeface="Calibri" panose="020F0502020204030204"/>
              <a:sym typeface="Calibri" panose="020F0502020204030204"/>
            </a:endParaRPr>
          </a:p>
          <a:p>
            <a:pPr marL="457200" lvl="0" indent="-330200" algn="just" rtl="0">
              <a:lnSpc>
                <a:spcPct val="90000"/>
              </a:lnSpc>
              <a:spcBef>
                <a:spcPts val="0"/>
              </a:spcBef>
              <a:spcAft>
                <a:spcPts val="0"/>
              </a:spcAft>
              <a:buSzPts val="1600"/>
              <a:buFont typeface="Calibri" panose="020F0502020204030204"/>
              <a:buChar char="●"/>
            </a:pPr>
            <a:r>
              <a:rPr lang="en-GB" sz="1800">
                <a:solidFill>
                  <a:schemeClr val="tx1"/>
                </a:solidFill>
                <a:latin typeface="Calibri" panose="020F0502020204030204"/>
                <a:ea typeface="Calibri" panose="020F0502020204030204"/>
                <a:cs typeface="Calibri" panose="020F0502020204030204"/>
                <a:sym typeface="Calibri" panose="020F0502020204030204"/>
              </a:rPr>
              <a:t>It is highly scalable. It scales linearly with the number of predictor features and data points.</a:t>
            </a:r>
            <a:endParaRPr lang="en-GB" sz="1800">
              <a:solidFill>
                <a:schemeClr val="tx1"/>
              </a:solidFill>
              <a:latin typeface="Calibri" panose="020F0502020204030204"/>
              <a:ea typeface="Calibri" panose="020F0502020204030204"/>
              <a:cs typeface="Calibri" panose="020F0502020204030204"/>
              <a:sym typeface="Calibri" panose="020F0502020204030204"/>
            </a:endParaRPr>
          </a:p>
          <a:p>
            <a:pPr marL="457200" lvl="0" indent="-330200" algn="just" rtl="0">
              <a:lnSpc>
                <a:spcPct val="90000"/>
              </a:lnSpc>
              <a:spcBef>
                <a:spcPts val="0"/>
              </a:spcBef>
              <a:spcAft>
                <a:spcPts val="0"/>
              </a:spcAft>
              <a:buSzPts val="1600"/>
              <a:buFont typeface="Calibri" panose="020F0502020204030204"/>
              <a:buChar char="●"/>
            </a:pPr>
            <a:r>
              <a:rPr lang="en-GB" sz="1800">
                <a:solidFill>
                  <a:schemeClr val="tx1"/>
                </a:solidFill>
                <a:latin typeface="Calibri" panose="020F0502020204030204"/>
                <a:ea typeface="Calibri" panose="020F0502020204030204"/>
                <a:cs typeface="Calibri" panose="020F0502020204030204"/>
                <a:sym typeface="Calibri" panose="020F0502020204030204"/>
              </a:rPr>
              <a:t>Can be used for both binary and multi-class classification problems.</a:t>
            </a:r>
            <a:endParaRPr lang="en-GB" sz="1800">
              <a:solidFill>
                <a:schemeClr val="tx1"/>
              </a:solidFill>
              <a:latin typeface="Calibri" panose="020F0502020204030204"/>
              <a:ea typeface="Calibri" panose="020F0502020204030204"/>
              <a:cs typeface="Calibri" panose="020F0502020204030204"/>
              <a:sym typeface="Calibri" panose="020F0502020204030204"/>
            </a:endParaRPr>
          </a:p>
          <a:p>
            <a:pPr marL="457200" lvl="0" indent="-330200" algn="just" rtl="0">
              <a:lnSpc>
                <a:spcPct val="90000"/>
              </a:lnSpc>
              <a:spcBef>
                <a:spcPts val="0"/>
              </a:spcBef>
              <a:spcAft>
                <a:spcPts val="0"/>
              </a:spcAft>
              <a:buSzPts val="1600"/>
              <a:buFont typeface="Calibri" panose="020F0502020204030204"/>
              <a:buChar char="●"/>
            </a:pPr>
            <a:r>
              <a:rPr lang="en-GB" sz="1800">
                <a:solidFill>
                  <a:schemeClr val="tx1"/>
                </a:solidFill>
                <a:latin typeface="Calibri" panose="020F0502020204030204"/>
                <a:ea typeface="Calibri" panose="020F0502020204030204"/>
                <a:cs typeface="Calibri" panose="020F0502020204030204"/>
                <a:sym typeface="Calibri" panose="020F0502020204030204"/>
              </a:rPr>
              <a:t>Handles continuous and discrete data and is not sensitive to irrelevant features.</a:t>
            </a:r>
            <a:endParaRPr lang="en-GB" sz="1800">
              <a:solidFill>
                <a:schemeClr val="tx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641985" y="290830"/>
            <a:ext cx="7886700" cy="630555"/>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a:t>Disadvantages of Naive Bayes</a:t>
            </a:r>
            <a:endParaRPr lang="en-GB"/>
          </a:p>
        </p:txBody>
      </p:sp>
      <p:sp>
        <p:nvSpPr>
          <p:cNvPr id="220" name="Google Shape;220;p24"/>
          <p:cNvSpPr txBox="1"/>
          <p:nvPr>
            <p:ph type="body" idx="1"/>
          </p:nvPr>
        </p:nvSpPr>
        <p:spPr>
          <a:xfrm>
            <a:off x="437515" y="1104900"/>
            <a:ext cx="8295640" cy="3527425"/>
          </a:xfrm>
          <a:prstGeom prst="rect">
            <a:avLst/>
          </a:prstGeom>
          <a:noFill/>
          <a:ln>
            <a:noFill/>
          </a:ln>
        </p:spPr>
        <p:txBody>
          <a:bodyPr spcFirstLastPara="1" wrap="square" lIns="68575" tIns="34275" rIns="68575" bIns="34275" anchor="t" anchorCtr="0">
            <a:normAutofit/>
          </a:bodyPr>
          <a:lstStyle/>
          <a:p>
            <a:pPr marL="457200" lvl="0" indent="-317500" algn="just" rtl="0">
              <a:lnSpc>
                <a:spcPct val="90000"/>
              </a:lnSpc>
              <a:spcBef>
                <a:spcPts val="800"/>
              </a:spcBef>
              <a:spcAft>
                <a:spcPts val="0"/>
              </a:spcAft>
              <a:buSzPts val="1400"/>
              <a:buChar char="●"/>
            </a:pPr>
            <a:r>
              <a:rPr lang="en-GB">
                <a:solidFill>
                  <a:schemeClr val="tx1"/>
                </a:solidFill>
                <a:latin typeface="Calibri" panose="020F0502020204030204"/>
                <a:ea typeface="Calibri" panose="020F0502020204030204"/>
                <a:cs typeface="Calibri" panose="020F0502020204030204"/>
              </a:rPr>
              <a:t>The main limitation of Naive Bayes is the assumption of independent predictor features. Naive Bayes implicitly assumes that all the attributes are mutually independent. In real life, it’s almost impossible that we get a set of predictors that are completely independent or one another.</a:t>
            </a:r>
            <a:endParaRPr lang="en-GB">
              <a:solidFill>
                <a:schemeClr val="tx1"/>
              </a:solidFill>
              <a:latin typeface="Calibri" panose="020F0502020204030204"/>
              <a:ea typeface="Calibri" panose="020F0502020204030204"/>
              <a:cs typeface="Calibri" panose="020F0502020204030204"/>
            </a:endParaRPr>
          </a:p>
          <a:p>
            <a:pPr marL="139700" lvl="0" indent="0" algn="just" rtl="0">
              <a:lnSpc>
                <a:spcPct val="90000"/>
              </a:lnSpc>
              <a:spcBef>
                <a:spcPts val="800"/>
              </a:spcBef>
              <a:spcAft>
                <a:spcPts val="0"/>
              </a:spcAft>
              <a:buSzPts val="1400"/>
              <a:buNone/>
            </a:pPr>
            <a:endParaRPr lang="en-GB">
              <a:solidFill>
                <a:schemeClr val="tx1"/>
              </a:solidFill>
              <a:latin typeface="Calibri" panose="020F0502020204030204"/>
              <a:ea typeface="Calibri" panose="020F0502020204030204"/>
              <a:cs typeface="Calibri" panose="020F0502020204030204"/>
            </a:endParaRPr>
          </a:p>
          <a:p>
            <a:pPr marL="457200" lvl="0" indent="-317500" algn="just" rtl="0">
              <a:lnSpc>
                <a:spcPct val="90000"/>
              </a:lnSpc>
              <a:spcBef>
                <a:spcPts val="0"/>
              </a:spcBef>
              <a:spcAft>
                <a:spcPts val="0"/>
              </a:spcAft>
              <a:buSzPts val="1400"/>
              <a:buChar char="●"/>
            </a:pPr>
            <a:r>
              <a:rPr lang="en-GB">
                <a:solidFill>
                  <a:schemeClr val="tx1"/>
                </a:solidFill>
                <a:latin typeface="Calibri" panose="020F0502020204030204"/>
                <a:ea typeface="Calibri" panose="020F0502020204030204"/>
                <a:cs typeface="Calibri" panose="020F0502020204030204"/>
              </a:rPr>
              <a:t>If a categorical variable has a category in the test dataset, which was not observed in training dataset, then the model will assign a 0 (zero) probability and will be unable to make a prediction. This is often known as Zero Frequency. To solve this, we can use a smoothing technique. Details on additive smoothing or laplace smoothing can be found here.</a:t>
            </a:r>
            <a:endParaRPr lang="en-GB">
              <a:solidFill>
                <a:schemeClr val="tx1"/>
              </a:solidFill>
              <a:latin typeface="Calibri" panose="020F0502020204030204"/>
              <a:ea typeface="Calibri" panose="020F0502020204030204"/>
              <a:cs typeface="Calibri" panose="020F0502020204030204"/>
            </a:endParaRPr>
          </a:p>
          <a:p>
            <a:pPr marL="0" lvl="0" indent="0" algn="l" rtl="0">
              <a:lnSpc>
                <a:spcPct val="90000"/>
              </a:lnSpc>
              <a:spcBef>
                <a:spcPts val="1200"/>
              </a:spcBef>
              <a:spcAft>
                <a:spcPts val="1200"/>
              </a:spcAft>
              <a:buSzPts val="1400"/>
              <a:buNone/>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28650" y="2074704"/>
            <a:ext cx="7886700" cy="994200"/>
          </a:xfrm>
        </p:spPr>
        <p:txBody>
          <a:bodyPr/>
          <a:p>
            <a:pPr algn="ctr"/>
            <a:r>
              <a:rPr lang="en-US" b="1"/>
              <a:t>Example Problems</a:t>
            </a:r>
            <a:endParaRPr 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628650" y="179705"/>
            <a:ext cx="7886700" cy="58547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a:t>Naive Bayes Classifier </a:t>
            </a:r>
            <a:endParaRPr sz="1200"/>
          </a:p>
        </p:txBody>
      </p:sp>
      <p:pic>
        <p:nvPicPr>
          <p:cNvPr id="154" name="Google Shape;154;p15"/>
          <p:cNvPicPr preferRelativeResize="0"/>
          <p:nvPr/>
        </p:nvPicPr>
        <p:blipFill rotWithShape="1">
          <a:blip r:embed="rId1"/>
          <a:srcRect/>
          <a:stretch>
            <a:fillRect/>
          </a:stretch>
        </p:blipFill>
        <p:spPr>
          <a:xfrm>
            <a:off x="1329330" y="1157560"/>
            <a:ext cx="6767346" cy="3875450"/>
          </a:xfrm>
          <a:prstGeom prst="rect">
            <a:avLst/>
          </a:prstGeom>
          <a:noFill/>
          <a:ln>
            <a:noFill/>
          </a:ln>
        </p:spPr>
      </p:pic>
      <p:sp>
        <p:nvSpPr>
          <p:cNvPr id="155" name="Google Shape;155;p15"/>
          <p:cNvSpPr txBox="1"/>
          <p:nvPr/>
        </p:nvSpPr>
        <p:spPr>
          <a:xfrm>
            <a:off x="628650" y="765175"/>
            <a:ext cx="7886700" cy="645795"/>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chemeClr val="dk1"/>
              </a:buClr>
              <a:buSzPts val="1100"/>
              <a:buFont typeface="Arial" panose="020B0604020202020204"/>
              <a:buNone/>
            </a:pPr>
            <a:r>
              <a:rPr lang="en-US" sz="1800" b="0" i="0" u="none" strike="noStrike" cap="none">
                <a:solidFill>
                  <a:schemeClr val="tx1"/>
                </a:solidFill>
                <a:latin typeface="Calibri" panose="020F0502020204030204" charset="0"/>
                <a:ea typeface="Arial" panose="020B0604020202020204"/>
                <a:cs typeface="Calibri" panose="020F0502020204030204" charset="0"/>
                <a:sym typeface="Arial" panose="020B0604020202020204"/>
              </a:rPr>
              <a:t>Supervised machine learning algorithms based on the Bayes probability theorem</a:t>
            </a:r>
            <a:endParaRPr lang="en-US" sz="1800" b="0" i="0" u="none" strike="noStrike" cap="none">
              <a:solidFill>
                <a:schemeClr val="tx1"/>
              </a:solidFill>
              <a:latin typeface="Calibri" panose="020F0502020204030204" charset="0"/>
              <a:ea typeface="Arial" panose="020B0604020202020204"/>
              <a:cs typeface="Calibri" panose="020F0502020204030204" charset="0"/>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16840" y="146685"/>
            <a:ext cx="8910320" cy="4832350"/>
          </a:xfrm>
        </p:spPr>
        <p:txBody>
          <a:bodyPr>
            <a:normAutofit lnSpcReduction="10000"/>
          </a:bodyPr>
          <a:p>
            <a:pPr marL="139700" indent="0">
              <a:buNone/>
            </a:pPr>
            <a:r>
              <a:rPr lang="en-US" b="1"/>
              <a:t>Assumption:</a:t>
            </a:r>
            <a:endParaRPr lang="en-US"/>
          </a:p>
          <a:p>
            <a:pPr marL="139700" indent="0">
              <a:buNone/>
            </a:pPr>
            <a:r>
              <a:rPr lang="en-US"/>
              <a:t>The fundamental Naive Bayes assumption is that each feature makes an:</a:t>
            </a:r>
            <a:endParaRPr lang="en-US"/>
          </a:p>
          <a:p>
            <a:r>
              <a:rPr lang="en-US"/>
              <a:t>independent</a:t>
            </a:r>
            <a:endParaRPr lang="en-US"/>
          </a:p>
          <a:p>
            <a:r>
              <a:rPr lang="en-US"/>
              <a:t>equal</a:t>
            </a:r>
            <a:endParaRPr lang="en-US"/>
          </a:p>
          <a:p>
            <a:pPr marL="139700" indent="0">
              <a:buNone/>
            </a:pPr>
            <a:r>
              <a:rPr lang="en-US"/>
              <a:t>contribution to the outcome.</a:t>
            </a:r>
            <a:endParaRPr lang="en-US"/>
          </a:p>
          <a:p>
            <a:pPr marL="139700" indent="0">
              <a:buNone/>
            </a:pPr>
            <a:r>
              <a:rPr lang="en-US"/>
              <a:t>With relation to our dataset, this concept can be understood as:</a:t>
            </a:r>
            <a:endParaRPr lang="en-US"/>
          </a:p>
          <a:p>
            <a:r>
              <a:rPr lang="en-US"/>
              <a:t>We assume that no pair of features are dependent. For example, the temperature being ‘Hot’ has nothing to do with the humidity or the outlook being ‘Rainy’ has no effect on the winds. Hence, the features are assumed to be independent.</a:t>
            </a:r>
            <a:endParaRPr lang="en-US"/>
          </a:p>
          <a:p>
            <a:r>
              <a:rPr lang="en-US"/>
              <a:t>Secondly, each feature is given the same weight(or importance). For example, knowing only temperature and humidity alone can’t predict the outcome accurately. None of the attributes is irrelevant and assumed to be contributing equally to the outcome.</a:t>
            </a:r>
            <a:endParaRPr lang="en-US"/>
          </a:p>
          <a:p>
            <a:pPr marL="139700" indent="0">
              <a:buNone/>
            </a:pPr>
            <a:r>
              <a:rPr lang="en-US" b="1"/>
              <a:t>Note:</a:t>
            </a:r>
            <a:r>
              <a:rPr lang="en-US"/>
              <a:t> The assumptions made by Naive Bayes are not generally correct in real-world situations. In-fact, the independence assumption is never correct but often works well in practice.</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20395" y="154305"/>
            <a:ext cx="3971290" cy="458470"/>
          </a:xfrm>
        </p:spPr>
        <p:txBody>
          <a:bodyPr>
            <a:normAutofit fontScale="90000"/>
          </a:bodyPr>
          <a:p>
            <a:r>
              <a:rPr lang="en-US"/>
              <a:t>Example 1. Single Feature: </a:t>
            </a:r>
            <a:endParaRPr lang="en-US"/>
          </a:p>
        </p:txBody>
      </p:sp>
      <p:pic>
        <p:nvPicPr>
          <p:cNvPr id="4" name="Picture 3" descr="e1"/>
          <p:cNvPicPr>
            <a:picLocks noChangeAspect="1"/>
          </p:cNvPicPr>
          <p:nvPr/>
        </p:nvPicPr>
        <p:blipFill>
          <a:blip r:embed="rId1"/>
          <a:stretch>
            <a:fillRect/>
          </a:stretch>
        </p:blipFill>
        <p:spPr>
          <a:xfrm>
            <a:off x="620395" y="845820"/>
            <a:ext cx="7086600" cy="3905250"/>
          </a:xfrm>
          <a:prstGeom prst="rect">
            <a:avLst/>
          </a:prstGeom>
        </p:spPr>
      </p:pic>
      <p:sp>
        <p:nvSpPr>
          <p:cNvPr id="3" name="Text Box 2"/>
          <p:cNvSpPr txBox="1"/>
          <p:nvPr/>
        </p:nvSpPr>
        <p:spPr>
          <a:xfrm>
            <a:off x="6750685" y="613410"/>
            <a:ext cx="2192020" cy="521970"/>
          </a:xfrm>
          <a:prstGeom prst="rect">
            <a:avLst/>
          </a:prstGeom>
          <a:noFill/>
        </p:spPr>
        <p:txBody>
          <a:bodyPr wrap="square" rtlCol="0">
            <a:spAutoFit/>
          </a:bodyPr>
          <a:p>
            <a:r>
              <a:rPr lang="en-US"/>
              <a:t>Weather: Overcast</a:t>
            </a:r>
            <a:endParaRPr lang="en-US"/>
          </a:p>
          <a:p>
            <a:r>
              <a:rPr lang="en-US"/>
              <a:t>Play: ???</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92735" y="247015"/>
            <a:ext cx="4070985" cy="3993515"/>
          </a:xfrm>
        </p:spPr>
        <p:txBody>
          <a:bodyPr>
            <a:normAutofit fontScale="50000"/>
          </a:bodyPr>
          <a:p>
            <a:r>
              <a:rPr lang="en-US"/>
              <a:t>Probability of playing:</a:t>
            </a:r>
            <a:endParaRPr lang="en-US"/>
          </a:p>
          <a:p>
            <a:endParaRPr lang="en-US"/>
          </a:p>
          <a:p>
            <a:r>
              <a:rPr lang="en-US"/>
              <a:t>P(Yes | Overcast) = P(Overcast | Yes) P(Yes) / P (Overcast) .....................(1)</a:t>
            </a:r>
            <a:endParaRPr lang="en-US"/>
          </a:p>
          <a:p>
            <a:endParaRPr lang="en-US"/>
          </a:p>
          <a:p>
            <a:r>
              <a:rPr lang="en-US"/>
              <a:t>Calculate Prior Probabilities:</a:t>
            </a:r>
            <a:endParaRPr lang="en-US"/>
          </a:p>
          <a:p>
            <a:endParaRPr lang="en-US"/>
          </a:p>
          <a:p>
            <a:r>
              <a:rPr lang="en-US"/>
              <a:t>P(Overcast) = 4/14 = 0.29</a:t>
            </a:r>
            <a:endParaRPr lang="en-US"/>
          </a:p>
          <a:p>
            <a:endParaRPr lang="en-US"/>
          </a:p>
          <a:p>
            <a:r>
              <a:rPr lang="en-US"/>
              <a:t>P(Yes)= 9/14 = 0.64</a:t>
            </a:r>
            <a:endParaRPr lang="en-US"/>
          </a:p>
          <a:p>
            <a:endParaRPr lang="en-US"/>
          </a:p>
          <a:p>
            <a:r>
              <a:rPr lang="en-US"/>
              <a:t>Calculate Posterior Probabilities:</a:t>
            </a:r>
            <a:endParaRPr lang="en-US"/>
          </a:p>
          <a:p>
            <a:endParaRPr lang="en-US"/>
          </a:p>
          <a:p>
            <a:r>
              <a:rPr lang="en-US"/>
              <a:t>P(Overcast |Yes) = 4/9 = 0.44</a:t>
            </a:r>
            <a:endParaRPr lang="en-US"/>
          </a:p>
          <a:p>
            <a:endParaRPr lang="en-US"/>
          </a:p>
          <a:p>
            <a:r>
              <a:rPr lang="en-US"/>
              <a:t>Put Prior and Posterior probabilities in equation (1)</a:t>
            </a:r>
            <a:endParaRPr lang="en-US"/>
          </a:p>
          <a:p>
            <a:endParaRPr lang="en-US"/>
          </a:p>
          <a:p>
            <a:r>
              <a:rPr lang="en-US"/>
              <a:t>P (Yes | Overcast) = 0.44 * 0.64 / 0.29 = 0.98(Higher)</a:t>
            </a:r>
            <a:endParaRPr lang="en-US"/>
          </a:p>
        </p:txBody>
      </p:sp>
      <p:sp>
        <p:nvSpPr>
          <p:cNvPr id="4" name="Text Placeholder 2"/>
          <p:cNvSpPr/>
          <p:nvPr/>
        </p:nvSpPr>
        <p:spPr>
          <a:xfrm>
            <a:off x="4739640" y="247015"/>
            <a:ext cx="4070985" cy="3993515"/>
          </a:xfrm>
          <a:prstGeom prst="rect">
            <a:avLst/>
          </a:prstGeom>
          <a:noFill/>
          <a:ln>
            <a:noFill/>
          </a:ln>
        </p:spPr>
        <p:txBody>
          <a:bodyPr wrap="square" lIns="68575" tIns="34275" rIns="68575" bIns="34275" anchor="t" anchorCtr="0">
            <a:normAutofit fontScale="50000"/>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90000"/>
              </a:lnSpc>
              <a:spcBef>
                <a:spcPts val="1200"/>
              </a:spcBef>
              <a:spcAft>
                <a:spcPts val="0"/>
              </a:spcAft>
              <a:buClr>
                <a:schemeClr val="dk1"/>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1200"/>
              </a:spcBef>
              <a:spcAft>
                <a:spcPts val="0"/>
              </a:spcAft>
              <a:buClr>
                <a:schemeClr val="dk1"/>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1200"/>
              </a:spcBef>
              <a:spcAft>
                <a:spcPts val="0"/>
              </a:spcAft>
              <a:buClr>
                <a:schemeClr val="dk1"/>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1200"/>
              </a:spcBef>
              <a:spcAft>
                <a:spcPts val="0"/>
              </a:spcAft>
              <a:buClr>
                <a:schemeClr val="dk1"/>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1200"/>
              </a:spcBef>
              <a:spcAft>
                <a:spcPts val="0"/>
              </a:spcAft>
              <a:buClr>
                <a:schemeClr val="dk1"/>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1200"/>
              </a:spcBef>
              <a:spcAft>
                <a:spcPts val="0"/>
              </a:spcAft>
              <a:buClr>
                <a:schemeClr val="dk1"/>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1200"/>
              </a:spcBef>
              <a:spcAft>
                <a:spcPts val="0"/>
              </a:spcAft>
              <a:buClr>
                <a:schemeClr val="dk1"/>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1200"/>
              </a:spcBef>
              <a:spcAft>
                <a:spcPts val="1200"/>
              </a:spcAft>
              <a:buClr>
                <a:schemeClr val="dk1"/>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en-US"/>
              <a:t>Probability of not playing:</a:t>
            </a:r>
            <a:endParaRPr lang="en-US"/>
          </a:p>
          <a:p>
            <a:endParaRPr lang="en-US"/>
          </a:p>
          <a:p>
            <a:r>
              <a:rPr lang="en-US"/>
              <a:t>P(No | Overcast) = P(Overcast | No) P(No) / P (Overcast) .....................(2)</a:t>
            </a:r>
            <a:endParaRPr lang="en-US"/>
          </a:p>
          <a:p>
            <a:endParaRPr lang="en-US"/>
          </a:p>
          <a:p>
            <a:r>
              <a:rPr lang="en-US"/>
              <a:t>Calculate Prior Probabilities:</a:t>
            </a:r>
            <a:endParaRPr lang="en-US"/>
          </a:p>
          <a:p>
            <a:endParaRPr lang="en-US"/>
          </a:p>
          <a:p>
            <a:r>
              <a:rPr lang="en-US"/>
              <a:t>P(Overcast) = 4/14 = 0.29</a:t>
            </a:r>
            <a:endParaRPr lang="en-US"/>
          </a:p>
          <a:p>
            <a:endParaRPr lang="en-US"/>
          </a:p>
          <a:p>
            <a:r>
              <a:rPr lang="en-US"/>
              <a:t>P(No)= 5/14 = 0.36</a:t>
            </a:r>
            <a:endParaRPr lang="en-US"/>
          </a:p>
          <a:p>
            <a:endParaRPr lang="en-US"/>
          </a:p>
          <a:p>
            <a:r>
              <a:rPr lang="en-US"/>
              <a:t>Calculate Posterior Probabilities:</a:t>
            </a:r>
            <a:endParaRPr lang="en-US"/>
          </a:p>
          <a:p>
            <a:endParaRPr lang="en-US"/>
          </a:p>
          <a:p>
            <a:r>
              <a:rPr lang="en-US"/>
              <a:t>P(Overcast |No) = 0/9 = 0</a:t>
            </a:r>
            <a:endParaRPr lang="en-US"/>
          </a:p>
          <a:p>
            <a:endParaRPr lang="en-US"/>
          </a:p>
          <a:p>
            <a:r>
              <a:rPr lang="en-US"/>
              <a:t>Put Prior and Posterior probabilities in equation (2)</a:t>
            </a:r>
            <a:endParaRPr lang="en-US"/>
          </a:p>
          <a:p>
            <a:endParaRPr lang="en-US"/>
          </a:p>
          <a:p>
            <a:r>
              <a:rPr lang="en-US"/>
              <a:t>P (No | Overcast) = 0 * 0.36 / 0.29 = 0</a:t>
            </a:r>
            <a:endParaRPr lang="en-US"/>
          </a:p>
        </p:txBody>
      </p:sp>
      <p:sp>
        <p:nvSpPr>
          <p:cNvPr id="5" name="Text Box 4"/>
          <p:cNvSpPr txBox="1"/>
          <p:nvPr/>
        </p:nvSpPr>
        <p:spPr>
          <a:xfrm>
            <a:off x="476250" y="4408805"/>
            <a:ext cx="8334375" cy="521970"/>
          </a:xfrm>
          <a:prstGeom prst="rect">
            <a:avLst/>
          </a:prstGeom>
          <a:noFill/>
        </p:spPr>
        <p:txBody>
          <a:bodyPr wrap="square" rtlCol="0">
            <a:spAutoFit/>
          </a:bodyPr>
          <a:p>
            <a:r>
              <a:rPr lang="en-US"/>
              <a:t>The probability of a 'Yes' class is higher. So you can determine here if the weather is overcast than players will play the sport.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28650" y="273685"/>
            <a:ext cx="7886700" cy="594360"/>
          </a:xfrm>
        </p:spPr>
        <p:txBody>
          <a:bodyPr/>
          <a:p>
            <a:r>
              <a:rPr lang="en-US"/>
              <a:t>Example 2. Multiple Feature</a:t>
            </a:r>
            <a:endParaRPr lang="en-US"/>
          </a:p>
        </p:txBody>
      </p:sp>
      <p:pic>
        <p:nvPicPr>
          <p:cNvPr id="4" name="Picture 3" descr="naivebayes"/>
          <p:cNvPicPr>
            <a:picLocks noChangeAspect="1"/>
          </p:cNvPicPr>
          <p:nvPr/>
        </p:nvPicPr>
        <p:blipFill>
          <a:blip r:embed="rId1"/>
          <a:stretch>
            <a:fillRect/>
          </a:stretch>
        </p:blipFill>
        <p:spPr>
          <a:xfrm>
            <a:off x="2733675" y="1691005"/>
            <a:ext cx="3676650" cy="26384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628650" y="191770"/>
            <a:ext cx="7886700" cy="940435"/>
          </a:xfrm>
        </p:spPr>
        <p:txBody>
          <a:bodyPr>
            <a:normAutofit fontScale="80000"/>
          </a:bodyPr>
          <a:p>
            <a:r>
              <a:rPr lang="en-US"/>
              <a:t>The posterior probability can be calculated by first, constructing a frequency table for each attribute against the target. Then, transforming the frequency tables to likelihood tables and finally use the Naive Bayesian equation to calculate the posterior probability for each class. The class with the highest posterior probability is the outcome of prediction. </a:t>
            </a:r>
            <a:endParaRPr lang="en-US"/>
          </a:p>
        </p:txBody>
      </p:sp>
      <p:pic>
        <p:nvPicPr>
          <p:cNvPr id="5" name="Picture 4" descr="1"/>
          <p:cNvPicPr>
            <a:picLocks noChangeAspect="1"/>
          </p:cNvPicPr>
          <p:nvPr/>
        </p:nvPicPr>
        <p:blipFill>
          <a:blip r:embed="rId1"/>
          <a:stretch>
            <a:fillRect/>
          </a:stretch>
        </p:blipFill>
        <p:spPr>
          <a:xfrm>
            <a:off x="1367155" y="1132205"/>
            <a:ext cx="6410325" cy="2952750"/>
          </a:xfrm>
          <a:prstGeom prst="rect">
            <a:avLst/>
          </a:prstGeom>
        </p:spPr>
      </p:pic>
      <p:sp>
        <p:nvSpPr>
          <p:cNvPr id="6" name="Text Box 5"/>
          <p:cNvSpPr txBox="1"/>
          <p:nvPr/>
        </p:nvSpPr>
        <p:spPr>
          <a:xfrm>
            <a:off x="325755" y="4084955"/>
            <a:ext cx="8464550" cy="737235"/>
          </a:xfrm>
          <a:prstGeom prst="rect">
            <a:avLst/>
          </a:prstGeom>
          <a:noFill/>
        </p:spPr>
        <p:txBody>
          <a:bodyPr wrap="square" rtlCol="0">
            <a:spAutoFit/>
          </a:bodyPr>
          <a:p>
            <a:r>
              <a:rPr lang="en-US"/>
              <a:t>X = (Rainy, Hot, High, False),  y = No</a:t>
            </a:r>
            <a:endParaRPr lang="en-US"/>
          </a:p>
          <a:p>
            <a:r>
              <a:rPr lang="en-US"/>
              <a:t>So basically, P(y|X) here means, the probability of “Not playing golf” given that the weather conditions are “Rainy outlook”, “Temperature is hot”, “high humidity” and “no wind”.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3"/>
          <p:cNvSpPr txBox="1"/>
          <p:nvPr>
            <p:ph type="title"/>
          </p:nvPr>
        </p:nvSpPr>
        <p:spPr>
          <a:xfrm>
            <a:off x="577215" y="248285"/>
            <a:ext cx="7886700" cy="54356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a:t>Natural Phenomena</a:t>
            </a:r>
            <a:endParaRPr lang="en-GB"/>
          </a:p>
        </p:txBody>
      </p:sp>
      <p:sp>
        <p:nvSpPr>
          <p:cNvPr id="72" name="Google Shape;72;p3"/>
          <p:cNvSpPr txBox="1"/>
          <p:nvPr>
            <p:ph type="body" idx="1"/>
          </p:nvPr>
        </p:nvSpPr>
        <p:spPr>
          <a:xfrm>
            <a:off x="356235" y="934720"/>
            <a:ext cx="8159115" cy="3429635"/>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Clr>
                <a:schemeClr val="dk1"/>
              </a:buClr>
              <a:buSzPts val="1100"/>
              <a:buFont typeface="Arial" panose="020B0604020202020204"/>
              <a:buNone/>
            </a:pPr>
            <a:r>
              <a:rPr lang="en-US" b="1">
                <a:solidFill>
                  <a:schemeClr val="tx1"/>
                </a:solidFill>
                <a:latin typeface="Calibri" panose="020F0502020204030204" charset="0"/>
                <a:cs typeface="Calibri" panose="020F0502020204030204" charset="0"/>
              </a:rPr>
              <a:t>Deterministic:</a:t>
            </a:r>
            <a:r>
              <a:rPr lang="en-US">
                <a:solidFill>
                  <a:schemeClr val="tx1"/>
                </a:solidFill>
                <a:latin typeface="Calibri" panose="020F0502020204030204" charset="0"/>
                <a:cs typeface="Calibri" panose="020F0502020204030204" charset="0"/>
              </a:rPr>
              <a:t> A deterministic model does not include elements of randomness. Every time you run the model with the same initial conditions you will get the same results.</a:t>
            </a:r>
            <a:endParaRPr lang="en-US">
              <a:solidFill>
                <a:schemeClr val="tx1"/>
              </a:solidFill>
              <a:latin typeface="Calibri" panose="020F0502020204030204" charset="0"/>
              <a:cs typeface="Calibri" panose="020F0502020204030204" charset="0"/>
            </a:endParaRPr>
          </a:p>
          <a:p>
            <a:pPr marL="0" lvl="0" indent="0" algn="l" rtl="0">
              <a:lnSpc>
                <a:spcPct val="90000"/>
              </a:lnSpc>
              <a:spcBef>
                <a:spcPts val="1200"/>
              </a:spcBef>
              <a:spcAft>
                <a:spcPts val="0"/>
              </a:spcAft>
              <a:buSzPts val="1400"/>
              <a:buNone/>
            </a:pPr>
            <a:r>
              <a:rPr lang="en-US">
                <a:solidFill>
                  <a:schemeClr val="tx1"/>
                </a:solidFill>
                <a:latin typeface="Calibri" panose="020F0502020204030204" charset="0"/>
                <a:cs typeface="Calibri" panose="020F0502020204030204" charset="0"/>
              </a:rPr>
              <a:t>Most simple mathematical models of everyday situations are deterministic</a:t>
            </a:r>
            <a:endParaRPr lang="en-US">
              <a:solidFill>
                <a:schemeClr val="tx1"/>
              </a:solidFill>
              <a:latin typeface="Calibri" panose="020F0502020204030204" charset="0"/>
              <a:cs typeface="Calibri" panose="020F0502020204030204" charset="0"/>
            </a:endParaRPr>
          </a:p>
          <a:p>
            <a:pPr marL="0" lvl="0" indent="0" algn="l" rtl="0">
              <a:lnSpc>
                <a:spcPct val="90000"/>
              </a:lnSpc>
              <a:spcBef>
                <a:spcPts val="1200"/>
              </a:spcBef>
              <a:spcAft>
                <a:spcPts val="0"/>
              </a:spcAft>
              <a:buSzPts val="1400"/>
              <a:buNone/>
            </a:pPr>
            <a:r>
              <a:rPr lang="en-US" b="1">
                <a:solidFill>
                  <a:schemeClr val="tx1"/>
                </a:solidFill>
                <a:latin typeface="Calibri" panose="020F0502020204030204" charset="0"/>
                <a:cs typeface="Calibri" panose="020F0502020204030204" charset="0"/>
              </a:rPr>
              <a:t>Probabilistic:</a:t>
            </a:r>
            <a:r>
              <a:rPr lang="en-US">
                <a:solidFill>
                  <a:schemeClr val="tx1"/>
                </a:solidFill>
                <a:latin typeface="Calibri" panose="020F0502020204030204" charset="0"/>
                <a:cs typeface="Calibri" panose="020F0502020204030204" charset="0"/>
              </a:rPr>
              <a:t> A probabilistic model includes elements of randomness. Every time you run the model, you are likely to get different results, even with the same initial conditions. A probabilistic model is one which incorporates some aspect of random variation.</a:t>
            </a:r>
            <a:endParaRPr lang="en-US">
              <a:solidFill>
                <a:schemeClr val="tx1"/>
              </a:solidFill>
              <a:latin typeface="Calibri" panose="020F0502020204030204" charset="0"/>
              <a:cs typeface="Calibri" panose="020F0502020204030204" charset="0"/>
            </a:endParaRPr>
          </a:p>
          <a:p>
            <a:pPr marL="0" lvl="0" indent="0" algn="l" rtl="0">
              <a:lnSpc>
                <a:spcPct val="90000"/>
              </a:lnSpc>
              <a:spcBef>
                <a:spcPts val="1200"/>
              </a:spcBef>
              <a:spcAft>
                <a:spcPts val="1200"/>
              </a:spcAft>
              <a:buSzPts val="1400"/>
              <a:buNone/>
            </a:pPr>
            <a:r>
              <a:rPr lang="en-US">
                <a:solidFill>
                  <a:schemeClr val="tx1"/>
                </a:solidFill>
                <a:latin typeface="Calibri" panose="020F0502020204030204" charset="0"/>
                <a:cs typeface="Calibri" panose="020F0502020204030204" charset="0"/>
              </a:rPr>
              <a:t>-- Deterministic models can be relatively simple and can be used when random variation is not a major influence on the situation being modelled (random variation is relatively small). If random variation is a major component of the context, a probabilistic model may be needed to fit the purpose.</a:t>
            </a:r>
            <a:endParaRPr lang="en-US">
              <a:solidFill>
                <a:schemeClr val="tx1"/>
              </a:solidFill>
              <a:latin typeface="Calibri" panose="020F0502020204030204" charset="0"/>
              <a:cs typeface="Calibri" panose="020F050202020403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1125" y="116205"/>
            <a:ext cx="3740785" cy="306705"/>
          </a:xfrm>
          <a:prstGeom prst="rect">
            <a:avLst/>
          </a:prstGeom>
          <a:noFill/>
        </p:spPr>
        <p:txBody>
          <a:bodyPr wrap="square" rtlCol="0">
            <a:spAutoFit/>
          </a:bodyPr>
          <a:p>
            <a:r>
              <a:rPr lang="en-US"/>
              <a:t>The likelihood tables for all four predictors.</a:t>
            </a:r>
            <a:endParaRPr lang="en-US"/>
          </a:p>
        </p:txBody>
      </p:sp>
      <p:pic>
        <p:nvPicPr>
          <p:cNvPr id="5" name="Picture 4" descr="3.liklihood table"/>
          <p:cNvPicPr>
            <a:picLocks noChangeAspect="1"/>
          </p:cNvPicPr>
          <p:nvPr/>
        </p:nvPicPr>
        <p:blipFill>
          <a:blip r:embed="rId1"/>
          <a:stretch>
            <a:fillRect/>
          </a:stretch>
        </p:blipFill>
        <p:spPr>
          <a:xfrm>
            <a:off x="3851910" y="189865"/>
            <a:ext cx="5278755" cy="47644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4. posterior of class"/>
          <p:cNvPicPr>
            <a:picLocks noChangeAspect="1"/>
          </p:cNvPicPr>
          <p:nvPr/>
        </p:nvPicPr>
        <p:blipFill>
          <a:blip r:embed="rId1"/>
          <a:stretch>
            <a:fillRect/>
          </a:stretch>
        </p:blipFill>
        <p:spPr>
          <a:xfrm>
            <a:off x="1818640" y="760095"/>
            <a:ext cx="5800725" cy="24955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2" name="Title 1"/>
          <p:cNvSpPr/>
          <p:nvPr>
            <p:ph type="title"/>
          </p:nvPr>
        </p:nvSpPr>
        <p:spPr>
          <a:xfrm>
            <a:off x="628650" y="171450"/>
            <a:ext cx="4645660" cy="364490"/>
          </a:xfrm>
        </p:spPr>
        <p:txBody>
          <a:bodyPr>
            <a:normAutofit fontScale="90000"/>
          </a:bodyPr>
          <a:p>
            <a:r>
              <a:rPr lang="en-US"/>
              <a:t>Example 3. Multiple Feature</a:t>
            </a:r>
            <a:endParaRPr lang="en-US"/>
          </a:p>
        </p:txBody>
      </p:sp>
      <p:pic>
        <p:nvPicPr>
          <p:cNvPr id="1" name="Picture 0" descr="dfg"/>
          <p:cNvPicPr>
            <a:picLocks noChangeAspect="1"/>
          </p:cNvPicPr>
          <p:nvPr/>
        </p:nvPicPr>
        <p:blipFill>
          <a:blip r:embed="rId1"/>
          <a:stretch>
            <a:fillRect/>
          </a:stretch>
        </p:blipFill>
        <p:spPr>
          <a:xfrm>
            <a:off x="1608455" y="751840"/>
            <a:ext cx="5702935" cy="37077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pic>
        <p:nvPicPr>
          <p:cNvPr id="179" name="Google Shape;179;p18"/>
          <p:cNvPicPr preferRelativeResize="0"/>
          <p:nvPr/>
        </p:nvPicPr>
        <p:blipFill rotWithShape="1">
          <a:blip r:embed="rId1"/>
          <a:srcRect/>
          <a:stretch>
            <a:fillRect/>
          </a:stretch>
        </p:blipFill>
        <p:spPr>
          <a:xfrm>
            <a:off x="2017395" y="-10795"/>
            <a:ext cx="4431030" cy="5154295"/>
          </a:xfrm>
          <a:prstGeom prst="rect">
            <a:avLst/>
          </a:prstGeom>
          <a:noFill/>
          <a:ln>
            <a:noFill/>
          </a:ln>
        </p:spPr>
      </p:pic>
      <p:sp>
        <p:nvSpPr>
          <p:cNvPr id="7" name="Text Box 6"/>
          <p:cNvSpPr txBox="1"/>
          <p:nvPr/>
        </p:nvSpPr>
        <p:spPr>
          <a:xfrm>
            <a:off x="1406525" y="4119245"/>
            <a:ext cx="1951990" cy="306705"/>
          </a:xfrm>
          <a:prstGeom prst="rect">
            <a:avLst/>
          </a:prstGeom>
          <a:noFill/>
        </p:spPr>
        <p:txBody>
          <a:bodyPr wrap="square" rtlCol="0">
            <a:spAutoFit/>
          </a:bodyPr>
          <a:p>
            <a:r>
              <a:rPr lang="en-US"/>
              <a:t>Class Prior Probability</a:t>
            </a:r>
            <a:endParaRPr lang="en-US"/>
          </a:p>
        </p:txBody>
      </p:sp>
      <p:sp>
        <p:nvSpPr>
          <p:cNvPr id="2" name="Text Box 1"/>
          <p:cNvSpPr txBox="1"/>
          <p:nvPr/>
        </p:nvSpPr>
        <p:spPr>
          <a:xfrm>
            <a:off x="339725" y="1440815"/>
            <a:ext cx="1732280" cy="1168400"/>
          </a:xfrm>
          <a:prstGeom prst="rect">
            <a:avLst/>
          </a:prstGeom>
          <a:noFill/>
        </p:spPr>
        <p:txBody>
          <a:bodyPr wrap="square" rtlCol="0">
            <a:spAutoFit/>
          </a:bodyPr>
          <a:p>
            <a:r>
              <a:rPr lang="en-US"/>
              <a:t>Current or Conditional  Probabilities of individual Features/attributes</a:t>
            </a:r>
            <a:endParaRPr lang="en-US"/>
          </a:p>
        </p:txBody>
      </p:sp>
      <p:sp>
        <p:nvSpPr>
          <p:cNvPr id="3" name="Text Box 2"/>
          <p:cNvSpPr txBox="1"/>
          <p:nvPr/>
        </p:nvSpPr>
        <p:spPr>
          <a:xfrm>
            <a:off x="2494915" y="1586865"/>
            <a:ext cx="1384300" cy="306705"/>
          </a:xfrm>
          <a:prstGeom prst="rect">
            <a:avLst/>
          </a:prstGeom>
          <a:noFill/>
        </p:spPr>
        <p:txBody>
          <a:bodyPr wrap="square" rtlCol="0">
            <a:spAutoFit/>
          </a:bodyPr>
          <a:p>
            <a:r>
              <a:rPr lang="en-US">
                <a:latin typeface="Calibri" panose="020F0502020204030204" charset="0"/>
                <a:cs typeface="Calibri" panose="020F0502020204030204" charset="0"/>
              </a:rPr>
              <a:t>p(outlook/class)</a:t>
            </a:r>
            <a:endParaRPr lang="en-US">
              <a:latin typeface="Calibri" panose="020F0502020204030204" charset="0"/>
              <a:cs typeface="Calibri" panose="020F0502020204030204" charset="0"/>
            </a:endParaRPr>
          </a:p>
        </p:txBody>
      </p:sp>
      <p:sp>
        <p:nvSpPr>
          <p:cNvPr id="4" name="Text Box 3"/>
          <p:cNvSpPr txBox="1"/>
          <p:nvPr/>
        </p:nvSpPr>
        <p:spPr>
          <a:xfrm>
            <a:off x="4725670" y="1586865"/>
            <a:ext cx="1722755" cy="306705"/>
          </a:xfrm>
          <a:prstGeom prst="rect">
            <a:avLst/>
          </a:prstGeom>
          <a:noFill/>
        </p:spPr>
        <p:txBody>
          <a:bodyPr wrap="square" rtlCol="0">
            <a:spAutoFit/>
          </a:bodyPr>
          <a:p>
            <a:r>
              <a:rPr lang="en-US">
                <a:latin typeface="Calibri" panose="020F0502020204030204" charset="0"/>
                <a:cs typeface="Calibri" panose="020F0502020204030204" charset="0"/>
              </a:rPr>
              <a:t>p(temperature/class)</a:t>
            </a:r>
            <a:endParaRPr lang="en-US">
              <a:latin typeface="Calibri" panose="020F0502020204030204" charset="0"/>
              <a:cs typeface="Calibri" panose="020F0502020204030204" charset="0"/>
            </a:endParaRPr>
          </a:p>
        </p:txBody>
      </p:sp>
      <p:sp>
        <p:nvSpPr>
          <p:cNvPr id="5" name="Text Box 4"/>
          <p:cNvSpPr txBox="1"/>
          <p:nvPr/>
        </p:nvSpPr>
        <p:spPr>
          <a:xfrm>
            <a:off x="1684020" y="3453765"/>
            <a:ext cx="1520825" cy="306705"/>
          </a:xfrm>
          <a:prstGeom prst="rect">
            <a:avLst/>
          </a:prstGeom>
          <a:noFill/>
        </p:spPr>
        <p:txBody>
          <a:bodyPr wrap="square" rtlCol="0">
            <a:spAutoFit/>
          </a:bodyPr>
          <a:p>
            <a:r>
              <a:rPr lang="en-US">
                <a:latin typeface="Calibri" panose="020F0502020204030204" charset="0"/>
                <a:cs typeface="Calibri" panose="020F0502020204030204" charset="0"/>
              </a:rPr>
              <a:t>p(Humidity/class)</a:t>
            </a:r>
            <a:endParaRPr lang="en-US">
              <a:latin typeface="Calibri" panose="020F0502020204030204" charset="0"/>
              <a:cs typeface="Calibri" panose="020F0502020204030204" charset="0"/>
            </a:endParaRPr>
          </a:p>
        </p:txBody>
      </p:sp>
      <p:sp>
        <p:nvSpPr>
          <p:cNvPr id="6" name="Text Box 5"/>
          <p:cNvSpPr txBox="1"/>
          <p:nvPr/>
        </p:nvSpPr>
        <p:spPr>
          <a:xfrm>
            <a:off x="5363210" y="3453765"/>
            <a:ext cx="1384300" cy="306705"/>
          </a:xfrm>
          <a:prstGeom prst="rect">
            <a:avLst/>
          </a:prstGeom>
          <a:noFill/>
        </p:spPr>
        <p:txBody>
          <a:bodyPr wrap="square" rtlCol="0">
            <a:spAutoFit/>
          </a:bodyPr>
          <a:p>
            <a:r>
              <a:rPr lang="en-US">
                <a:latin typeface="Calibri" panose="020F0502020204030204" charset="0"/>
                <a:cs typeface="Calibri" panose="020F0502020204030204" charset="0"/>
              </a:rPr>
              <a:t>p(wind/class)</a:t>
            </a:r>
            <a:endParaRPr lang="en-US">
              <a:latin typeface="Calibri" panose="020F0502020204030204" charset="0"/>
              <a:cs typeface="Calibri" panose="020F050202020403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19"/>
          <p:cNvSpPr txBox="1"/>
          <p:nvPr>
            <p:ph type="body" idx="1"/>
          </p:nvPr>
        </p:nvSpPr>
        <p:spPr>
          <a:xfrm>
            <a:off x="361650" y="432002"/>
            <a:ext cx="8420700" cy="4279500"/>
          </a:xfrm>
          <a:prstGeom prst="rect">
            <a:avLst/>
          </a:prstGeom>
          <a:noFill/>
          <a:ln>
            <a:noFill/>
          </a:ln>
        </p:spPr>
        <p:txBody>
          <a:bodyPr spcFirstLastPara="1" wrap="square" lIns="68575" tIns="34275" rIns="68575" bIns="34275" anchor="t" anchorCtr="0">
            <a:normAutofit/>
          </a:bodyPr>
          <a:lstStyle/>
          <a:p>
            <a:pPr marL="0" lvl="0" indent="0" algn="just" rtl="0">
              <a:lnSpc>
                <a:spcPct val="90000"/>
              </a:lnSpc>
              <a:spcBef>
                <a:spcPts val="800"/>
              </a:spcBef>
              <a:spcAft>
                <a:spcPts val="0"/>
              </a:spcAft>
              <a:buClr>
                <a:schemeClr val="dk1"/>
              </a:buClr>
              <a:buSzPts val="1100"/>
              <a:buFont typeface="Arial" panose="020B0604020202020204"/>
              <a:buNone/>
            </a:pPr>
            <a:r>
              <a:rPr lang="en-GB">
                <a:solidFill>
                  <a:schemeClr val="dk1"/>
                </a:solidFill>
                <a:latin typeface="Calibri" panose="020F0502020204030204"/>
                <a:ea typeface="Calibri" panose="020F0502020204030204"/>
                <a:cs typeface="Calibri" panose="020F0502020204030204"/>
                <a:sym typeface="Calibri" panose="020F0502020204030204"/>
              </a:rPr>
              <a:t>So, in the figure above, we have calculated P(xi | yj) for each xi in X and yj in y manually in the tables 1-4. For example, probability of playing golf given that the temperature is cool, i.e P(temp. = cool | play golf = Yes) = 3/9.</a:t>
            </a:r>
            <a:endParaRPr>
              <a:solidFill>
                <a:schemeClr val="dk1"/>
              </a:solidFill>
              <a:latin typeface="Calibri" panose="020F0502020204030204"/>
              <a:ea typeface="Calibri" panose="020F0502020204030204"/>
              <a:cs typeface="Calibri" panose="020F0502020204030204"/>
              <a:sym typeface="Calibri" panose="020F0502020204030204"/>
            </a:endParaRPr>
          </a:p>
          <a:p>
            <a:pPr marL="0" lvl="0" indent="0" algn="just" rtl="0">
              <a:lnSpc>
                <a:spcPct val="90000"/>
              </a:lnSpc>
              <a:spcBef>
                <a:spcPts val="1200"/>
              </a:spcBef>
              <a:spcAft>
                <a:spcPts val="0"/>
              </a:spcAft>
              <a:buClr>
                <a:schemeClr val="dk1"/>
              </a:buClr>
              <a:buSzPts val="1100"/>
              <a:buFont typeface="Arial" panose="020B0604020202020204"/>
              <a:buNone/>
            </a:pPr>
            <a:r>
              <a:rPr lang="en-GB">
                <a:solidFill>
                  <a:schemeClr val="dk1"/>
                </a:solidFill>
                <a:latin typeface="Calibri" panose="020F0502020204030204"/>
                <a:ea typeface="Calibri" panose="020F0502020204030204"/>
                <a:cs typeface="Calibri" panose="020F0502020204030204"/>
                <a:sym typeface="Calibri" panose="020F0502020204030204"/>
              </a:rPr>
              <a:t>Also, we need to find class probabilities (P(y)) which has been calculated in the table 5. For example, P(play golf = Yes) = 9/14.</a:t>
            </a:r>
            <a:endParaRPr>
              <a:solidFill>
                <a:schemeClr val="dk1"/>
              </a:solidFill>
              <a:latin typeface="Calibri" panose="020F0502020204030204"/>
              <a:ea typeface="Calibri" panose="020F0502020204030204"/>
              <a:cs typeface="Calibri" panose="020F0502020204030204"/>
              <a:sym typeface="Calibri" panose="020F0502020204030204"/>
            </a:endParaRPr>
          </a:p>
          <a:p>
            <a:pPr marL="0" lvl="0" indent="0" algn="just" rtl="0">
              <a:lnSpc>
                <a:spcPct val="90000"/>
              </a:lnSpc>
              <a:spcBef>
                <a:spcPts val="1200"/>
              </a:spcBef>
              <a:spcAft>
                <a:spcPts val="0"/>
              </a:spcAft>
              <a:buClr>
                <a:schemeClr val="dk1"/>
              </a:buClr>
              <a:buSzPts val="1100"/>
              <a:buFont typeface="Arial" panose="020B0604020202020204"/>
              <a:buNone/>
            </a:pPr>
            <a:r>
              <a:rPr lang="en-GB">
                <a:solidFill>
                  <a:schemeClr val="dk1"/>
                </a:solidFill>
                <a:latin typeface="Calibri" panose="020F0502020204030204"/>
                <a:ea typeface="Calibri" panose="020F0502020204030204"/>
                <a:cs typeface="Calibri" panose="020F0502020204030204"/>
                <a:sym typeface="Calibri" panose="020F0502020204030204"/>
              </a:rPr>
              <a:t>So now, we are done with our pre-computations and the classifier is ready!</a:t>
            </a:r>
            <a:endParaRPr>
              <a:solidFill>
                <a:schemeClr val="dk1"/>
              </a:solidFill>
              <a:latin typeface="Calibri" panose="020F0502020204030204"/>
              <a:ea typeface="Calibri" panose="020F0502020204030204"/>
              <a:cs typeface="Calibri" panose="020F0502020204030204"/>
              <a:sym typeface="Calibri" panose="020F0502020204030204"/>
            </a:endParaRPr>
          </a:p>
          <a:p>
            <a:pPr marL="0" lvl="0" indent="0" algn="just" rtl="0">
              <a:lnSpc>
                <a:spcPct val="90000"/>
              </a:lnSpc>
              <a:spcBef>
                <a:spcPts val="1200"/>
              </a:spcBef>
              <a:spcAft>
                <a:spcPts val="0"/>
              </a:spcAft>
              <a:buClr>
                <a:schemeClr val="dk1"/>
              </a:buClr>
              <a:buSzPts val="1100"/>
              <a:buFont typeface="Arial" panose="020B0604020202020204"/>
              <a:buNone/>
            </a:pPr>
            <a:r>
              <a:rPr lang="en-GB">
                <a:solidFill>
                  <a:schemeClr val="dk1"/>
                </a:solidFill>
                <a:latin typeface="Calibri" panose="020F0502020204030204"/>
                <a:ea typeface="Calibri" panose="020F0502020204030204"/>
                <a:cs typeface="Calibri" panose="020F0502020204030204"/>
                <a:sym typeface="Calibri" panose="020F0502020204030204"/>
              </a:rPr>
              <a:t>Let us test it on a new set of features (let us call it today):</a:t>
            </a:r>
            <a:endParaRPr>
              <a:solidFill>
                <a:schemeClr val="dk1"/>
              </a:solidFill>
              <a:latin typeface="Calibri" panose="020F0502020204030204"/>
              <a:ea typeface="Calibri" panose="020F0502020204030204"/>
              <a:cs typeface="Calibri" panose="020F0502020204030204"/>
              <a:sym typeface="Calibri" panose="020F0502020204030204"/>
            </a:endParaRPr>
          </a:p>
          <a:p>
            <a:pPr marL="0" lvl="0" indent="0" algn="just" rtl="0">
              <a:lnSpc>
                <a:spcPct val="90000"/>
              </a:lnSpc>
              <a:spcBef>
                <a:spcPts val="1200"/>
              </a:spcBef>
              <a:spcAft>
                <a:spcPts val="1200"/>
              </a:spcAft>
              <a:buSzPts val="1400"/>
              <a:buNone/>
            </a:pPr>
            <a:r>
              <a:rPr lang="en-GB">
                <a:solidFill>
                  <a:schemeClr val="dk1"/>
                </a:solidFill>
                <a:latin typeface="Calibri" panose="020F0502020204030204"/>
                <a:ea typeface="Calibri" panose="020F0502020204030204"/>
                <a:cs typeface="Calibri" panose="020F0502020204030204"/>
                <a:sym typeface="Calibri" panose="020F0502020204030204"/>
              </a:rPr>
              <a:t>today = (Sunny, Hot, Normal, False)</a:t>
            </a:r>
            <a:endParaRPr lang="en-GB">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20"/>
          <p:cNvSpPr txBox="1"/>
          <p:nvPr>
            <p:ph type="body" idx="1"/>
          </p:nvPr>
        </p:nvSpPr>
        <p:spPr>
          <a:xfrm>
            <a:off x="0" y="0"/>
            <a:ext cx="9144000" cy="5143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SzPts val="1400"/>
              <a:buNone/>
            </a:pPr>
            <a:r>
              <a:rPr lang="en-GB" sz="1400">
                <a:solidFill>
                  <a:srgbClr val="273239"/>
                </a:solidFill>
                <a:highlight>
                  <a:srgbClr val="FFFFFF"/>
                </a:highlight>
              </a:rPr>
              <a:t>So, probability of playing golf is given by:</a:t>
            </a:r>
            <a:endParaRPr sz="1400">
              <a:solidFill>
                <a:srgbClr val="273239"/>
              </a:solidFill>
              <a:highlight>
                <a:srgbClr val="FFFFFF"/>
              </a:highlight>
            </a:endParaRPr>
          </a:p>
          <a:p>
            <a:pPr marL="0" lvl="0" indent="0" algn="l" rtl="0">
              <a:lnSpc>
                <a:spcPct val="115000"/>
              </a:lnSpc>
              <a:spcBef>
                <a:spcPts val="800"/>
              </a:spcBef>
              <a:spcAft>
                <a:spcPts val="0"/>
              </a:spcAft>
              <a:buSzPts val="1400"/>
              <a:buNone/>
            </a:pPr>
            <a:endParaRPr sz="1400">
              <a:solidFill>
                <a:srgbClr val="273239"/>
              </a:solidFill>
              <a:highlight>
                <a:srgbClr val="FFFFFF"/>
              </a:highlight>
            </a:endParaRPr>
          </a:p>
          <a:p>
            <a:pPr marL="0" lvl="0" indent="0" algn="l" rtl="0">
              <a:lnSpc>
                <a:spcPct val="115000"/>
              </a:lnSpc>
              <a:spcBef>
                <a:spcPts val="800"/>
              </a:spcBef>
              <a:spcAft>
                <a:spcPts val="0"/>
              </a:spcAft>
              <a:buSzPts val="1400"/>
              <a:buNone/>
            </a:pPr>
            <a:r>
              <a:rPr lang="en-GB" sz="1400">
                <a:solidFill>
                  <a:srgbClr val="273239"/>
                </a:solidFill>
                <a:highlight>
                  <a:srgbClr val="FFFFFF"/>
                </a:highlight>
              </a:rPr>
              <a:t>and probability to not play golf is given by:</a:t>
            </a:r>
            <a:endParaRPr sz="1400">
              <a:solidFill>
                <a:srgbClr val="273239"/>
              </a:solidFill>
              <a:highlight>
                <a:srgbClr val="FFFFFF"/>
              </a:highlight>
            </a:endParaRPr>
          </a:p>
          <a:p>
            <a:pPr marL="0" lvl="0" indent="0" algn="l" rtl="0">
              <a:lnSpc>
                <a:spcPct val="115000"/>
              </a:lnSpc>
              <a:spcBef>
                <a:spcPts val="800"/>
              </a:spcBef>
              <a:spcAft>
                <a:spcPts val="0"/>
              </a:spcAft>
              <a:buSzPts val="1400"/>
              <a:buNone/>
            </a:pPr>
            <a:endParaRPr sz="1400">
              <a:solidFill>
                <a:srgbClr val="273239"/>
              </a:solidFill>
              <a:highlight>
                <a:srgbClr val="FFFFFF"/>
              </a:highlight>
            </a:endParaRPr>
          </a:p>
          <a:p>
            <a:pPr marL="0" lvl="0" indent="0" algn="l" rtl="0">
              <a:lnSpc>
                <a:spcPct val="115000"/>
              </a:lnSpc>
              <a:spcBef>
                <a:spcPts val="800"/>
              </a:spcBef>
              <a:spcAft>
                <a:spcPts val="0"/>
              </a:spcAft>
              <a:buSzPts val="1400"/>
              <a:buNone/>
            </a:pPr>
            <a:r>
              <a:rPr lang="en-GB" sz="1400">
                <a:solidFill>
                  <a:srgbClr val="273239"/>
                </a:solidFill>
                <a:highlight>
                  <a:srgbClr val="FFFFFF"/>
                </a:highlight>
              </a:rPr>
              <a:t>Since, P(today) is common in both probabilities, we can ignore P(today) and find proportional probabilities as:</a:t>
            </a:r>
            <a:endParaRPr sz="1400">
              <a:solidFill>
                <a:srgbClr val="273239"/>
              </a:solidFill>
              <a:highlight>
                <a:srgbClr val="FFFFFF"/>
              </a:highlight>
            </a:endParaRPr>
          </a:p>
          <a:p>
            <a:pPr marL="0" lvl="0" indent="0" algn="l" rtl="0">
              <a:lnSpc>
                <a:spcPct val="90000"/>
              </a:lnSpc>
              <a:spcBef>
                <a:spcPts val="800"/>
              </a:spcBef>
              <a:spcAft>
                <a:spcPts val="0"/>
              </a:spcAft>
              <a:buSzPts val="1400"/>
              <a:buNone/>
            </a:pPr>
            <a:endParaRPr sz="1400"/>
          </a:p>
          <a:p>
            <a:pPr marL="0" lvl="0" indent="0" algn="l" rtl="0">
              <a:lnSpc>
                <a:spcPct val="90000"/>
              </a:lnSpc>
              <a:spcBef>
                <a:spcPts val="1200"/>
              </a:spcBef>
              <a:spcAft>
                <a:spcPts val="0"/>
              </a:spcAft>
              <a:buSzPts val="1400"/>
              <a:buNone/>
            </a:pPr>
            <a:r>
              <a:rPr lang="en-GB" sz="1400"/>
              <a:t>And</a:t>
            </a:r>
            <a:endParaRPr sz="1400"/>
          </a:p>
          <a:p>
            <a:pPr marL="0" lvl="0" indent="0" algn="l" rtl="0">
              <a:lnSpc>
                <a:spcPct val="90000"/>
              </a:lnSpc>
              <a:spcBef>
                <a:spcPts val="1200"/>
              </a:spcBef>
              <a:spcAft>
                <a:spcPts val="0"/>
              </a:spcAft>
              <a:buSzPts val="1400"/>
              <a:buNone/>
            </a:pPr>
            <a:r>
              <a:rPr lang="en-GB" sz="1400"/>
              <a:t>Now, since </a:t>
            </a:r>
            <a:endParaRPr sz="1400"/>
          </a:p>
          <a:p>
            <a:pPr marL="0" lvl="0" indent="0" algn="l" rtl="0">
              <a:lnSpc>
                <a:spcPct val="90000"/>
              </a:lnSpc>
              <a:spcBef>
                <a:spcPts val="1200"/>
              </a:spcBef>
              <a:spcAft>
                <a:spcPts val="0"/>
              </a:spcAft>
              <a:buSzPts val="1400"/>
              <a:buNone/>
            </a:pPr>
            <a:endParaRPr sz="1400">
              <a:solidFill>
                <a:srgbClr val="273239"/>
              </a:solidFill>
              <a:highlight>
                <a:srgbClr val="FFFFFF"/>
              </a:highlight>
            </a:endParaRPr>
          </a:p>
          <a:p>
            <a:pPr marL="0" lvl="0" indent="0" algn="l" rtl="0">
              <a:lnSpc>
                <a:spcPct val="90000"/>
              </a:lnSpc>
              <a:spcBef>
                <a:spcPts val="1200"/>
              </a:spcBef>
              <a:spcAft>
                <a:spcPts val="0"/>
              </a:spcAft>
              <a:buSzPts val="1400"/>
              <a:buNone/>
            </a:pPr>
            <a:r>
              <a:rPr lang="en-GB" sz="1400">
                <a:solidFill>
                  <a:srgbClr val="273239"/>
                </a:solidFill>
                <a:highlight>
                  <a:srgbClr val="FFFFFF"/>
                </a:highlight>
              </a:rPr>
              <a:t>These numbers can be converted into a probability by making the sum equal to 1 (normalization):</a:t>
            </a:r>
            <a:endParaRPr sz="1400">
              <a:solidFill>
                <a:srgbClr val="273239"/>
              </a:solidFill>
              <a:highlight>
                <a:srgbClr val="FFFFFF"/>
              </a:highlight>
            </a:endParaRPr>
          </a:p>
          <a:p>
            <a:pPr marL="0" lvl="0" indent="0" algn="l" rtl="0">
              <a:lnSpc>
                <a:spcPct val="90000"/>
              </a:lnSpc>
              <a:spcBef>
                <a:spcPts val="1200"/>
              </a:spcBef>
              <a:spcAft>
                <a:spcPts val="0"/>
              </a:spcAft>
              <a:buSzPts val="1400"/>
              <a:buNone/>
            </a:pPr>
            <a:endParaRPr sz="1400">
              <a:solidFill>
                <a:srgbClr val="273239"/>
              </a:solidFill>
              <a:highlight>
                <a:srgbClr val="FFFFFF"/>
              </a:highlight>
            </a:endParaRPr>
          </a:p>
          <a:p>
            <a:pPr marL="0" lvl="0" indent="0" algn="l" rtl="0">
              <a:lnSpc>
                <a:spcPct val="90000"/>
              </a:lnSpc>
              <a:spcBef>
                <a:spcPts val="1200"/>
              </a:spcBef>
              <a:spcAft>
                <a:spcPts val="0"/>
              </a:spcAft>
              <a:buSzPts val="1400"/>
              <a:buNone/>
            </a:pPr>
            <a:r>
              <a:rPr lang="en-GB" sz="1400">
                <a:solidFill>
                  <a:srgbClr val="273239"/>
                </a:solidFill>
                <a:highlight>
                  <a:srgbClr val="FFFFFF"/>
                </a:highlight>
              </a:rPr>
              <a:t>And </a:t>
            </a:r>
            <a:endParaRPr sz="1400">
              <a:solidFill>
                <a:srgbClr val="273239"/>
              </a:solidFill>
              <a:highlight>
                <a:srgbClr val="FFFFFF"/>
              </a:highlight>
            </a:endParaRPr>
          </a:p>
          <a:p>
            <a:pPr marL="0" lvl="0" indent="0" algn="l" rtl="0">
              <a:lnSpc>
                <a:spcPct val="90000"/>
              </a:lnSpc>
              <a:spcBef>
                <a:spcPts val="1200"/>
              </a:spcBef>
              <a:spcAft>
                <a:spcPts val="0"/>
              </a:spcAft>
              <a:buSzPts val="1400"/>
              <a:buNone/>
            </a:pPr>
            <a:endParaRPr sz="1400">
              <a:solidFill>
                <a:srgbClr val="273239"/>
              </a:solidFill>
              <a:highlight>
                <a:srgbClr val="FFFFFF"/>
              </a:highlight>
            </a:endParaRPr>
          </a:p>
          <a:p>
            <a:pPr marL="0" lvl="0" indent="0" algn="l" rtl="0">
              <a:lnSpc>
                <a:spcPct val="90000"/>
              </a:lnSpc>
              <a:spcBef>
                <a:spcPts val="1200"/>
              </a:spcBef>
              <a:spcAft>
                <a:spcPts val="0"/>
              </a:spcAft>
              <a:buSzPts val="1400"/>
              <a:buNone/>
            </a:pPr>
            <a:r>
              <a:rPr lang="en-GB" sz="1400">
                <a:solidFill>
                  <a:srgbClr val="273239"/>
                </a:solidFill>
                <a:highlight>
                  <a:srgbClr val="FFFFFF"/>
                </a:highlight>
              </a:rPr>
              <a:t>Since;	</a:t>
            </a:r>
            <a:r>
              <a:rPr lang="en-GB" sz="1400" b="1">
                <a:solidFill>
                  <a:srgbClr val="273239"/>
                </a:solidFill>
                <a:highlight>
                  <a:srgbClr val="FFFFFF"/>
                </a:highlight>
              </a:rPr>
              <a:t>P(Yes/Today) &gt; P(No/Today)</a:t>
            </a:r>
            <a:endParaRPr sz="1400" b="1">
              <a:solidFill>
                <a:srgbClr val="273239"/>
              </a:solidFill>
              <a:highlight>
                <a:srgbClr val="FFFFFF"/>
              </a:highlight>
            </a:endParaRPr>
          </a:p>
          <a:p>
            <a:pPr marL="0" lvl="0" indent="0" algn="l" rtl="0">
              <a:lnSpc>
                <a:spcPct val="90000"/>
              </a:lnSpc>
              <a:spcBef>
                <a:spcPts val="1200"/>
              </a:spcBef>
              <a:spcAft>
                <a:spcPts val="1200"/>
              </a:spcAft>
              <a:buSzPts val="1400"/>
              <a:buNone/>
            </a:pPr>
            <a:r>
              <a:rPr lang="en-GB" sz="1400" b="1" i="1">
                <a:solidFill>
                  <a:srgbClr val="273239"/>
                </a:solidFill>
                <a:highlight>
                  <a:srgbClr val="FFFFFF"/>
                </a:highlight>
              </a:rPr>
              <a:t>So, the Prediction that Golf will be played is: YES</a:t>
            </a:r>
            <a:endParaRPr sz="1400" b="1" i="1">
              <a:solidFill>
                <a:srgbClr val="273239"/>
              </a:solidFill>
              <a:highlight>
                <a:srgbClr val="FFFFFF"/>
              </a:highlight>
            </a:endParaRPr>
          </a:p>
        </p:txBody>
      </p:sp>
      <p:pic>
        <p:nvPicPr>
          <p:cNvPr id="190" name="Google Shape;190;p20"/>
          <p:cNvPicPr preferRelativeResize="0"/>
          <p:nvPr/>
        </p:nvPicPr>
        <p:blipFill rotWithShape="1">
          <a:blip r:embed="rId1"/>
          <a:srcRect/>
          <a:stretch>
            <a:fillRect/>
          </a:stretch>
        </p:blipFill>
        <p:spPr>
          <a:xfrm>
            <a:off x="304700" y="344800"/>
            <a:ext cx="8244775" cy="315524"/>
          </a:xfrm>
          <a:prstGeom prst="rect">
            <a:avLst/>
          </a:prstGeom>
          <a:noFill/>
          <a:ln>
            <a:noFill/>
          </a:ln>
        </p:spPr>
      </p:pic>
      <p:pic>
        <p:nvPicPr>
          <p:cNvPr id="191" name="Google Shape;191;p20"/>
          <p:cNvPicPr preferRelativeResize="0"/>
          <p:nvPr/>
        </p:nvPicPr>
        <p:blipFill rotWithShape="1">
          <a:blip r:embed="rId2"/>
          <a:srcRect/>
          <a:stretch>
            <a:fillRect/>
          </a:stretch>
        </p:blipFill>
        <p:spPr>
          <a:xfrm>
            <a:off x="304700" y="974625"/>
            <a:ext cx="7901829" cy="315525"/>
          </a:xfrm>
          <a:prstGeom prst="rect">
            <a:avLst/>
          </a:prstGeom>
          <a:noFill/>
          <a:ln>
            <a:noFill/>
          </a:ln>
        </p:spPr>
      </p:pic>
      <p:pic>
        <p:nvPicPr>
          <p:cNvPr id="192" name="Google Shape;192;p20"/>
          <p:cNvPicPr preferRelativeResize="0"/>
          <p:nvPr/>
        </p:nvPicPr>
        <p:blipFill rotWithShape="1">
          <a:blip r:embed="rId3"/>
          <a:srcRect/>
          <a:stretch>
            <a:fillRect/>
          </a:stretch>
        </p:blipFill>
        <p:spPr>
          <a:xfrm>
            <a:off x="2635550" y="1724075"/>
            <a:ext cx="4066771" cy="315525"/>
          </a:xfrm>
          <a:prstGeom prst="rect">
            <a:avLst/>
          </a:prstGeom>
          <a:noFill/>
          <a:ln>
            <a:noFill/>
          </a:ln>
        </p:spPr>
      </p:pic>
      <p:pic>
        <p:nvPicPr>
          <p:cNvPr id="193" name="Google Shape;193;p20"/>
          <p:cNvPicPr preferRelativeResize="0"/>
          <p:nvPr/>
        </p:nvPicPr>
        <p:blipFill rotWithShape="1">
          <a:blip r:embed="rId4"/>
          <a:srcRect/>
          <a:stretch>
            <a:fillRect/>
          </a:stretch>
        </p:blipFill>
        <p:spPr>
          <a:xfrm>
            <a:off x="2715478" y="2150288"/>
            <a:ext cx="3979121" cy="315525"/>
          </a:xfrm>
          <a:prstGeom prst="rect">
            <a:avLst/>
          </a:prstGeom>
          <a:noFill/>
          <a:ln>
            <a:noFill/>
          </a:ln>
        </p:spPr>
      </p:pic>
      <p:pic>
        <p:nvPicPr>
          <p:cNvPr id="194" name="Google Shape;194;p20"/>
          <p:cNvPicPr preferRelativeResize="0"/>
          <p:nvPr/>
        </p:nvPicPr>
        <p:blipFill rotWithShape="1">
          <a:blip r:embed="rId5"/>
          <a:srcRect/>
          <a:stretch>
            <a:fillRect/>
          </a:stretch>
        </p:blipFill>
        <p:spPr>
          <a:xfrm>
            <a:off x="2922013" y="2643650"/>
            <a:ext cx="3299975" cy="216900"/>
          </a:xfrm>
          <a:prstGeom prst="rect">
            <a:avLst/>
          </a:prstGeom>
          <a:noFill/>
          <a:ln>
            <a:noFill/>
          </a:ln>
        </p:spPr>
      </p:pic>
      <p:pic>
        <p:nvPicPr>
          <p:cNvPr id="195" name="Google Shape;195;p20"/>
          <p:cNvPicPr preferRelativeResize="0"/>
          <p:nvPr/>
        </p:nvPicPr>
        <p:blipFill rotWithShape="1">
          <a:blip r:embed="rId6"/>
          <a:srcRect/>
          <a:stretch>
            <a:fillRect/>
          </a:stretch>
        </p:blipFill>
        <p:spPr>
          <a:xfrm>
            <a:off x="2792400" y="3415509"/>
            <a:ext cx="3753087" cy="315525"/>
          </a:xfrm>
          <a:prstGeom prst="rect">
            <a:avLst/>
          </a:prstGeom>
          <a:noFill/>
          <a:ln>
            <a:noFill/>
          </a:ln>
        </p:spPr>
      </p:pic>
      <p:pic>
        <p:nvPicPr>
          <p:cNvPr id="196" name="Google Shape;196;p20"/>
          <p:cNvPicPr preferRelativeResize="0"/>
          <p:nvPr/>
        </p:nvPicPr>
        <p:blipFill rotWithShape="1">
          <a:blip r:embed="rId7"/>
          <a:srcRect/>
          <a:stretch>
            <a:fillRect/>
          </a:stretch>
        </p:blipFill>
        <p:spPr>
          <a:xfrm>
            <a:off x="2792408" y="3955808"/>
            <a:ext cx="3670054" cy="315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28650" y="2312035"/>
            <a:ext cx="7886700" cy="520065"/>
          </a:xfrm>
        </p:spPr>
        <p:txBody>
          <a:bodyPr/>
          <a:p>
            <a:pPr algn="ctr"/>
            <a:r>
              <a:rPr lang="en-US"/>
              <a:t>Implementation in Python Sklearn</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699135" y="217805"/>
            <a:ext cx="7816215" cy="4569460"/>
          </a:xfrm>
        </p:spPr>
        <p:txBody>
          <a:bodyPr>
            <a:noAutofit/>
          </a:bodyPr>
          <a:p>
            <a:pPr marL="139700" indent="0">
              <a:buNone/>
            </a:pPr>
            <a:r>
              <a:rPr lang="en-US" sz="1300" b="1"/>
              <a:t>Model Building</a:t>
            </a:r>
            <a:endParaRPr lang="en-US" sz="1300" b="1"/>
          </a:p>
          <a:p>
            <a:pPr marL="139700" indent="0">
              <a:buNone/>
            </a:pPr>
            <a:r>
              <a:rPr lang="en-US" sz="1300"/>
              <a:t>	</a:t>
            </a:r>
            <a:r>
              <a:rPr lang="en-US" sz="1300" b="1"/>
              <a:t>#Import Gaussian Naive Bayes model</a:t>
            </a:r>
            <a:endParaRPr lang="en-US" sz="1300" b="1"/>
          </a:p>
          <a:p>
            <a:pPr marL="139700" indent="0">
              <a:buNone/>
            </a:pPr>
            <a:r>
              <a:rPr lang="en-US" sz="1300"/>
              <a:t>	from sklearn.naive_bayes import GaussianNB</a:t>
            </a:r>
            <a:endParaRPr lang="en-US" sz="1300"/>
          </a:p>
          <a:p>
            <a:pPr marL="139700" indent="0">
              <a:buNone/>
            </a:pPr>
            <a:r>
              <a:rPr lang="en-US" sz="1300"/>
              <a:t>	</a:t>
            </a:r>
            <a:r>
              <a:rPr lang="en-US" sz="1300" b="1"/>
              <a:t>#Create a Gaussian Classifier</a:t>
            </a:r>
            <a:endParaRPr lang="en-US" sz="1300" b="1"/>
          </a:p>
          <a:p>
            <a:pPr marL="139700" indent="0">
              <a:buNone/>
            </a:pPr>
            <a:r>
              <a:rPr lang="en-US" sz="1300"/>
              <a:t>	gnb = GaussianNB()</a:t>
            </a:r>
            <a:endParaRPr lang="en-US" sz="1300"/>
          </a:p>
          <a:p>
            <a:pPr marL="139700" indent="0">
              <a:buNone/>
            </a:pPr>
            <a:endParaRPr lang="en-US" sz="1300"/>
          </a:p>
          <a:p>
            <a:pPr marL="139700" indent="0">
              <a:buNone/>
            </a:pPr>
            <a:r>
              <a:rPr lang="en-US" sz="1300"/>
              <a:t>	</a:t>
            </a:r>
            <a:r>
              <a:rPr lang="en-US" sz="1300" b="1"/>
              <a:t>#Train the model using the training sets</a:t>
            </a:r>
            <a:endParaRPr lang="en-US" sz="1300" b="1"/>
          </a:p>
          <a:p>
            <a:pPr marL="139700" indent="0">
              <a:buNone/>
            </a:pPr>
            <a:r>
              <a:rPr lang="en-US" sz="1300"/>
              <a:t>	gnb.fit(X_train, y_train)</a:t>
            </a:r>
            <a:endParaRPr lang="en-US" sz="1300"/>
          </a:p>
          <a:p>
            <a:pPr marL="139700" indent="0">
              <a:buNone/>
            </a:pPr>
            <a:r>
              <a:rPr lang="en-US" sz="1300"/>
              <a:t>	</a:t>
            </a:r>
            <a:r>
              <a:rPr lang="en-US" sz="1300" b="1"/>
              <a:t>#Predict the response for test dataset</a:t>
            </a:r>
            <a:endParaRPr lang="en-US" sz="1300" b="1"/>
          </a:p>
          <a:p>
            <a:pPr marL="139700" indent="0">
              <a:buNone/>
            </a:pPr>
            <a:r>
              <a:rPr lang="en-US" sz="1300"/>
              <a:t>	y_pred = gnb.predict(X_test)</a:t>
            </a:r>
            <a:endParaRPr lang="en-US" sz="1300"/>
          </a:p>
          <a:p>
            <a:pPr marL="139700" indent="0">
              <a:buNone/>
            </a:pPr>
            <a:r>
              <a:rPr lang="en-US" sz="1300" b="1"/>
              <a:t>Model Evaluation</a:t>
            </a:r>
            <a:endParaRPr lang="en-US" sz="1300" b="1"/>
          </a:p>
          <a:p>
            <a:pPr marL="139700" indent="0">
              <a:buNone/>
            </a:pPr>
            <a:r>
              <a:rPr lang="en-US" sz="1300"/>
              <a:t>	</a:t>
            </a:r>
            <a:r>
              <a:rPr lang="en-US" sz="1300" b="1"/>
              <a:t>#Import scikit-learn metrics module for accuracy calculation</a:t>
            </a:r>
            <a:endParaRPr lang="en-US" sz="1300" b="1"/>
          </a:p>
          <a:p>
            <a:pPr marL="139700" indent="0">
              <a:buNone/>
            </a:pPr>
            <a:r>
              <a:rPr lang="en-US" sz="1300"/>
              <a:t>	from sklearn import metrics</a:t>
            </a:r>
            <a:endParaRPr lang="en-US" sz="1300"/>
          </a:p>
          <a:p>
            <a:pPr marL="139700" indent="0">
              <a:buNone/>
            </a:pPr>
            <a:br>
              <a:rPr lang="en-US" sz="1300"/>
            </a:br>
            <a:r>
              <a:rPr lang="en-US" sz="1300"/>
              <a:t>	</a:t>
            </a:r>
            <a:r>
              <a:rPr lang="en-US" sz="1300" b="1"/>
              <a:t># Model Accuracy, how often is the classifier correct?</a:t>
            </a:r>
            <a:endParaRPr lang="en-US" sz="1300" b="1"/>
          </a:p>
          <a:p>
            <a:pPr marL="139700" indent="0">
              <a:buNone/>
            </a:pPr>
            <a:r>
              <a:rPr lang="en-US" sz="1300"/>
              <a:t>	print("Accuracy:",metrics.accuracy_score(y_test, y_pred))</a:t>
            </a:r>
            <a:endParaRPr lang="en-US" sz="13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g113e3f3a343_0_0"/>
          <p:cNvSpPr txBox="1"/>
          <p:nvPr>
            <p:ph type="title"/>
          </p:nvPr>
        </p:nvSpPr>
        <p:spPr>
          <a:xfrm>
            <a:off x="482600" y="273050"/>
            <a:ext cx="3943350" cy="511810"/>
          </a:xfrm>
          <a:prstGeom prst="rect">
            <a:avLst/>
          </a:prstGeom>
        </p:spPr>
        <p:txBody>
          <a:bodyPr spcFirstLastPara="1" wrap="square" lIns="68575" tIns="34275" rIns="68575" bIns="34275" anchor="ctr" anchorCtr="0">
            <a:normAutofit/>
          </a:bodyPr>
          <a:lstStyle/>
          <a:p>
            <a:pPr marL="0" lvl="0" algn="l" rtl="0">
              <a:spcBef>
                <a:spcPts val="0"/>
              </a:spcBef>
              <a:spcAft>
                <a:spcPts val="0"/>
              </a:spcAft>
              <a:buNone/>
            </a:pPr>
            <a:r>
              <a:rPr lang="en-GB" sz="2800"/>
              <a:t>References</a:t>
            </a:r>
            <a:endParaRPr lang="en-GB" sz="2800"/>
          </a:p>
        </p:txBody>
      </p:sp>
      <p:sp>
        <p:nvSpPr>
          <p:cNvPr id="78" name="Google Shape;78;g113e3f3a343_0_0"/>
          <p:cNvSpPr txBox="1"/>
          <p:nvPr>
            <p:ph type="body" idx="1"/>
          </p:nvPr>
        </p:nvSpPr>
        <p:spPr>
          <a:xfrm>
            <a:off x="427990" y="875665"/>
            <a:ext cx="8123555" cy="4093845"/>
          </a:xfrm>
          <a:prstGeom prst="rect">
            <a:avLst/>
          </a:prstGeom>
        </p:spPr>
        <p:txBody>
          <a:bodyPr spcFirstLastPara="1" wrap="square" lIns="68575" tIns="34275" rIns="68575" bIns="34275" anchor="t" anchorCtr="0">
            <a:normAutofit lnSpcReduction="20000"/>
          </a:bodyPr>
          <a:lstStyle/>
          <a:p>
            <a:pPr marL="0" lvl="0" algn="l" rtl="0">
              <a:lnSpc>
                <a:spcPct val="90000"/>
              </a:lnSpc>
              <a:spcBef>
                <a:spcPts val="0"/>
              </a:spcBef>
              <a:spcAft>
                <a:spcPts val="0"/>
              </a:spcAft>
              <a:buNone/>
            </a:pPr>
            <a:r>
              <a:rPr lang="en-GB">
                <a:sym typeface="+mn-ea"/>
              </a:rPr>
              <a:t>AI tutorials</a:t>
            </a:r>
            <a:endParaRPr lang="en-GB">
              <a:solidFill>
                <a:schemeClr val="dk2"/>
              </a:solidFill>
            </a:endParaRPr>
          </a:p>
          <a:p>
            <a:pPr marL="0" lvl="0" algn="l" rtl="0">
              <a:lnSpc>
                <a:spcPct val="90000"/>
              </a:lnSpc>
              <a:spcBef>
                <a:spcPts val="0"/>
              </a:spcBef>
              <a:spcAft>
                <a:spcPts val="0"/>
              </a:spcAft>
              <a:buNone/>
            </a:pPr>
            <a:r>
              <a:rPr lang="en-GB">
                <a:sym typeface="+mn-ea"/>
                <a:hlinkClick r:id="rId1"/>
              </a:rPr>
              <a:t>https://www.javatpoint.com/</a:t>
            </a:r>
            <a:r>
              <a:rPr lang="en-GB">
                <a:sym typeface="+mn-ea"/>
              </a:rPr>
              <a:t> </a:t>
            </a:r>
            <a:endParaRPr lang="en-GB"/>
          </a:p>
          <a:p>
            <a:pPr marL="0" lvl="0" algn="l" rtl="0">
              <a:lnSpc>
                <a:spcPct val="90000"/>
              </a:lnSpc>
              <a:spcBef>
                <a:spcPts val="0"/>
              </a:spcBef>
              <a:spcAft>
                <a:spcPts val="0"/>
              </a:spcAft>
              <a:buNone/>
            </a:pPr>
            <a:endParaRPr lang="en-GB"/>
          </a:p>
          <a:p>
            <a:pPr marL="0" lvl="0" algn="l" rtl="0">
              <a:lnSpc>
                <a:spcPct val="90000"/>
              </a:lnSpc>
              <a:spcBef>
                <a:spcPts val="0"/>
              </a:spcBef>
              <a:spcAft>
                <a:spcPts val="0"/>
              </a:spcAft>
              <a:buNone/>
            </a:pPr>
            <a:r>
              <a:rPr lang="en-GB"/>
              <a:t>Probabilistic reasoning in Artificial intelligence</a:t>
            </a:r>
            <a:br>
              <a:rPr lang="en-GB"/>
            </a:br>
            <a:r>
              <a:rPr lang="en-GB">
                <a:hlinkClick r:id="rId2"/>
              </a:rPr>
              <a:t>https://www.javatpoint.com/probabilistic-reasoning-in-artifical-intelligence</a:t>
            </a:r>
            <a:br>
              <a:rPr lang="en-GB"/>
            </a:br>
            <a:endParaRPr lang="en-GB"/>
          </a:p>
          <a:p>
            <a:pPr marL="0" lvl="0" algn="l" rtl="0">
              <a:lnSpc>
                <a:spcPct val="90000"/>
              </a:lnSpc>
              <a:spcBef>
                <a:spcPts val="0"/>
              </a:spcBef>
              <a:spcAft>
                <a:spcPts val="0"/>
              </a:spcAft>
              <a:buNone/>
            </a:pPr>
            <a:r>
              <a:rPr lang="en-GB"/>
              <a:t>Bayes' theorem in Artificial intelligence</a:t>
            </a:r>
            <a:br>
              <a:rPr lang="en-GB"/>
            </a:br>
            <a:r>
              <a:rPr lang="en-GB">
                <a:hlinkClick r:id="rId3"/>
              </a:rPr>
              <a:t>https://www.javatpoint.com/bayes-theorem-in-artifical-intelligence</a:t>
            </a:r>
            <a:br>
              <a:rPr lang="en-GB"/>
            </a:br>
            <a:endParaRPr lang="en-GB"/>
          </a:p>
          <a:p>
            <a:pPr marL="0" lvl="0" algn="l" rtl="0">
              <a:lnSpc>
                <a:spcPct val="90000"/>
              </a:lnSpc>
              <a:spcBef>
                <a:spcPts val="0"/>
              </a:spcBef>
              <a:spcAft>
                <a:spcPts val="0"/>
              </a:spcAft>
              <a:buNone/>
            </a:pPr>
            <a:r>
              <a:rPr lang="en-GB"/>
              <a:t>Bayesian Belief Network in artificial intelligence</a:t>
            </a:r>
            <a:br>
              <a:rPr lang="en-GB"/>
            </a:br>
            <a:r>
              <a:rPr lang="en-GB">
                <a:hlinkClick r:id="rId4"/>
              </a:rPr>
              <a:t>https://www.javatpoint.com/bayesian-belief-network-in-artificial-intelligence</a:t>
            </a:r>
            <a:endParaRPr lang="en-GB">
              <a:hlinkClick r:id="rId4"/>
            </a:endParaRPr>
          </a:p>
          <a:p>
            <a:pPr marL="0" lvl="0" algn="l" rtl="0">
              <a:lnSpc>
                <a:spcPct val="90000"/>
              </a:lnSpc>
              <a:spcBef>
                <a:spcPts val="0"/>
              </a:spcBef>
              <a:spcAft>
                <a:spcPts val="0"/>
              </a:spcAft>
              <a:buNone/>
            </a:pPr>
            <a:endParaRPr lang="en-GB">
              <a:hlinkClick r:id="rId4"/>
            </a:endParaRPr>
          </a:p>
          <a:p>
            <a:pPr marL="0" lvl="0" algn="l" rtl="0">
              <a:lnSpc>
                <a:spcPct val="90000"/>
              </a:lnSpc>
              <a:spcBef>
                <a:spcPts val="0"/>
              </a:spcBef>
              <a:spcAft>
                <a:spcPts val="0"/>
              </a:spcAft>
              <a:buNone/>
            </a:pPr>
            <a:r>
              <a:rPr lang="en-GB"/>
              <a:t>Naive Bayes Classification Tutorial using Scikit-learn</a:t>
            </a:r>
            <a:endParaRPr lang="en-GB">
              <a:hlinkClick r:id="rId4"/>
            </a:endParaRPr>
          </a:p>
          <a:p>
            <a:pPr marL="0" lvl="0" algn="l" rtl="0">
              <a:lnSpc>
                <a:spcPct val="90000"/>
              </a:lnSpc>
              <a:spcBef>
                <a:spcPts val="0"/>
              </a:spcBef>
              <a:spcAft>
                <a:spcPts val="0"/>
              </a:spcAft>
              <a:buNone/>
            </a:pPr>
            <a:r>
              <a:rPr lang="en-GB">
                <a:hlinkClick r:id="rId4"/>
              </a:rPr>
              <a:t>https://www.datacamp.com/tutorial/naive-bayes-scikit-learn</a:t>
            </a:r>
            <a:endParaRPr lang="en-GB">
              <a:hlinkClick r:id="rId4"/>
            </a:endParaRPr>
          </a:p>
          <a:p>
            <a:pPr marL="0" lvl="0" algn="l" rtl="0">
              <a:lnSpc>
                <a:spcPct val="90000"/>
              </a:lnSpc>
              <a:spcBef>
                <a:spcPts val="0"/>
              </a:spcBef>
              <a:spcAft>
                <a:spcPts val="0"/>
              </a:spcAft>
              <a:buNone/>
            </a:pPr>
            <a:endParaRPr lang="en-GB"/>
          </a:p>
          <a:p>
            <a:pPr marL="0" lvl="0" algn="l" rtl="0">
              <a:lnSpc>
                <a:spcPct val="90000"/>
              </a:lnSpc>
              <a:spcBef>
                <a:spcPts val="0"/>
              </a:spcBef>
              <a:spcAft>
                <a:spcPts val="0"/>
              </a:spcAft>
              <a:buNone/>
            </a:pPr>
            <a:r>
              <a:rPr lang="en-GB"/>
              <a:t>Naive Bayes Classifiers</a:t>
            </a:r>
            <a:endParaRPr lang="en-GB">
              <a:hlinkClick r:id="rId4"/>
            </a:endParaRPr>
          </a:p>
          <a:p>
            <a:pPr marL="0" lvl="0" algn="l" rtl="0">
              <a:lnSpc>
                <a:spcPct val="90000"/>
              </a:lnSpc>
              <a:spcBef>
                <a:spcPts val="0"/>
              </a:spcBef>
              <a:spcAft>
                <a:spcPts val="0"/>
              </a:spcAft>
              <a:buNone/>
            </a:pPr>
            <a:r>
              <a:rPr lang="en-GB">
                <a:hlinkClick r:id="rId4"/>
              </a:rPr>
              <a:t>https://www.geeksforgeeks.org/naive-bayes-classifiers/</a:t>
            </a:r>
            <a:endParaRPr lang="en-GB">
              <a:hlinkClick r:id="rId4"/>
            </a:endParaRPr>
          </a:p>
          <a:p>
            <a:pPr marL="0" lvl="0" algn="l" rtl="0">
              <a:lnSpc>
                <a:spcPct val="90000"/>
              </a:lnSpc>
              <a:spcBef>
                <a:spcPts val="0"/>
              </a:spcBef>
              <a:spcAft>
                <a:spcPts val="0"/>
              </a:spcAft>
              <a:buNone/>
            </a:pPr>
            <a:endParaRPr lang="en-GB">
              <a:hlinkClick r:id="rId4"/>
            </a:endParaRPr>
          </a:p>
          <a:p>
            <a:pPr marL="0" lvl="0" algn="l" rtl="0">
              <a:lnSpc>
                <a:spcPct val="90000"/>
              </a:lnSpc>
              <a:spcBef>
                <a:spcPts val="0"/>
              </a:spcBef>
              <a:spcAft>
                <a:spcPts val="0"/>
              </a:spcAft>
              <a:buNone/>
            </a:pPr>
            <a:r>
              <a:rPr lang="en-GB"/>
              <a:t>Naive Bayesian</a:t>
            </a:r>
            <a:endParaRPr lang="en-GB">
              <a:hlinkClick r:id="rId4"/>
            </a:endParaRPr>
          </a:p>
          <a:p>
            <a:pPr marL="0" lvl="0" algn="l" rtl="0">
              <a:lnSpc>
                <a:spcPct val="90000"/>
              </a:lnSpc>
              <a:spcBef>
                <a:spcPts val="0"/>
              </a:spcBef>
              <a:spcAft>
                <a:spcPts val="0"/>
              </a:spcAft>
              <a:buNone/>
            </a:pPr>
            <a:r>
              <a:rPr lang="en-GB">
                <a:hlinkClick r:id="rId4"/>
              </a:rPr>
              <a:t>https://www.saedsayad.com/naive_bayesian.htm</a:t>
            </a:r>
            <a:endParaRPr lang="en-GB">
              <a:hlinkClick r:id="rId4"/>
            </a:endParaRPr>
          </a:p>
          <a:p>
            <a:pPr marL="0" lvl="0" indent="0" algn="just" rtl="0">
              <a:lnSpc>
                <a:spcPct val="130000"/>
              </a:lnSpc>
              <a:spcBef>
                <a:spcPts val="600"/>
              </a:spcBef>
              <a:spcAft>
                <a:spcPts val="0"/>
              </a:spcAft>
              <a:buNone/>
            </a:pPr>
            <a:endParaRPr>
              <a:solidFill>
                <a:srgbClr val="610B38"/>
              </a:solidFill>
              <a:highlight>
                <a:srgbClr val="FFFFFF"/>
              </a:highlight>
            </a:endParaRPr>
          </a:p>
          <a:p>
            <a:pPr marL="0" lvl="0" indent="0" algn="just" rtl="0">
              <a:lnSpc>
                <a:spcPct val="130000"/>
              </a:lnSpc>
              <a:spcBef>
                <a:spcPts val="600"/>
              </a:spcBef>
              <a:spcAft>
                <a:spcPts val="0"/>
              </a:spcAft>
              <a:buNone/>
            </a:pPr>
            <a:endParaRPr>
              <a:solidFill>
                <a:srgbClr val="610B38"/>
              </a:solidFill>
              <a:highlight>
                <a:srgbClr val="FFFFFF"/>
              </a:highlight>
            </a:endParaRPr>
          </a:p>
          <a:p>
            <a:pPr marL="0" lvl="0" indent="0" algn="just" rtl="0">
              <a:lnSpc>
                <a:spcPct val="130000"/>
              </a:lnSpc>
              <a:spcBef>
                <a:spcPts val="600"/>
              </a:spcBef>
              <a:spcAft>
                <a:spcPts val="600"/>
              </a:spcAft>
              <a:buNone/>
            </a:p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pic>
        <p:nvPicPr>
          <p:cNvPr id="225" name="Google Shape;225;p25"/>
          <p:cNvPicPr preferRelativeResize="0"/>
          <p:nvPr/>
        </p:nvPicPr>
        <p:blipFill rotWithShape="1">
          <a:blip r:embed="rId1"/>
          <a:srcRect/>
          <a:stretch>
            <a:fillRect/>
          </a:stretch>
        </p:blipFill>
        <p:spPr>
          <a:xfrm>
            <a:off x="0" y="0"/>
            <a:ext cx="9144003"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28650" y="213995"/>
            <a:ext cx="7886700" cy="619125"/>
          </a:xfrm>
        </p:spPr>
        <p:txBody>
          <a:bodyPr/>
          <a:p>
            <a:r>
              <a:rPr lang="en-US">
                <a:latin typeface="Calibri" panose="020F0502020204030204" charset="0"/>
                <a:cs typeface="Calibri" panose="020F0502020204030204" charset="0"/>
              </a:rPr>
              <a:t>Uncertianity</a:t>
            </a:r>
            <a:endParaRPr lang="en-US">
              <a:latin typeface="Calibri" panose="020F0502020204030204" charset="0"/>
              <a:cs typeface="Calibri" panose="020F0502020204030204" charset="0"/>
            </a:endParaRPr>
          </a:p>
        </p:txBody>
      </p:sp>
      <p:sp>
        <p:nvSpPr>
          <p:cNvPr id="3" name="Text Placeholder 2"/>
          <p:cNvSpPr/>
          <p:nvPr>
            <p:ph type="body" idx="1"/>
          </p:nvPr>
        </p:nvSpPr>
        <p:spPr>
          <a:xfrm>
            <a:off x="628650" y="940435"/>
            <a:ext cx="7886700" cy="3621405"/>
          </a:xfrm>
        </p:spPr>
        <p:txBody>
          <a:bodyPr>
            <a:normAutofit lnSpcReduction="10000"/>
          </a:bodyPr>
          <a:p>
            <a:r>
              <a:rPr lang="en-US">
                <a:solidFill>
                  <a:schemeClr val="tx1"/>
                </a:solidFill>
                <a:latin typeface="Calibri" panose="020F0502020204030204" charset="0"/>
                <a:cs typeface="Calibri" panose="020F0502020204030204" charset="0"/>
              </a:rPr>
              <a:t>When we are not sure about the input or output</a:t>
            </a:r>
            <a:endParaRPr lang="en-US">
              <a:solidFill>
                <a:schemeClr val="tx1"/>
              </a:solidFill>
              <a:latin typeface="Calibri" panose="020F0502020204030204" charset="0"/>
              <a:cs typeface="Calibri" panose="020F0502020204030204" charset="0"/>
            </a:endParaRPr>
          </a:p>
          <a:p>
            <a:r>
              <a:rPr lang="en-US">
                <a:solidFill>
                  <a:schemeClr val="tx1"/>
                </a:solidFill>
                <a:latin typeface="Calibri" panose="020F0502020204030204" charset="0"/>
                <a:cs typeface="Calibri" panose="020F0502020204030204" charset="0"/>
              </a:rPr>
              <a:t>To represent uncertain knowledge, where we are not sure about the predicates, we need uncertain reasoning or probabilistic reasoning.</a:t>
            </a:r>
            <a:endParaRPr lang="en-US">
              <a:solidFill>
                <a:schemeClr val="tx1"/>
              </a:solidFill>
              <a:latin typeface="Calibri" panose="020F0502020204030204" charset="0"/>
              <a:cs typeface="Calibri" panose="020F0502020204030204" charset="0"/>
            </a:endParaRPr>
          </a:p>
          <a:p>
            <a:r>
              <a:rPr lang="en-US" sz="1600" b="1">
                <a:solidFill>
                  <a:schemeClr val="tx1"/>
                </a:solidFill>
                <a:latin typeface="Calibri" panose="020F0502020204030204" charset="0"/>
                <a:cs typeface="Calibri" panose="020F0502020204030204" charset="0"/>
              </a:rPr>
              <a:t>Causes of uncertainty:</a:t>
            </a:r>
            <a:endParaRPr lang="en-US" sz="1600" b="1">
              <a:solidFill>
                <a:schemeClr val="tx1"/>
              </a:solidFill>
              <a:latin typeface="Calibri" panose="020F0502020204030204" charset="0"/>
              <a:cs typeface="Calibri" panose="020F0502020204030204" charset="0"/>
            </a:endParaRPr>
          </a:p>
          <a:p>
            <a:pPr lvl="1"/>
            <a:r>
              <a:rPr lang="en-US" sz="1800">
                <a:solidFill>
                  <a:schemeClr val="tx1"/>
                </a:solidFill>
                <a:latin typeface="Calibri" panose="020F0502020204030204" charset="0"/>
                <a:cs typeface="Calibri" panose="020F0502020204030204" charset="0"/>
              </a:rPr>
              <a:t>Following are some leading causes of uncertainty to occur in the real world.</a:t>
            </a:r>
            <a:endParaRPr lang="en-US" sz="1800">
              <a:solidFill>
                <a:schemeClr val="tx1"/>
              </a:solidFill>
              <a:latin typeface="Calibri" panose="020F0502020204030204" charset="0"/>
              <a:cs typeface="Calibri" panose="020F0502020204030204" charset="0"/>
            </a:endParaRPr>
          </a:p>
          <a:p>
            <a:pPr lvl="1"/>
            <a:r>
              <a:rPr lang="en-US" sz="1800">
                <a:solidFill>
                  <a:schemeClr val="tx1"/>
                </a:solidFill>
                <a:latin typeface="Calibri" panose="020F0502020204030204" charset="0"/>
                <a:cs typeface="Calibri" panose="020F0502020204030204" charset="0"/>
              </a:rPr>
              <a:t>Information occurred from unreliable sources.Experimental Errors</a:t>
            </a:r>
            <a:endParaRPr lang="en-US" sz="1800">
              <a:solidFill>
                <a:schemeClr val="tx1"/>
              </a:solidFill>
              <a:latin typeface="Calibri" panose="020F0502020204030204" charset="0"/>
              <a:cs typeface="Calibri" panose="020F0502020204030204" charset="0"/>
            </a:endParaRPr>
          </a:p>
          <a:p>
            <a:pPr lvl="1"/>
            <a:r>
              <a:rPr lang="en-US" sz="1800">
                <a:solidFill>
                  <a:schemeClr val="tx1"/>
                </a:solidFill>
                <a:latin typeface="Calibri" panose="020F0502020204030204" charset="0"/>
                <a:cs typeface="Calibri" panose="020F0502020204030204" charset="0"/>
              </a:rPr>
              <a:t>Equipment fault</a:t>
            </a:r>
            <a:endParaRPr lang="en-US" sz="1800">
              <a:solidFill>
                <a:schemeClr val="tx1"/>
              </a:solidFill>
              <a:latin typeface="Calibri" panose="020F0502020204030204" charset="0"/>
              <a:cs typeface="Calibri" panose="020F0502020204030204" charset="0"/>
            </a:endParaRPr>
          </a:p>
          <a:p>
            <a:pPr lvl="1"/>
            <a:r>
              <a:rPr lang="en-US" sz="1800">
                <a:solidFill>
                  <a:schemeClr val="tx1"/>
                </a:solidFill>
                <a:latin typeface="Calibri" panose="020F0502020204030204" charset="0"/>
                <a:cs typeface="Calibri" panose="020F0502020204030204" charset="0"/>
              </a:rPr>
              <a:t>Temperature variation</a:t>
            </a:r>
            <a:endParaRPr lang="en-US" sz="1800">
              <a:solidFill>
                <a:schemeClr val="tx1"/>
              </a:solidFill>
              <a:latin typeface="Calibri" panose="020F0502020204030204" charset="0"/>
              <a:cs typeface="Calibri" panose="020F0502020204030204" charset="0"/>
            </a:endParaRPr>
          </a:p>
          <a:p>
            <a:pPr lvl="1"/>
            <a:r>
              <a:rPr lang="en-US" sz="1800">
                <a:solidFill>
                  <a:schemeClr val="tx1"/>
                </a:solidFill>
                <a:latin typeface="Calibri" panose="020F0502020204030204" charset="0"/>
                <a:cs typeface="Calibri" panose="020F0502020204030204" charset="0"/>
              </a:rPr>
              <a:t>Climate change.</a:t>
            </a:r>
            <a:endParaRPr lang="en-US" sz="1800">
              <a:solidFill>
                <a:schemeClr val="tx1"/>
              </a:solidFill>
              <a:latin typeface="Calibri" panose="020F0502020204030204" charset="0"/>
              <a:cs typeface="Calibri" panose="020F05020202040302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28650" y="273685"/>
            <a:ext cx="7886700" cy="466090"/>
          </a:xfrm>
        </p:spPr>
        <p:txBody>
          <a:bodyPr>
            <a:normAutofit fontScale="90000"/>
          </a:bodyPr>
          <a:p>
            <a:r>
              <a:rPr lang="en-US"/>
              <a:t>Law of Total Probability</a:t>
            </a:r>
            <a:endParaRPr lang="en-US"/>
          </a:p>
        </p:txBody>
      </p:sp>
      <p:pic>
        <p:nvPicPr>
          <p:cNvPr id="4" name="Picture 3" descr="total-probability-theorem"/>
          <p:cNvPicPr>
            <a:picLocks noChangeAspect="1"/>
          </p:cNvPicPr>
          <p:nvPr/>
        </p:nvPicPr>
        <p:blipFill>
          <a:blip r:embed="rId1"/>
          <a:stretch>
            <a:fillRect/>
          </a:stretch>
        </p:blipFill>
        <p:spPr>
          <a:xfrm>
            <a:off x="227330" y="848995"/>
            <a:ext cx="3651885" cy="2332990"/>
          </a:xfrm>
          <a:prstGeom prst="rect">
            <a:avLst/>
          </a:prstGeom>
        </p:spPr>
      </p:pic>
      <p:pic>
        <p:nvPicPr>
          <p:cNvPr id="5" name="Picture 4" descr="total-probability-theorem-2"/>
          <p:cNvPicPr>
            <a:picLocks noChangeAspect="1"/>
          </p:cNvPicPr>
          <p:nvPr/>
        </p:nvPicPr>
        <p:blipFill>
          <a:blip r:embed="rId2"/>
          <a:stretch>
            <a:fillRect/>
          </a:stretch>
        </p:blipFill>
        <p:spPr>
          <a:xfrm>
            <a:off x="4042410" y="848995"/>
            <a:ext cx="4755515" cy="2418080"/>
          </a:xfrm>
          <a:prstGeom prst="rect">
            <a:avLst/>
          </a:prstGeom>
        </p:spPr>
      </p:pic>
      <p:sp>
        <p:nvSpPr>
          <p:cNvPr id="6" name="Text Box 5"/>
          <p:cNvSpPr txBox="1"/>
          <p:nvPr/>
        </p:nvSpPr>
        <p:spPr>
          <a:xfrm>
            <a:off x="1026795" y="3684270"/>
            <a:ext cx="6593840" cy="737235"/>
          </a:xfrm>
          <a:prstGeom prst="rect">
            <a:avLst/>
          </a:prstGeom>
          <a:noFill/>
        </p:spPr>
        <p:txBody>
          <a:bodyPr wrap="square" rtlCol="0">
            <a:spAutoFit/>
          </a:bodyPr>
          <a:p>
            <a:r>
              <a:rPr lang="en-US"/>
              <a:t> Find the probabilities that answer the question. For this example, we want the probability a random person will have no health problems. </a:t>
            </a:r>
            <a:endParaRPr lang="en-US"/>
          </a:p>
          <a:p>
            <a:r>
              <a:rPr lang="en-US"/>
              <a:t>0.28 + 0.01 = 0.29.</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43560" y="94615"/>
            <a:ext cx="7886700" cy="491490"/>
          </a:xfrm>
        </p:spPr>
        <p:txBody>
          <a:bodyPr>
            <a:normAutofit/>
          </a:bodyPr>
          <a:p>
            <a:r>
              <a:rPr lang="en-US">
                <a:latin typeface="Calibri" panose="020F0502020204030204" charset="0"/>
                <a:cs typeface="Calibri" panose="020F0502020204030204" charset="0"/>
              </a:rPr>
              <a:t>Probabilistic reasoning</a:t>
            </a:r>
            <a:endParaRPr lang="en-US">
              <a:latin typeface="Calibri" panose="020F0502020204030204" charset="0"/>
              <a:cs typeface="Calibri" panose="020F0502020204030204" charset="0"/>
            </a:endParaRPr>
          </a:p>
        </p:txBody>
      </p:sp>
      <p:sp>
        <p:nvSpPr>
          <p:cNvPr id="3" name="Text Placeholder 2"/>
          <p:cNvSpPr/>
          <p:nvPr>
            <p:ph type="body" idx="1"/>
          </p:nvPr>
        </p:nvSpPr>
        <p:spPr>
          <a:xfrm>
            <a:off x="62230" y="586105"/>
            <a:ext cx="8943340" cy="4422140"/>
          </a:xfrm>
        </p:spPr>
        <p:txBody>
          <a:bodyPr>
            <a:noAutofit/>
          </a:bodyPr>
          <a:p>
            <a:r>
              <a:rPr lang="en-US" sz="1500">
                <a:solidFill>
                  <a:schemeClr val="tx1"/>
                </a:solidFill>
                <a:latin typeface="Calibri" panose="020F0502020204030204" charset="0"/>
                <a:cs typeface="Calibri" panose="020F0502020204030204" charset="0"/>
              </a:rPr>
              <a:t>Probabilistic reasoning is a way of knowledge representation where we apply the concept of probability to indicate the uncertainty in knowledge. In probabilistic reasoning, we combine probability theory with logic to handle the uncertainty.</a:t>
            </a:r>
            <a:endParaRPr lang="en-US" sz="1500">
              <a:solidFill>
                <a:schemeClr val="tx1"/>
              </a:solidFill>
              <a:latin typeface="Calibri" panose="020F0502020204030204" charset="0"/>
              <a:cs typeface="Calibri" panose="020F0502020204030204" charset="0"/>
            </a:endParaRPr>
          </a:p>
          <a:p>
            <a:r>
              <a:rPr lang="en-US" sz="1500">
                <a:solidFill>
                  <a:schemeClr val="tx1"/>
                </a:solidFill>
                <a:latin typeface="Calibri" panose="020F0502020204030204" charset="0"/>
                <a:cs typeface="Calibri" panose="020F0502020204030204" charset="0"/>
              </a:rPr>
              <a:t>We use probability in probabilistic reasoning because it provides a way to handle the uncertainty that is the result of someone's laziness and ignorance.</a:t>
            </a:r>
            <a:endParaRPr lang="en-US" sz="1500">
              <a:solidFill>
                <a:schemeClr val="tx1"/>
              </a:solidFill>
              <a:latin typeface="Calibri" panose="020F0502020204030204" charset="0"/>
              <a:cs typeface="Calibri" panose="020F0502020204030204" charset="0"/>
            </a:endParaRPr>
          </a:p>
          <a:p>
            <a:r>
              <a:rPr lang="en-US" sz="1500">
                <a:solidFill>
                  <a:schemeClr val="tx1"/>
                </a:solidFill>
                <a:latin typeface="Calibri" panose="020F0502020204030204" charset="0"/>
                <a:cs typeface="Calibri" panose="020F0502020204030204" charset="0"/>
              </a:rPr>
              <a:t>In the real world, there are lots of scenarios, where the certainty of something is not confirmed, such as;</a:t>
            </a:r>
            <a:br>
              <a:rPr lang="en-US" sz="1500">
                <a:solidFill>
                  <a:schemeClr val="tx1"/>
                </a:solidFill>
                <a:latin typeface="Calibri" panose="020F0502020204030204" charset="0"/>
                <a:cs typeface="Calibri" panose="020F0502020204030204" charset="0"/>
              </a:rPr>
            </a:br>
            <a:r>
              <a:rPr lang="en-US" sz="1500">
                <a:solidFill>
                  <a:schemeClr val="tx1"/>
                </a:solidFill>
                <a:latin typeface="Calibri" panose="020F0502020204030204" charset="0"/>
                <a:cs typeface="Calibri" panose="020F0502020204030204" charset="0"/>
              </a:rPr>
              <a:t>"It will rain today", "behavior of someone for some situations", "A match between two teams or two players." </a:t>
            </a:r>
            <a:br>
              <a:rPr lang="en-US" sz="1500">
                <a:solidFill>
                  <a:schemeClr val="tx1"/>
                </a:solidFill>
                <a:latin typeface="Calibri" panose="020F0502020204030204" charset="0"/>
                <a:cs typeface="Calibri" panose="020F0502020204030204" charset="0"/>
              </a:rPr>
            </a:br>
            <a:r>
              <a:rPr lang="en-US" sz="1500">
                <a:solidFill>
                  <a:schemeClr val="tx1"/>
                </a:solidFill>
                <a:latin typeface="Calibri" panose="020F0502020204030204" charset="0"/>
                <a:cs typeface="Calibri" panose="020F0502020204030204" charset="0"/>
              </a:rPr>
              <a:t>These are probable sentences for which we can assume that it will happen but not sure about it, so here we use probabilistic reasoning.</a:t>
            </a:r>
            <a:endParaRPr lang="en-US" sz="1500">
              <a:solidFill>
                <a:schemeClr val="tx1"/>
              </a:solidFill>
              <a:latin typeface="Calibri" panose="020F0502020204030204" charset="0"/>
              <a:cs typeface="Calibri" panose="020F0502020204030204" charset="0"/>
            </a:endParaRPr>
          </a:p>
          <a:p>
            <a:r>
              <a:rPr lang="en-US" sz="1500" b="1">
                <a:solidFill>
                  <a:schemeClr val="tx1"/>
                </a:solidFill>
                <a:latin typeface="Calibri" panose="020F0502020204030204" charset="0"/>
                <a:cs typeface="Calibri" panose="020F0502020204030204" charset="0"/>
              </a:rPr>
              <a:t>Need of probabilistic reasoning in AI:</a:t>
            </a:r>
            <a:endParaRPr lang="en-US" sz="1500" b="1">
              <a:solidFill>
                <a:schemeClr val="tx1"/>
              </a:solidFill>
              <a:latin typeface="Calibri" panose="020F0502020204030204" charset="0"/>
              <a:cs typeface="Calibri" panose="020F0502020204030204" charset="0"/>
            </a:endParaRPr>
          </a:p>
          <a:p>
            <a:pPr lvl="1"/>
            <a:r>
              <a:rPr lang="en-US" sz="1500">
                <a:solidFill>
                  <a:schemeClr val="tx1"/>
                </a:solidFill>
                <a:latin typeface="Calibri" panose="020F0502020204030204" charset="0"/>
                <a:cs typeface="Calibri" panose="020F0502020204030204" charset="0"/>
                <a:sym typeface="+mn-ea"/>
              </a:rPr>
              <a:t>When there are unpredictable outcomes.</a:t>
            </a:r>
            <a:endParaRPr lang="en-US" sz="1500">
              <a:solidFill>
                <a:schemeClr val="tx1"/>
              </a:solidFill>
              <a:latin typeface="Calibri" panose="020F0502020204030204" charset="0"/>
              <a:cs typeface="Calibri" panose="020F0502020204030204" charset="0"/>
            </a:endParaRPr>
          </a:p>
          <a:p>
            <a:pPr lvl="1"/>
            <a:r>
              <a:rPr lang="en-US" sz="1500">
                <a:solidFill>
                  <a:schemeClr val="tx1"/>
                </a:solidFill>
                <a:latin typeface="Calibri" panose="020F0502020204030204" charset="0"/>
                <a:cs typeface="Calibri" panose="020F0502020204030204" charset="0"/>
                <a:sym typeface="+mn-ea"/>
              </a:rPr>
              <a:t>When specifications or possibilities of predicates becomes too large to handle.</a:t>
            </a:r>
            <a:endParaRPr lang="en-US" sz="1500">
              <a:solidFill>
                <a:schemeClr val="tx1"/>
              </a:solidFill>
              <a:latin typeface="Calibri" panose="020F0502020204030204" charset="0"/>
              <a:cs typeface="Calibri" panose="020F0502020204030204" charset="0"/>
            </a:endParaRPr>
          </a:p>
          <a:p>
            <a:pPr lvl="1"/>
            <a:r>
              <a:rPr lang="en-US" sz="1500">
                <a:solidFill>
                  <a:schemeClr val="tx1"/>
                </a:solidFill>
                <a:latin typeface="Calibri" panose="020F0502020204030204" charset="0"/>
                <a:cs typeface="Calibri" panose="020F0502020204030204" charset="0"/>
                <a:sym typeface="+mn-ea"/>
              </a:rPr>
              <a:t>When an unknown error occurs during an experiment.</a:t>
            </a:r>
            <a:endParaRPr lang="en-US" sz="1500" b="1">
              <a:solidFill>
                <a:schemeClr val="tx1"/>
              </a:solidFill>
              <a:latin typeface="Calibri" panose="020F0502020204030204" charset="0"/>
              <a:cs typeface="Calibri" panose="020F0502020204030204" charset="0"/>
            </a:endParaRPr>
          </a:p>
          <a:p>
            <a:r>
              <a:rPr lang="en-US" sz="1500" b="1">
                <a:solidFill>
                  <a:schemeClr val="tx1"/>
                </a:solidFill>
                <a:latin typeface="Calibri" panose="020F0502020204030204" charset="0"/>
                <a:cs typeface="Calibri" panose="020F0502020204030204" charset="0"/>
              </a:rPr>
              <a:t>In probabilistic reasoning, there are two ways to solve problems with uncertain knowledge:</a:t>
            </a:r>
            <a:endParaRPr lang="en-US" sz="1500" b="1">
              <a:solidFill>
                <a:schemeClr val="tx1"/>
              </a:solidFill>
              <a:latin typeface="Calibri" panose="020F0502020204030204" charset="0"/>
              <a:cs typeface="Calibri" panose="020F0502020204030204" charset="0"/>
            </a:endParaRPr>
          </a:p>
          <a:p>
            <a:pPr marL="596900" lvl="1" indent="0">
              <a:buNone/>
            </a:pPr>
            <a:r>
              <a:rPr lang="en-US" sz="1500">
                <a:solidFill>
                  <a:schemeClr val="tx1"/>
                </a:solidFill>
                <a:latin typeface="Calibri" panose="020F0502020204030204" charset="0"/>
                <a:cs typeface="Calibri" panose="020F0502020204030204" charset="0"/>
              </a:rPr>
              <a:t>1. Bayes' rule,    2. Bayesian Statistics</a:t>
            </a:r>
            <a:endParaRPr lang="en-US" sz="1500">
              <a:solidFill>
                <a:schemeClr val="tx1"/>
              </a:solidFill>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4"/>
          <p:cNvSpPr txBox="1"/>
          <p:nvPr>
            <p:ph type="title"/>
          </p:nvPr>
        </p:nvSpPr>
        <p:spPr>
          <a:xfrm>
            <a:off x="628650" y="273685"/>
            <a:ext cx="7886700" cy="61087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a:latin typeface="Calibri" panose="020F0502020204030204" charset="0"/>
                <a:cs typeface="Calibri" panose="020F0502020204030204" charset="0"/>
              </a:rPr>
              <a:t>Probability</a:t>
            </a:r>
            <a:endParaRPr lang="en-GB">
              <a:latin typeface="Calibri" panose="020F0502020204030204" charset="0"/>
              <a:cs typeface="Calibri" panose="020F0502020204030204" charset="0"/>
            </a:endParaRPr>
          </a:p>
        </p:txBody>
      </p:sp>
      <p:sp>
        <p:nvSpPr>
          <p:cNvPr id="84" name="Google Shape;84;p4"/>
          <p:cNvSpPr txBox="1"/>
          <p:nvPr>
            <p:ph type="body" idx="1"/>
          </p:nvPr>
        </p:nvSpPr>
        <p:spPr>
          <a:xfrm>
            <a:off x="628650" y="1105059"/>
            <a:ext cx="7886700" cy="3263400"/>
          </a:xfrm>
          <a:prstGeom prst="rect">
            <a:avLst/>
          </a:prstGeom>
          <a:no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SzPts val="1400"/>
              <a:buChar char="●"/>
            </a:pPr>
            <a:r>
              <a:rPr lang="en-US" b="1">
                <a:solidFill>
                  <a:schemeClr val="tx1"/>
                </a:solidFill>
                <a:latin typeface="Calibri" panose="020F0502020204030204" charset="0"/>
                <a:cs typeface="Calibri" panose="020F0502020204030204" charset="0"/>
              </a:rPr>
              <a:t>Probability </a:t>
            </a:r>
            <a:r>
              <a:rPr lang="en-US">
                <a:solidFill>
                  <a:schemeClr val="tx1"/>
                </a:solidFill>
                <a:latin typeface="Calibri" panose="020F0502020204030204" charset="0"/>
                <a:cs typeface="Calibri" panose="020F0502020204030204" charset="0"/>
              </a:rPr>
              <a:t>= Mathematics of Chance - Quantification of Uncertainty - How likely something is to happen.</a:t>
            </a:r>
            <a:endParaRPr lang="en-US">
              <a:solidFill>
                <a:schemeClr val="tx1"/>
              </a:solidFill>
              <a:latin typeface="Calibri" panose="020F0502020204030204" charset="0"/>
              <a:cs typeface="Calibri" panose="020F0502020204030204" charset="0"/>
            </a:endParaRPr>
          </a:p>
          <a:p>
            <a:pPr marL="457200" lvl="0"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The word probability was used in relation to the mathematics of chance in 1662</a:t>
            </a:r>
            <a:endParaRPr lang="en-US">
              <a:solidFill>
                <a:schemeClr val="tx1"/>
              </a:solidFill>
              <a:latin typeface="Calibri" panose="020F0502020204030204" charset="0"/>
              <a:cs typeface="Calibri" panose="020F0502020204030204" charset="0"/>
            </a:endParaRPr>
          </a:p>
          <a:p>
            <a:pPr marL="457200" lvl="0"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We use probability in daily life to make our decisions when we aren’t sure about what the outcome will be.</a:t>
            </a:r>
            <a:endParaRPr lang="en-US">
              <a:solidFill>
                <a:schemeClr val="tx1"/>
              </a:solidFill>
              <a:latin typeface="Calibri" panose="020F0502020204030204" charset="0"/>
              <a:cs typeface="Calibri" panose="020F0502020204030204" charset="0"/>
            </a:endParaRPr>
          </a:p>
          <a:p>
            <a:pPr marL="457200" lvl="0"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Many events can't be predicted with total certainty. The best we can say is how likely they are to happen, using the idea of probability.</a:t>
            </a:r>
            <a:endParaRPr lang="en-US">
              <a:solidFill>
                <a:schemeClr val="tx1"/>
              </a:solidFill>
              <a:latin typeface="Calibri" panose="020F0502020204030204" charset="0"/>
              <a:cs typeface="Calibri" panose="020F0502020204030204" charset="0"/>
            </a:endParaRPr>
          </a:p>
          <a:p>
            <a:pPr marL="914400" lvl="1" indent="-317500" algn="l" rtl="0">
              <a:lnSpc>
                <a:spcPct val="90000"/>
              </a:lnSpc>
              <a:spcBef>
                <a:spcPts val="0"/>
              </a:spcBef>
              <a:spcAft>
                <a:spcPts val="0"/>
              </a:spcAft>
              <a:buSzPts val="1400"/>
              <a:buChar char="○"/>
            </a:pPr>
            <a:r>
              <a:rPr lang="en-US" sz="1800">
                <a:solidFill>
                  <a:schemeClr val="tx1"/>
                </a:solidFill>
                <a:latin typeface="Calibri" panose="020F0502020204030204" charset="0"/>
                <a:cs typeface="Calibri" panose="020F0502020204030204" charset="0"/>
              </a:rPr>
              <a:t>Tossing a coin</a:t>
            </a:r>
            <a:endParaRPr lang="en-US" sz="1800">
              <a:solidFill>
                <a:schemeClr val="tx1"/>
              </a:solidFill>
              <a:latin typeface="Calibri" panose="020F0502020204030204" charset="0"/>
              <a:cs typeface="Calibri" panose="020F0502020204030204" charset="0"/>
            </a:endParaRPr>
          </a:p>
          <a:p>
            <a:pPr marL="914400" lvl="1" indent="-317500" algn="l" rtl="0">
              <a:lnSpc>
                <a:spcPct val="90000"/>
              </a:lnSpc>
              <a:spcBef>
                <a:spcPts val="0"/>
              </a:spcBef>
              <a:spcAft>
                <a:spcPts val="0"/>
              </a:spcAft>
              <a:buSzPts val="1400"/>
              <a:buChar char="○"/>
            </a:pPr>
            <a:r>
              <a:rPr lang="en-US" sz="1800">
                <a:solidFill>
                  <a:schemeClr val="tx1"/>
                </a:solidFill>
                <a:latin typeface="Calibri" panose="020F0502020204030204" charset="0"/>
                <a:cs typeface="Calibri" panose="020F0502020204030204" charset="0"/>
              </a:rPr>
              <a:t>Throwing a dice</a:t>
            </a:r>
            <a:endParaRPr lang="en-US" sz="1800">
              <a:solidFill>
                <a:schemeClr val="tx1"/>
              </a:solidFill>
              <a:latin typeface="Calibri" panose="020F0502020204030204" charset="0"/>
              <a:cs typeface="Calibri" panose="020F0502020204030204" charset="0"/>
            </a:endParaRPr>
          </a:p>
          <a:p>
            <a:pPr marL="457200" lvl="0"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Probability does not tell us exactly what will happen, it is just a guide/educated guess</a:t>
            </a:r>
            <a:endParaRPr lang="en-US">
              <a:solidFill>
                <a:schemeClr val="tx1"/>
              </a:solidFill>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5"/>
          <p:cNvSpPr txBox="1"/>
          <p:nvPr>
            <p:ph type="title"/>
          </p:nvPr>
        </p:nvSpPr>
        <p:spPr>
          <a:xfrm>
            <a:off x="1480820" y="207010"/>
            <a:ext cx="6182995" cy="482600"/>
          </a:xfrm>
          <a:prstGeom prst="rect">
            <a:avLst/>
          </a:prstGeom>
          <a:noFill/>
          <a:ln>
            <a:noFill/>
          </a:ln>
        </p:spPr>
        <p:txBody>
          <a:bodyPr spcFirstLastPara="1" wrap="square" lIns="68575" tIns="34275" rIns="68575" bIns="34275" anchor="ctr" anchorCtr="0">
            <a:normAutofit fontScale="90000"/>
          </a:bodyPr>
          <a:lstStyle/>
          <a:p>
            <a:pPr marL="0" lvl="0" algn="l" rtl="0">
              <a:lnSpc>
                <a:spcPct val="90000"/>
              </a:lnSpc>
              <a:spcBef>
                <a:spcPts val="0"/>
              </a:spcBef>
              <a:spcAft>
                <a:spcPts val="0"/>
              </a:spcAft>
              <a:buSzPts val="1400"/>
              <a:buNone/>
            </a:pPr>
            <a:r>
              <a:rPr lang="en-US">
                <a:latin typeface="Calibri" panose="020F0502020204030204" charset="0"/>
                <a:cs typeface="Calibri" panose="020F0502020204030204" charset="0"/>
              </a:rPr>
              <a:t>Probability is always between 0 and 1</a:t>
            </a:r>
            <a:endParaRPr lang="en-US">
              <a:latin typeface="Calibri" panose="020F0502020204030204" charset="0"/>
              <a:cs typeface="Calibri" panose="020F0502020204030204" charset="0"/>
            </a:endParaRPr>
          </a:p>
        </p:txBody>
      </p:sp>
      <p:pic>
        <p:nvPicPr>
          <p:cNvPr id="90" name="Google Shape;90;p5"/>
          <p:cNvPicPr preferRelativeResize="0"/>
          <p:nvPr/>
        </p:nvPicPr>
        <p:blipFill rotWithShape="1">
          <a:blip r:embed="rId1"/>
          <a:srcRect/>
          <a:stretch>
            <a:fillRect/>
          </a:stretch>
        </p:blipFill>
        <p:spPr>
          <a:xfrm>
            <a:off x="1143000" y="689610"/>
            <a:ext cx="6520815" cy="2418715"/>
          </a:xfrm>
          <a:prstGeom prst="rect">
            <a:avLst/>
          </a:prstGeom>
          <a:noFill/>
          <a:ln>
            <a:noFill/>
          </a:ln>
        </p:spPr>
      </p:pic>
      <p:pic>
        <p:nvPicPr>
          <p:cNvPr id="3" name="Picture 2" descr="probabilistic"/>
          <p:cNvPicPr>
            <a:picLocks noChangeAspect="1"/>
          </p:cNvPicPr>
          <p:nvPr/>
        </p:nvPicPr>
        <p:blipFill>
          <a:blip r:embed="rId2"/>
          <a:stretch>
            <a:fillRect/>
          </a:stretch>
        </p:blipFill>
        <p:spPr>
          <a:xfrm>
            <a:off x="2164715" y="3241675"/>
            <a:ext cx="4813935" cy="596265"/>
          </a:xfrm>
          <a:prstGeom prst="rect">
            <a:avLst/>
          </a:prstGeom>
        </p:spPr>
      </p:pic>
      <p:sp>
        <p:nvSpPr>
          <p:cNvPr id="2" name="Text Box 1"/>
          <p:cNvSpPr txBox="1"/>
          <p:nvPr/>
        </p:nvSpPr>
        <p:spPr>
          <a:xfrm>
            <a:off x="2164715" y="4235450"/>
            <a:ext cx="4746625" cy="306705"/>
          </a:xfrm>
          <a:prstGeom prst="rect">
            <a:avLst/>
          </a:prstGeom>
          <a:noFill/>
        </p:spPr>
        <p:txBody>
          <a:bodyPr wrap="square" rtlCol="0">
            <a:spAutoFit/>
          </a:bodyPr>
          <a:p>
            <a:r>
              <a:rPr lang="en-US"/>
              <a:t>0 ≤ P(A) ≤ 1,   where P(A) is the probability of an event A.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6"/>
          <p:cNvSpPr txBox="1"/>
          <p:nvPr>
            <p:ph type="title"/>
          </p:nvPr>
        </p:nvSpPr>
        <p:spPr>
          <a:xfrm>
            <a:off x="628650" y="191135"/>
            <a:ext cx="7886700" cy="66421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US">
                <a:latin typeface="Calibri" panose="020F0502020204030204" charset="0"/>
                <a:cs typeface="Calibri" panose="020F0502020204030204" charset="0"/>
              </a:rPr>
              <a:t>Some Terminologies</a:t>
            </a:r>
            <a:endParaRPr lang="en-US">
              <a:latin typeface="Calibri" panose="020F0502020204030204" charset="0"/>
              <a:cs typeface="Calibri" panose="020F0502020204030204" charset="0"/>
            </a:endParaRPr>
          </a:p>
        </p:txBody>
      </p:sp>
      <p:sp>
        <p:nvSpPr>
          <p:cNvPr id="96" name="Google Shape;96;p6"/>
          <p:cNvSpPr txBox="1"/>
          <p:nvPr>
            <p:ph type="body" idx="1"/>
          </p:nvPr>
        </p:nvSpPr>
        <p:spPr>
          <a:xfrm>
            <a:off x="429895" y="989330"/>
            <a:ext cx="8366125" cy="3979545"/>
          </a:xfrm>
          <a:prstGeom prst="rect">
            <a:avLst/>
          </a:prstGeom>
          <a:noFill/>
          <a:ln>
            <a:noFill/>
          </a:ln>
        </p:spPr>
        <p:txBody>
          <a:bodyPr spcFirstLastPara="1" wrap="square" lIns="68575" tIns="34275" rIns="68575" bIns="34275" anchor="t" anchorCtr="0">
            <a:normAutofit fontScale="90000"/>
          </a:bodyPr>
          <a:lstStyle/>
          <a:p>
            <a:pPr marL="457200" lvl="0" indent="-317500" algn="l" rtl="0">
              <a:lnSpc>
                <a:spcPct val="90000"/>
              </a:lnSpc>
              <a:spcBef>
                <a:spcPts val="800"/>
              </a:spcBef>
              <a:spcAft>
                <a:spcPts val="0"/>
              </a:spcAft>
              <a:buSzPts val="1400"/>
              <a:buChar char="●"/>
            </a:pPr>
            <a:r>
              <a:rPr lang="en-US" b="1">
                <a:solidFill>
                  <a:schemeClr val="tx1"/>
                </a:solidFill>
                <a:latin typeface="Calibri" panose="020F0502020204030204" charset="0"/>
                <a:cs typeface="Calibri" panose="020F0502020204030204" charset="0"/>
              </a:rPr>
              <a:t>Experiment:</a:t>
            </a:r>
            <a:r>
              <a:rPr lang="en-US">
                <a:solidFill>
                  <a:schemeClr val="tx1"/>
                </a:solidFill>
                <a:latin typeface="Calibri" panose="020F0502020204030204" charset="0"/>
                <a:cs typeface="Calibri" panose="020F0502020204030204" charset="0"/>
              </a:rPr>
              <a:t> a repeatable procedure with a set of possible results.</a:t>
            </a:r>
            <a:endParaRPr lang="en-US">
              <a:solidFill>
                <a:schemeClr val="tx1"/>
              </a:solidFill>
              <a:latin typeface="Calibri" panose="020F0502020204030204" charset="0"/>
              <a:cs typeface="Calibri" panose="020F0502020204030204" charset="0"/>
            </a:endParaRPr>
          </a:p>
          <a:p>
            <a:pPr marL="457200" lvl="0" indent="-317500" algn="l" rtl="0">
              <a:lnSpc>
                <a:spcPct val="90000"/>
              </a:lnSpc>
              <a:spcBef>
                <a:spcPts val="0"/>
              </a:spcBef>
              <a:spcAft>
                <a:spcPts val="0"/>
              </a:spcAft>
              <a:buSzPts val="1400"/>
              <a:buChar char="●"/>
            </a:pPr>
            <a:r>
              <a:rPr lang="en-US" b="1">
                <a:solidFill>
                  <a:schemeClr val="tx1"/>
                </a:solidFill>
                <a:latin typeface="Calibri" panose="020F0502020204030204" charset="0"/>
                <a:cs typeface="Calibri" panose="020F0502020204030204" charset="0"/>
              </a:rPr>
              <a:t>Event:</a:t>
            </a:r>
            <a:r>
              <a:rPr lang="en-US">
                <a:solidFill>
                  <a:schemeClr val="tx1"/>
                </a:solidFill>
                <a:latin typeface="Calibri" panose="020F0502020204030204" charset="0"/>
                <a:cs typeface="Calibri" panose="020F0502020204030204" charset="0"/>
              </a:rPr>
              <a:t> Each possible outcome of an experiement is called an event. The toss of a coin, throw of a dice and lottery draws are all examples of random events.</a:t>
            </a:r>
            <a:endParaRPr lang="en-US">
              <a:solidFill>
                <a:schemeClr val="tx1"/>
              </a:solidFill>
              <a:latin typeface="Calibri" panose="020F0502020204030204" charset="0"/>
              <a:cs typeface="Calibri" panose="020F0502020204030204" charset="0"/>
            </a:endParaRPr>
          </a:p>
          <a:p>
            <a:pPr marL="914400" lvl="1" indent="-317500" algn="l" rtl="0">
              <a:lnSpc>
                <a:spcPct val="90000"/>
              </a:lnSpc>
              <a:spcBef>
                <a:spcPts val="0"/>
              </a:spcBef>
              <a:spcAft>
                <a:spcPts val="0"/>
              </a:spcAft>
              <a:buSzPts val="1400"/>
              <a:buChar char="○"/>
            </a:pPr>
            <a:r>
              <a:rPr lang="en-US" sz="1800">
                <a:solidFill>
                  <a:schemeClr val="tx1"/>
                </a:solidFill>
                <a:latin typeface="Calibri" panose="020F0502020204030204" charset="0"/>
                <a:cs typeface="Calibri" panose="020F0502020204030204" charset="0"/>
              </a:rPr>
              <a:t>Events can be:</a:t>
            </a:r>
            <a:endParaRPr lang="en-US" sz="1800">
              <a:solidFill>
                <a:schemeClr val="tx1"/>
              </a:solidFill>
              <a:latin typeface="Calibri" panose="020F0502020204030204" charset="0"/>
              <a:cs typeface="Calibri" panose="020F0502020204030204" charset="0"/>
            </a:endParaRPr>
          </a:p>
          <a:p>
            <a:pPr marL="1371600" lvl="2"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Independent (each event is not affected by other events),</a:t>
            </a:r>
            <a:endParaRPr lang="en-US">
              <a:solidFill>
                <a:schemeClr val="tx1"/>
              </a:solidFill>
              <a:latin typeface="Calibri" panose="020F0502020204030204" charset="0"/>
              <a:cs typeface="Calibri" panose="020F0502020204030204" charset="0"/>
            </a:endParaRPr>
          </a:p>
          <a:p>
            <a:pPr marL="1371600" lvl="2"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Dependent (also called "Conditional", where an event is affected   by other events)</a:t>
            </a:r>
            <a:endParaRPr lang="en-US">
              <a:solidFill>
                <a:schemeClr val="tx1"/>
              </a:solidFill>
              <a:latin typeface="Calibri" panose="020F0502020204030204" charset="0"/>
              <a:cs typeface="Calibri" panose="020F0502020204030204" charset="0"/>
            </a:endParaRPr>
          </a:p>
          <a:p>
            <a:pPr marL="1371600" lvl="2"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Mutually Exclusive (events can't happen at the same time)</a:t>
            </a:r>
            <a:endParaRPr lang="en-US">
              <a:solidFill>
                <a:schemeClr val="tx1"/>
              </a:solidFill>
              <a:latin typeface="Calibri" panose="020F0502020204030204" charset="0"/>
              <a:cs typeface="Calibri" panose="020F0502020204030204" charset="0"/>
            </a:endParaRPr>
          </a:p>
          <a:p>
            <a:pPr marL="457200" lvl="0" indent="-317500" algn="l" rtl="0">
              <a:lnSpc>
                <a:spcPct val="90000"/>
              </a:lnSpc>
              <a:spcBef>
                <a:spcPts val="1200"/>
              </a:spcBef>
              <a:spcAft>
                <a:spcPts val="0"/>
              </a:spcAft>
              <a:buSzPts val="1400"/>
              <a:buChar char="●"/>
            </a:pPr>
            <a:r>
              <a:rPr lang="en-US" b="1">
                <a:solidFill>
                  <a:schemeClr val="tx1"/>
                </a:solidFill>
                <a:latin typeface="Calibri" panose="020F0502020204030204" charset="0"/>
                <a:cs typeface="Calibri" panose="020F0502020204030204" charset="0"/>
              </a:rPr>
              <a:t>Complement of an Event:</a:t>
            </a:r>
            <a:r>
              <a:rPr lang="en-US">
                <a:solidFill>
                  <a:schemeClr val="tx1"/>
                </a:solidFill>
                <a:latin typeface="Calibri" panose="020F0502020204030204" charset="0"/>
                <a:cs typeface="Calibri" panose="020F0502020204030204" charset="0"/>
              </a:rPr>
              <a:t> All outcomes that are NOT the event.</a:t>
            </a:r>
            <a:br>
              <a:rPr lang="en-US">
                <a:solidFill>
                  <a:schemeClr val="tx1"/>
                </a:solidFill>
                <a:latin typeface="Calibri" panose="020F0502020204030204" charset="0"/>
                <a:cs typeface="Calibri" panose="020F0502020204030204" charset="0"/>
              </a:rPr>
            </a:br>
            <a:r>
              <a:rPr lang="en-US">
                <a:solidFill>
                  <a:schemeClr val="tx1"/>
                </a:solidFill>
                <a:latin typeface="Calibri" panose="020F0502020204030204" charset="0"/>
                <a:cs typeface="Calibri" panose="020F0502020204030204" charset="0"/>
              </a:rPr>
              <a:t>P(A) + P(A') = 1</a:t>
            </a:r>
            <a:endParaRPr lang="en-US">
              <a:solidFill>
                <a:schemeClr val="tx1"/>
              </a:solidFill>
              <a:latin typeface="Calibri" panose="020F0502020204030204" charset="0"/>
              <a:cs typeface="Calibri" panose="020F0502020204030204" charset="0"/>
            </a:endParaRPr>
          </a:p>
          <a:p>
            <a:pPr marL="457200" lvl="0" indent="-317500" algn="l" rtl="0">
              <a:lnSpc>
                <a:spcPct val="90000"/>
              </a:lnSpc>
              <a:spcBef>
                <a:spcPts val="0"/>
              </a:spcBef>
              <a:spcAft>
                <a:spcPts val="0"/>
              </a:spcAft>
              <a:buSzPts val="1400"/>
              <a:buChar char="●"/>
            </a:pPr>
            <a:r>
              <a:rPr lang="en-US" b="1">
                <a:solidFill>
                  <a:schemeClr val="tx1"/>
                </a:solidFill>
                <a:latin typeface="Calibri" panose="020F0502020204030204" charset="0"/>
                <a:cs typeface="Calibri" panose="020F0502020204030204" charset="0"/>
              </a:rPr>
              <a:t>Random Variable:</a:t>
            </a:r>
            <a:r>
              <a:rPr lang="en-US">
                <a:solidFill>
                  <a:schemeClr val="tx1"/>
                </a:solidFill>
                <a:latin typeface="Calibri" panose="020F0502020204030204" charset="0"/>
                <a:cs typeface="Calibri" panose="020F0502020204030204" charset="0"/>
              </a:rPr>
              <a:t> set of possible values from a random experiment. Random Variables can be either Discrete or Continuous. represent the events and objects in the real world.</a:t>
            </a:r>
            <a:endParaRPr lang="en-US">
              <a:solidFill>
                <a:schemeClr val="tx1"/>
              </a:solidFill>
              <a:latin typeface="Calibri" panose="020F0502020204030204" charset="0"/>
              <a:cs typeface="Calibri" panose="020F0502020204030204" charset="0"/>
            </a:endParaRPr>
          </a:p>
          <a:p>
            <a:pPr marL="457200" lvl="0" indent="-317500" algn="l" rtl="0">
              <a:lnSpc>
                <a:spcPct val="90000"/>
              </a:lnSpc>
              <a:spcBef>
                <a:spcPts val="0"/>
              </a:spcBef>
              <a:spcAft>
                <a:spcPts val="0"/>
              </a:spcAft>
              <a:buSzPts val="1400"/>
              <a:buChar char="●"/>
            </a:pPr>
            <a:r>
              <a:rPr lang="en-US" b="1">
                <a:solidFill>
                  <a:schemeClr val="tx1"/>
                </a:solidFill>
                <a:latin typeface="Calibri" panose="020F0502020204030204" charset="0"/>
                <a:cs typeface="Calibri" panose="020F0502020204030204" charset="0"/>
              </a:rPr>
              <a:t>Sample Space:</a:t>
            </a:r>
            <a:r>
              <a:rPr lang="en-US">
                <a:solidFill>
                  <a:schemeClr val="tx1"/>
                </a:solidFill>
                <a:latin typeface="Calibri" panose="020F0502020204030204" charset="0"/>
                <a:cs typeface="Calibri" panose="020F0502020204030204" charset="0"/>
              </a:rPr>
              <a:t> </a:t>
            </a:r>
            <a:r>
              <a:rPr lang="en-US">
                <a:solidFill>
                  <a:schemeClr val="tx1"/>
                </a:solidFill>
                <a:latin typeface="Calibri" panose="020F0502020204030204" charset="0"/>
                <a:cs typeface="Calibri" panose="020F0502020204030204" charset="0"/>
                <a:sym typeface="+mn-ea"/>
              </a:rPr>
              <a:t>The collection of all possible events/outcomes</a:t>
            </a:r>
            <a:r>
              <a:rPr lang="en-US">
                <a:solidFill>
                  <a:schemeClr val="tx1"/>
                </a:solidFill>
                <a:latin typeface="Calibri" panose="020F0502020204030204" charset="0"/>
                <a:cs typeface="Calibri" panose="020F0502020204030204" charset="0"/>
              </a:rPr>
              <a:t> of an experiment.</a:t>
            </a:r>
            <a:endParaRPr lang="en-US">
              <a:solidFill>
                <a:schemeClr val="tx1"/>
              </a:solidFill>
              <a:latin typeface="Calibri" panose="020F0502020204030204" charset="0"/>
              <a:cs typeface="Calibri" panose="020F0502020204030204" charset="0"/>
            </a:endParaRPr>
          </a:p>
          <a:p>
            <a:pPr marL="457200" lvl="0" indent="-317500" algn="l" rtl="0">
              <a:lnSpc>
                <a:spcPct val="90000"/>
              </a:lnSpc>
              <a:spcBef>
                <a:spcPts val="0"/>
              </a:spcBef>
              <a:spcAft>
                <a:spcPts val="0"/>
              </a:spcAft>
              <a:buSzPts val="1400"/>
              <a:buChar char="●"/>
            </a:pPr>
            <a:r>
              <a:rPr lang="en-US" b="1">
                <a:solidFill>
                  <a:schemeClr val="tx1"/>
                </a:solidFill>
                <a:latin typeface="Calibri" panose="020F0502020204030204" charset="0"/>
                <a:cs typeface="Calibri" panose="020F0502020204030204" charset="0"/>
              </a:rPr>
              <a:t>Prior probability:</a:t>
            </a:r>
            <a:r>
              <a:rPr lang="en-US">
                <a:solidFill>
                  <a:schemeClr val="tx1"/>
                </a:solidFill>
                <a:latin typeface="Calibri" panose="020F0502020204030204" charset="0"/>
                <a:cs typeface="Calibri" panose="020F0502020204030204" charset="0"/>
              </a:rPr>
              <a:t> The prior probability of an event is probability computed before observing new information.</a:t>
            </a:r>
            <a:endParaRPr lang="en-US">
              <a:solidFill>
                <a:schemeClr val="tx1"/>
              </a:solidFill>
              <a:latin typeface="Calibri" panose="020F0502020204030204" charset="0"/>
              <a:cs typeface="Calibri" panose="020F0502020204030204" charset="0"/>
            </a:endParaRPr>
          </a:p>
          <a:p>
            <a:pPr marL="457200" lvl="0" indent="-317500" algn="l" rtl="0">
              <a:lnSpc>
                <a:spcPct val="90000"/>
              </a:lnSpc>
              <a:spcBef>
                <a:spcPts val="0"/>
              </a:spcBef>
              <a:spcAft>
                <a:spcPts val="0"/>
              </a:spcAft>
              <a:buSzPts val="1400"/>
              <a:buChar char="●"/>
            </a:pPr>
            <a:r>
              <a:rPr lang="en-US" b="1">
                <a:solidFill>
                  <a:schemeClr val="tx1"/>
                </a:solidFill>
                <a:latin typeface="Calibri" panose="020F0502020204030204" charset="0"/>
                <a:cs typeface="Calibri" panose="020F0502020204030204" charset="0"/>
              </a:rPr>
              <a:t>Posterior Probability:</a:t>
            </a:r>
            <a:r>
              <a:rPr lang="en-US">
                <a:solidFill>
                  <a:schemeClr val="tx1"/>
                </a:solidFill>
                <a:latin typeface="Calibri" panose="020F0502020204030204" charset="0"/>
                <a:cs typeface="Calibri" panose="020F0502020204030204" charset="0"/>
              </a:rPr>
              <a:t> The probability that is calculated after all evidence or information has taken into account. It is a combination of prior probability and new information.</a:t>
            </a:r>
            <a:endParaRPr lang="en-US">
              <a:solidFill>
                <a:schemeClr val="tx1"/>
              </a:solidFill>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7"/>
          <p:cNvSpPr txBox="1"/>
          <p:nvPr>
            <p:ph type="title"/>
          </p:nvPr>
        </p:nvSpPr>
        <p:spPr>
          <a:xfrm>
            <a:off x="628650" y="207010"/>
            <a:ext cx="7886700" cy="543560"/>
          </a:xfrm>
          <a:prstGeom prst="rect">
            <a:avLst/>
          </a:prstGeom>
          <a:noFill/>
          <a:ln>
            <a:noFill/>
          </a:ln>
        </p:spPr>
        <p:txBody>
          <a:bodyPr spcFirstLastPara="1" wrap="square" lIns="68575" tIns="34275" rIns="68575" bIns="34275" anchor="ctr" anchorCtr="0">
            <a:normAutofit/>
          </a:bodyPr>
          <a:lstStyle/>
          <a:p>
            <a:pPr marL="0" lvl="0" algn="l" rtl="0">
              <a:lnSpc>
                <a:spcPct val="90000"/>
              </a:lnSpc>
              <a:spcBef>
                <a:spcPts val="0"/>
              </a:spcBef>
              <a:spcAft>
                <a:spcPts val="0"/>
              </a:spcAft>
              <a:buSzPts val="1400"/>
              <a:buNone/>
            </a:pPr>
            <a:r>
              <a:rPr lang="en-US">
                <a:latin typeface="Calibri" panose="020F0502020204030204" charset="0"/>
                <a:cs typeface="Calibri" panose="020F0502020204030204" charset="0"/>
              </a:rPr>
              <a:t>Joint, Marginal &amp; Conditional Probability</a:t>
            </a:r>
            <a:endParaRPr lang="en-US">
              <a:latin typeface="Calibri" panose="020F0502020204030204" charset="0"/>
              <a:cs typeface="Calibri" panose="020F0502020204030204" charset="0"/>
            </a:endParaRPr>
          </a:p>
        </p:txBody>
      </p:sp>
      <p:sp>
        <p:nvSpPr>
          <p:cNvPr id="102" name="Google Shape;102;p7"/>
          <p:cNvSpPr txBox="1"/>
          <p:nvPr>
            <p:ph type="body" idx="1"/>
          </p:nvPr>
        </p:nvSpPr>
        <p:spPr>
          <a:xfrm>
            <a:off x="166370" y="864235"/>
            <a:ext cx="8811895" cy="414655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SzPts val="1400"/>
              <a:buNone/>
            </a:pPr>
            <a:r>
              <a:rPr lang="en-US" b="1">
                <a:solidFill>
                  <a:schemeClr val="tx1"/>
                </a:solidFill>
                <a:latin typeface="Calibri" panose="020F0502020204030204" charset="0"/>
                <a:cs typeface="Calibri" panose="020F0502020204030204" charset="0"/>
              </a:rPr>
              <a:t>Joint probability:</a:t>
            </a:r>
            <a:r>
              <a:rPr lang="en-US">
                <a:solidFill>
                  <a:schemeClr val="tx1"/>
                </a:solidFill>
                <a:latin typeface="Calibri" panose="020F0502020204030204" charset="0"/>
                <a:cs typeface="Calibri" panose="020F0502020204030204" charset="0"/>
              </a:rPr>
              <a:t>  p(A and B).  The probability of event A and event B occurring.  It is the probability of the intersection of two or more events.  The probability of the intersection of A and B may be written as p(A ∩ B) and is equal to </a:t>
            </a:r>
            <a:r>
              <a:rPr lang="en-US">
                <a:solidFill>
                  <a:schemeClr val="tx1"/>
                </a:solidFill>
                <a:latin typeface="Calibri" panose="020F0502020204030204" charset="0"/>
                <a:cs typeface="Calibri" panose="020F0502020204030204" charset="0"/>
                <a:sym typeface="+mn-ea"/>
              </a:rPr>
              <a:t>p(A ∩ B) = </a:t>
            </a:r>
            <a:r>
              <a:rPr lang="en-US">
                <a:solidFill>
                  <a:schemeClr val="tx1"/>
                </a:solidFill>
                <a:latin typeface="Calibri" panose="020F0502020204030204" charset="0"/>
                <a:cs typeface="Calibri" panose="020F0502020204030204" charset="0"/>
                <a:sym typeface="+mn-ea"/>
              </a:rPr>
              <a:t>p(A|B) p(B)</a:t>
            </a:r>
            <a:br>
              <a:rPr lang="en-US">
                <a:solidFill>
                  <a:schemeClr val="tx1"/>
                </a:solidFill>
                <a:latin typeface="Calibri" panose="020F0502020204030204" charset="0"/>
                <a:cs typeface="Calibri" panose="020F0502020204030204" charset="0"/>
              </a:rPr>
            </a:br>
            <a:r>
              <a:rPr lang="en-US" b="1" i="1">
                <a:solidFill>
                  <a:schemeClr val="tx1"/>
                </a:solidFill>
                <a:latin typeface="Calibri" panose="020F0502020204030204" charset="0"/>
                <a:cs typeface="Calibri" panose="020F0502020204030204" charset="0"/>
              </a:rPr>
              <a:t>Example:</a:t>
            </a:r>
            <a:r>
              <a:rPr lang="en-US">
                <a:solidFill>
                  <a:schemeClr val="tx1"/>
                </a:solidFill>
                <a:latin typeface="Calibri" panose="020F0502020204030204" charset="0"/>
                <a:cs typeface="Calibri" panose="020F0502020204030204" charset="0"/>
              </a:rPr>
              <a:t>  the probability that a card is a four and red =p(four and red) = 2/52=1/26.  (There are two red fours in a deck of 52, the 4 of hearts and the 4 of diamonds).</a:t>
            </a:r>
            <a:endParaRPr lang="en-US">
              <a:solidFill>
                <a:schemeClr val="tx1"/>
              </a:solidFill>
              <a:latin typeface="Calibri" panose="020F0502020204030204" charset="0"/>
              <a:cs typeface="Calibri" panose="020F0502020204030204" charset="0"/>
            </a:endParaRPr>
          </a:p>
          <a:p>
            <a:pPr marL="0" lvl="0" indent="0" algn="l" rtl="0">
              <a:lnSpc>
                <a:spcPct val="90000"/>
              </a:lnSpc>
              <a:spcBef>
                <a:spcPts val="1200"/>
              </a:spcBef>
              <a:spcAft>
                <a:spcPts val="0"/>
              </a:spcAft>
              <a:buSzPts val="1400"/>
              <a:buNone/>
            </a:pPr>
            <a:r>
              <a:rPr lang="en-US" b="1">
                <a:solidFill>
                  <a:schemeClr val="tx1"/>
                </a:solidFill>
                <a:latin typeface="Calibri" panose="020F0502020204030204" charset="0"/>
                <a:cs typeface="Calibri" panose="020F0502020204030204" charset="0"/>
              </a:rPr>
              <a:t>Marginal probability:</a:t>
            </a:r>
            <a:r>
              <a:rPr lang="en-US">
                <a:solidFill>
                  <a:schemeClr val="tx1"/>
                </a:solidFill>
                <a:latin typeface="Calibri" panose="020F0502020204030204" charset="0"/>
                <a:cs typeface="Calibri" panose="020F0502020204030204" charset="0"/>
              </a:rPr>
              <a:t> the pure/unconditional probability of the occurence of an event  (p(A)).  It is not conditioned on another event.  </a:t>
            </a:r>
            <a:br>
              <a:rPr lang="en-US">
                <a:solidFill>
                  <a:schemeClr val="tx1"/>
                </a:solidFill>
                <a:latin typeface="Calibri" panose="020F0502020204030204" charset="0"/>
                <a:cs typeface="Calibri" panose="020F0502020204030204" charset="0"/>
              </a:rPr>
            </a:br>
            <a:r>
              <a:rPr lang="en-US" b="1" i="1">
                <a:solidFill>
                  <a:schemeClr val="tx1"/>
                </a:solidFill>
                <a:latin typeface="Calibri" panose="020F0502020204030204" charset="0"/>
                <a:cs typeface="Calibri" panose="020F0502020204030204" charset="0"/>
              </a:rPr>
              <a:t>Example:</a:t>
            </a:r>
            <a:r>
              <a:rPr lang="en-US">
                <a:solidFill>
                  <a:schemeClr val="tx1"/>
                </a:solidFill>
                <a:latin typeface="Calibri" panose="020F0502020204030204" charset="0"/>
                <a:cs typeface="Calibri" panose="020F0502020204030204" charset="0"/>
              </a:rPr>
              <a:t>  the probability that a card drawn is red (p(red) = 0.5).  </a:t>
            </a:r>
            <a:br>
              <a:rPr lang="en-US">
                <a:solidFill>
                  <a:schemeClr val="tx1"/>
                </a:solidFill>
                <a:latin typeface="Calibri" panose="020F0502020204030204" charset="0"/>
                <a:cs typeface="Calibri" panose="020F0502020204030204" charset="0"/>
              </a:rPr>
            </a:br>
            <a:r>
              <a:rPr lang="en-US">
                <a:solidFill>
                  <a:schemeClr val="tx1"/>
                </a:solidFill>
                <a:latin typeface="Calibri" panose="020F0502020204030204" charset="0"/>
                <a:cs typeface="Calibri" panose="020F0502020204030204" charset="0"/>
              </a:rPr>
              <a:t>The probability that a card drawn is a 4  (p(four)=1/13).</a:t>
            </a:r>
            <a:endParaRPr lang="en-US">
              <a:solidFill>
                <a:schemeClr val="tx1"/>
              </a:solidFill>
              <a:latin typeface="Calibri" panose="020F0502020204030204" charset="0"/>
              <a:cs typeface="Calibri" panose="020F0502020204030204" charset="0"/>
            </a:endParaRPr>
          </a:p>
          <a:p>
            <a:pPr marL="0" lvl="0" indent="0" algn="l" rtl="0">
              <a:lnSpc>
                <a:spcPct val="90000"/>
              </a:lnSpc>
              <a:spcBef>
                <a:spcPts val="1200"/>
              </a:spcBef>
              <a:spcAft>
                <a:spcPts val="1200"/>
              </a:spcAft>
              <a:buSzPts val="1400"/>
              <a:buNone/>
            </a:pPr>
            <a:r>
              <a:rPr lang="en-US" b="1">
                <a:solidFill>
                  <a:schemeClr val="tx1"/>
                </a:solidFill>
                <a:latin typeface="Calibri" panose="020F0502020204030204" charset="0"/>
                <a:cs typeface="Calibri" panose="020F0502020204030204" charset="0"/>
              </a:rPr>
              <a:t>Conditional probability:</a:t>
            </a:r>
            <a:r>
              <a:rPr lang="en-US">
                <a:solidFill>
                  <a:schemeClr val="tx1"/>
                </a:solidFill>
                <a:latin typeface="Calibri" panose="020F0502020204030204" charset="0"/>
                <a:cs typeface="Calibri" panose="020F0502020204030204" charset="0"/>
              </a:rPr>
              <a:t> p(A|B) is the probability of occuring of an event A, when another event B has already occured.  </a:t>
            </a:r>
            <a:r>
              <a:rPr lang="en-US">
                <a:solidFill>
                  <a:schemeClr val="tx1"/>
                </a:solidFill>
                <a:latin typeface="Calibri" panose="020F0502020204030204" charset="0"/>
                <a:cs typeface="Calibri" panose="020F0502020204030204" charset="0"/>
                <a:sym typeface="+mn-ea"/>
              </a:rPr>
              <a:t>p(A|B) = p(A ∩ B) / p(B)</a:t>
            </a:r>
            <a:br>
              <a:rPr lang="en-US">
                <a:solidFill>
                  <a:schemeClr val="tx1"/>
                </a:solidFill>
                <a:latin typeface="Calibri" panose="020F0502020204030204" charset="0"/>
                <a:cs typeface="Calibri" panose="020F0502020204030204" charset="0"/>
              </a:rPr>
            </a:br>
            <a:r>
              <a:rPr lang="en-US" b="1" i="1">
                <a:solidFill>
                  <a:schemeClr val="tx1"/>
                </a:solidFill>
                <a:latin typeface="Calibri" panose="020F0502020204030204" charset="0"/>
                <a:cs typeface="Calibri" panose="020F0502020204030204" charset="0"/>
              </a:rPr>
              <a:t>Example:</a:t>
            </a:r>
            <a:r>
              <a:rPr lang="en-US">
                <a:solidFill>
                  <a:schemeClr val="tx1"/>
                </a:solidFill>
                <a:latin typeface="Calibri" panose="020F0502020204030204" charset="0"/>
                <a:cs typeface="Calibri" panose="020F0502020204030204" charset="0"/>
              </a:rPr>
              <a:t>  given that you drew a red card, what’s the probability that it’s a four (p(four|red))=2/26=1/13.  So out of the 26 red cards (given a red card), there are two fours so 2/26=1/13.</a:t>
            </a:r>
            <a:endParaRPr lang="en-US">
              <a:solidFill>
                <a:schemeClr val="tx1"/>
              </a:solidFill>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16753</Words>
  <Application>WPS Presentation</Application>
  <PresentationFormat/>
  <Paragraphs>315</Paragraphs>
  <Slides>40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Arial</vt:lpstr>
      <vt:lpstr>SimSun</vt:lpstr>
      <vt:lpstr>Wingdings</vt:lpstr>
      <vt:lpstr>Arial</vt:lpstr>
      <vt:lpstr>Calibri</vt:lpstr>
      <vt:lpstr>Calibri</vt:lpstr>
      <vt:lpstr>Microsoft YaHei</vt:lpstr>
      <vt:lpstr>Arial Unicode MS</vt:lpstr>
      <vt:lpstr>Georgia</vt:lpstr>
      <vt:lpstr>Cambria Math</vt:lpstr>
      <vt:lpstr>Simple Light</vt:lpstr>
      <vt:lpstr>Machine Learning &amp; Deep Learning </vt:lpstr>
      <vt:lpstr>Naive Bayes Classifier</vt:lpstr>
      <vt:lpstr>Natural Phenomena</vt:lpstr>
      <vt:lpstr>Uncertianity</vt:lpstr>
      <vt:lpstr>Probabilistic reasoning</vt:lpstr>
      <vt:lpstr>Probability</vt:lpstr>
      <vt:lpstr>Probability is always between 0 and 1</vt:lpstr>
      <vt:lpstr>Some Terminologies</vt:lpstr>
      <vt:lpstr>Joint, Marginal &amp; Conditional Probability</vt:lpstr>
      <vt:lpstr>PowerPoint 演示文稿</vt:lpstr>
      <vt:lpstr>Joint, Marginal &amp; Conditional Probability</vt:lpstr>
      <vt:lpstr>How to Manipulate among Joint, Conditional and Marginal Probabilities</vt:lpstr>
      <vt:lpstr>Bayes Theorem</vt:lpstr>
      <vt:lpstr>Bayes Theorem Derivation</vt:lpstr>
      <vt:lpstr>Why Naive - The Naive Bayes Assumption</vt:lpstr>
      <vt:lpstr>PowerPoint 演示文稿</vt:lpstr>
      <vt:lpstr>Naive Bayes Classifier </vt:lpstr>
      <vt:lpstr>PowerPoint 演示文稿</vt:lpstr>
      <vt:lpstr>Types of Naive bayes Classifier</vt:lpstr>
      <vt:lpstr>Use Cases</vt:lpstr>
      <vt:lpstr>Advantages of Naive Bayes</vt:lpstr>
      <vt:lpstr>Disadvantages of Naive Bayes</vt:lpstr>
      <vt:lpstr>PowerPoint 演示文稿</vt:lpstr>
      <vt:lpstr>Naive Bayes Classifier </vt:lpstr>
      <vt:lpstr>PowerPoint 演示文稿</vt:lpstr>
      <vt:lpstr>Example 1. Single Feature: calculate the probability of playing when the weather is overcast.</vt:lpstr>
      <vt:lpstr>PowerPoint 演示文稿</vt:lpstr>
      <vt:lpstr>Example 2. Multiple Feature</vt:lpstr>
      <vt:lpstr>PowerPoint 演示文稿</vt:lpstr>
      <vt:lpstr>PowerPoint 演示文稿</vt:lpstr>
      <vt:lpstr>PowerPoint 演示文稿</vt:lpstr>
      <vt:lpstr>Example 2. Multiple Feature</vt:lpstr>
      <vt:lpstr>PowerPoint 演示文稿</vt:lpstr>
      <vt:lpstr>PowerPoint 演示文稿</vt:lpstr>
      <vt:lpstr>PowerPoint 演示文稿</vt:lpstr>
      <vt:lpstr>PowerPoint 演示文稿</vt:lpstr>
      <vt:lpstr>PowerPoint 演示文稿</vt:lpstr>
      <vt:lpstr>References</vt:lpstr>
      <vt:lpstr>PowerPoint 演示文稿</vt:lpstr>
      <vt:lpstr>Law of Total Probability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&amp; Deep Learning </dc:title>
  <dc:creator/>
  <cp:lastModifiedBy>NaJaM</cp:lastModifiedBy>
  <cp:revision>25</cp:revision>
  <dcterms:created xsi:type="dcterms:W3CDTF">2022-06-02T04:23:00Z</dcterms:created>
  <dcterms:modified xsi:type="dcterms:W3CDTF">2022-06-03T09:42:52Z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5230C9D0EE464EABBE9552227567B058</vt:lpwstr>
  </property>
  <property fmtid="{D5CDD505-2E9C-101B-9397-08002B2CF9AE}" pid="3" name="KSOProductBuildVer">
    <vt:lpwstr>1033-11.2.0.11130</vt:lpwstr>
  </property>
</Properties>
</file>