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varScale="1">
        <p:scale>
          <a:sx n="143" d="100"/>
          <a:sy n="143" d="100"/>
        </p:scale>
        <p:origin x="76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ef4806952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gef48069526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21b59e25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21b59e25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21b59e25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21b59e25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f21b59e25b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f21b59e25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21b59e25b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21b59e25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f21b59e25b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f21b59e25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f475184d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f475184d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f21b59e25b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f21b59e25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f21b59e25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f21b59e2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f480695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f480695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Another model is Hidden </a:t>
            </a:r>
            <a:r>
              <a:rPr lang="en-US" dirty="0" err="1"/>
              <a:t>Markhov</a:t>
            </a:r>
            <a:r>
              <a:rPr lang="en-US"/>
              <a:t> model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f4806952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f4806952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21b59e25b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21b59e25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f48069526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f4806952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f475184d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f475184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f475184d2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ef475184d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f48069526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f4806952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f48069526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f4806952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500656" y="1161956"/>
            <a:ext cx="6390600" cy="15396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a:t>Machine Learning &amp; Deep Learning </a:t>
            </a:r>
          </a:p>
        </p:txBody>
      </p:sp>
      <p:sp>
        <p:nvSpPr>
          <p:cNvPr id="55" name="Google Shape;55;p13"/>
          <p:cNvSpPr txBox="1">
            <a:spLocks noGrp="1"/>
          </p:cNvSpPr>
          <p:nvPr>
            <p:ph type="subTitle" idx="1"/>
          </p:nvPr>
        </p:nvSpPr>
        <p:spPr>
          <a:xfrm>
            <a:off x="1143000" y="2701542"/>
            <a:ext cx="6858000" cy="1909800"/>
          </a:xfrm>
          <a:prstGeom prst="rect">
            <a:avLst/>
          </a:prstGeom>
          <a:noFill/>
          <a:ln>
            <a:noFill/>
          </a:ln>
        </p:spPr>
        <p:txBody>
          <a:bodyPr spcFirstLastPara="1" wrap="square" lIns="68575" tIns="34275" rIns="68575" bIns="34275" anchor="t" anchorCtr="0">
            <a:normAutofit fontScale="85000" lnSpcReduction="20000"/>
          </a:bodyPr>
          <a:lstStyle/>
          <a:p>
            <a:pPr marL="0" lvl="0" indent="0" algn="ctr" rtl="0">
              <a:lnSpc>
                <a:spcPct val="90000"/>
              </a:lnSpc>
              <a:spcBef>
                <a:spcPts val="0"/>
              </a:spcBef>
              <a:spcAft>
                <a:spcPts val="0"/>
              </a:spcAft>
              <a:buClr>
                <a:schemeClr val="dk1"/>
              </a:buClr>
              <a:buSzPct val="64000"/>
              <a:buNone/>
            </a:pPr>
            <a:endParaRPr/>
          </a:p>
          <a:p>
            <a:pPr marL="0" lvl="0" indent="0" algn="ctr" rtl="0">
              <a:lnSpc>
                <a:spcPct val="90000"/>
              </a:lnSpc>
              <a:spcBef>
                <a:spcPts val="800"/>
              </a:spcBef>
              <a:spcAft>
                <a:spcPts val="0"/>
              </a:spcAft>
              <a:buClr>
                <a:schemeClr val="dk1"/>
              </a:buClr>
              <a:buSzPct val="78000"/>
              <a:buNone/>
            </a:pPr>
            <a:r>
              <a:rPr lang="en-GB" sz="2300"/>
              <a:t>Week-11</a:t>
            </a:r>
            <a:endParaRPr sz="2300"/>
          </a:p>
          <a:p>
            <a:pPr marL="0" lvl="0" indent="0" algn="ctr" rtl="0">
              <a:lnSpc>
                <a:spcPct val="90000"/>
              </a:lnSpc>
              <a:spcBef>
                <a:spcPts val="800"/>
              </a:spcBef>
              <a:spcAft>
                <a:spcPts val="0"/>
              </a:spcAft>
              <a:buClr>
                <a:schemeClr val="dk1"/>
              </a:buClr>
              <a:buSzPct val="78000"/>
              <a:buNone/>
            </a:pPr>
            <a:endParaRPr sz="2300"/>
          </a:p>
          <a:p>
            <a:pPr marL="0" lvl="0" indent="0" algn="ctr" rtl="0">
              <a:lnSpc>
                <a:spcPct val="90000"/>
              </a:lnSpc>
              <a:spcBef>
                <a:spcPts val="800"/>
              </a:spcBef>
              <a:spcAft>
                <a:spcPts val="0"/>
              </a:spcAft>
              <a:buClr>
                <a:schemeClr val="dk1"/>
              </a:buClr>
              <a:buSzPct val="78000"/>
              <a:buNone/>
            </a:pPr>
            <a:endParaRPr sz="2300"/>
          </a:p>
          <a:p>
            <a:pPr marL="0" lvl="0" indent="0" algn="ctr" rtl="0">
              <a:lnSpc>
                <a:spcPct val="90000"/>
              </a:lnSpc>
              <a:spcBef>
                <a:spcPts val="800"/>
              </a:spcBef>
              <a:spcAft>
                <a:spcPts val="0"/>
              </a:spcAft>
              <a:buClr>
                <a:schemeClr val="dk1"/>
              </a:buClr>
              <a:buSzPct val="78000"/>
              <a:buNone/>
            </a:pPr>
            <a:endParaRPr sz="2300"/>
          </a:p>
          <a:p>
            <a:pPr marL="0" lvl="0" indent="0" algn="r" rtl="0">
              <a:lnSpc>
                <a:spcPct val="90000"/>
              </a:lnSpc>
              <a:spcBef>
                <a:spcPts val="800"/>
              </a:spcBef>
              <a:spcAft>
                <a:spcPts val="0"/>
              </a:spcAft>
              <a:buClr>
                <a:schemeClr val="dk1"/>
              </a:buClr>
              <a:buSzPct val="78000"/>
              <a:buNone/>
            </a:pPr>
            <a:r>
              <a:rPr lang="en-GB" sz="2300" b="1"/>
              <a:t>Instructor:</a:t>
            </a:r>
            <a:r>
              <a:rPr lang="en-GB" sz="2300"/>
              <a:t> </a:t>
            </a:r>
            <a:r>
              <a:rPr lang="en-GB" sz="2300" i="1"/>
              <a:t>Engr. Najam Aziz</a:t>
            </a:r>
            <a:endParaRPr sz="23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Moving Averages</a:t>
            </a:r>
          </a:p>
        </p:txBody>
      </p:sp>
      <p:sp>
        <p:nvSpPr>
          <p:cNvPr id="107" name="Google Shape;10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Used for Smoothing</a:t>
            </a:r>
          </a:p>
          <a:p>
            <a:pPr marL="457200" lvl="0" indent="-342900" algn="l" rtl="0">
              <a:spcBef>
                <a:spcPts val="0"/>
              </a:spcBef>
              <a:spcAft>
                <a:spcPts val="0"/>
              </a:spcAft>
              <a:buSzPts val="1800"/>
              <a:buChar char="●"/>
            </a:pPr>
            <a:r>
              <a:rPr lang="en-GB"/>
              <a:t>Series of Arithmetic Means Over Time</a:t>
            </a:r>
          </a:p>
          <a:p>
            <a:pPr marL="457200" lvl="0" indent="-342900" algn="l" rtl="0">
              <a:spcBef>
                <a:spcPts val="0"/>
              </a:spcBef>
              <a:spcAft>
                <a:spcPts val="0"/>
              </a:spcAft>
              <a:buSzPts val="1800"/>
              <a:buChar char="●"/>
            </a:pPr>
            <a:r>
              <a:rPr lang="en-GB"/>
              <a:t>Result Dependent Upon Choice of L, Length of Period for Computing Means</a:t>
            </a:r>
          </a:p>
          <a:p>
            <a:pPr marL="0" lvl="0" indent="0" algn="l" rtl="0">
              <a:spcBef>
                <a:spcPts val="1200"/>
              </a:spcBef>
              <a:spcAft>
                <a:spcPts val="0"/>
              </a:spcAft>
              <a:buClr>
                <a:schemeClr val="dk1"/>
              </a:buClr>
              <a:buSzPts val="1100"/>
              <a:buFont typeface="Arial" panose="020B0604020202020204"/>
              <a:buNone/>
            </a:pPr>
            <a:r>
              <a:rPr lang="en-GB"/>
              <a:t>Example: 3-year Moving Average </a:t>
            </a:r>
          </a:p>
          <a:p>
            <a:pPr marL="0" lvl="0" indent="0" algn="l" rtl="0">
              <a:spcBef>
                <a:spcPts val="1200"/>
              </a:spcBef>
              <a:spcAft>
                <a:spcPts val="0"/>
              </a:spcAft>
              <a:buClr>
                <a:schemeClr val="dk1"/>
              </a:buClr>
              <a:buSzPts val="1100"/>
              <a:buFont typeface="Arial" panose="020B0604020202020204"/>
              <a:buNone/>
            </a:pPr>
            <a:r>
              <a:rPr lang="en-GB"/>
              <a:t> First Average:	 MA (3) = (Y1 + Y2 + Y3) / 3</a:t>
            </a:r>
          </a:p>
          <a:p>
            <a:pPr marL="0" lvl="0" indent="0" algn="l" rtl="0">
              <a:spcBef>
                <a:spcPts val="1200"/>
              </a:spcBef>
              <a:spcAft>
                <a:spcPts val="0"/>
              </a:spcAft>
              <a:buClr>
                <a:schemeClr val="dk1"/>
              </a:buClr>
              <a:buSzPts val="1100"/>
              <a:buFont typeface="Arial" panose="020B0604020202020204"/>
              <a:buNone/>
            </a:pPr>
            <a:r>
              <a:rPr lang="en-GB"/>
              <a:t>Second Average:	MA (3) = (Y2 + Y3 + Y4) / 3</a:t>
            </a:r>
          </a:p>
          <a:p>
            <a:pPr marL="0" lvl="0" indent="0" algn="l" rtl="0">
              <a:spcBef>
                <a:spcPts val="1200"/>
              </a:spcBef>
              <a:spcAft>
                <a:spcPts val="0"/>
              </a:spcAft>
              <a:buClr>
                <a:schemeClr val="dk1"/>
              </a:buClr>
              <a:buSzPts val="1100"/>
              <a:buFont typeface="Arial" panose="020B0604020202020204"/>
              <a:buNone/>
            </a:pPr>
            <a:endParaRPr lang="en-GB"/>
          </a:p>
          <a:p>
            <a:pPr marL="0" lvl="0" indent="0" algn="l" rtl="0">
              <a:spcBef>
                <a:spcPts val="1200"/>
              </a:spcBef>
              <a:spcAft>
                <a:spcPts val="1200"/>
              </a:spcAft>
              <a:buNone/>
            </a:pP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Moving Average Example</a:t>
            </a:r>
          </a:p>
        </p:txBody>
      </p:sp>
      <p:sp>
        <p:nvSpPr>
          <p:cNvPr id="113" name="Google Shape;113;p23"/>
          <p:cNvSpPr txBox="1">
            <a:spLocks noGrp="1"/>
          </p:cNvSpPr>
          <p:nvPr>
            <p:ph type="body" idx="1"/>
          </p:nvPr>
        </p:nvSpPr>
        <p:spPr>
          <a:xfrm>
            <a:off x="311700" y="1152475"/>
            <a:ext cx="8520600" cy="16365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John is a building contractor with a record of a total of 24 single family homes constructed over a 6 year period. Provide John with a Moving Average Graph.</a:t>
            </a:r>
          </a:p>
          <a:p>
            <a:pPr marL="0" lvl="0" indent="0" algn="l" rtl="0">
              <a:spcBef>
                <a:spcPts val="1200"/>
              </a:spcBef>
              <a:spcAft>
                <a:spcPts val="0"/>
              </a:spcAft>
              <a:buClr>
                <a:schemeClr val="dk1"/>
              </a:buClr>
              <a:buSzPts val="1100"/>
              <a:buFont typeface="Arial" panose="020B0604020202020204"/>
              <a:buNone/>
            </a:pPr>
            <a:endParaRPr lang="en-GB"/>
          </a:p>
          <a:p>
            <a:pPr marL="0" lvl="0" indent="0" algn="l" rtl="0">
              <a:spcBef>
                <a:spcPts val="1200"/>
              </a:spcBef>
              <a:spcAft>
                <a:spcPts val="1200"/>
              </a:spcAft>
              <a:buNone/>
            </a:pPr>
            <a:endParaRPr lang="en-GB"/>
          </a:p>
        </p:txBody>
      </p:sp>
      <p:pic>
        <p:nvPicPr>
          <p:cNvPr id="114" name="Google Shape;114;p23"/>
          <p:cNvPicPr preferRelativeResize="0"/>
          <p:nvPr/>
        </p:nvPicPr>
        <p:blipFill>
          <a:blip r:embed="rId3"/>
          <a:stretch>
            <a:fillRect/>
          </a:stretch>
        </p:blipFill>
        <p:spPr>
          <a:xfrm>
            <a:off x="928322" y="2895697"/>
            <a:ext cx="3356925" cy="2178800"/>
          </a:xfrm>
          <a:prstGeom prst="rect">
            <a:avLst/>
          </a:prstGeom>
          <a:noFill/>
          <a:ln>
            <a:noFill/>
          </a:ln>
        </p:spPr>
      </p:pic>
      <p:pic>
        <p:nvPicPr>
          <p:cNvPr id="115" name="Google Shape;115;p23"/>
          <p:cNvPicPr preferRelativeResize="0"/>
          <p:nvPr/>
        </p:nvPicPr>
        <p:blipFill>
          <a:blip r:embed="rId4"/>
          <a:stretch>
            <a:fillRect/>
          </a:stretch>
        </p:blipFill>
        <p:spPr>
          <a:xfrm>
            <a:off x="5400927" y="2310175"/>
            <a:ext cx="2808325" cy="2764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a:blip r:embed="rId3"/>
          <a:stretch>
            <a:fillRect/>
          </a:stretch>
        </p:blipFill>
        <p:spPr>
          <a:xfrm>
            <a:off x="84422" y="772097"/>
            <a:ext cx="4927876" cy="3466675"/>
          </a:xfrm>
          <a:prstGeom prst="rect">
            <a:avLst/>
          </a:prstGeom>
          <a:noFill/>
          <a:ln>
            <a:noFill/>
          </a:ln>
        </p:spPr>
      </p:pic>
      <p:pic>
        <p:nvPicPr>
          <p:cNvPr id="121" name="Google Shape;121;p24"/>
          <p:cNvPicPr preferRelativeResize="0"/>
          <p:nvPr/>
        </p:nvPicPr>
        <p:blipFill>
          <a:blip r:embed="rId4"/>
          <a:stretch>
            <a:fillRect/>
          </a:stretch>
        </p:blipFill>
        <p:spPr>
          <a:xfrm>
            <a:off x="4783698" y="789125"/>
            <a:ext cx="3826902" cy="3388775"/>
          </a:xfrm>
          <a:prstGeom prst="rect">
            <a:avLst/>
          </a:prstGeom>
          <a:noFill/>
          <a:ln>
            <a:noFill/>
          </a:ln>
        </p:spPr>
      </p:pic>
      <p:sp>
        <p:nvSpPr>
          <p:cNvPr id="122" name="Google Shape;122;p24"/>
          <p:cNvSpPr txBox="1"/>
          <p:nvPr/>
        </p:nvSpPr>
        <p:spPr>
          <a:xfrm>
            <a:off x="6876825" y="4070225"/>
            <a:ext cx="2021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a:solidFill>
                  <a:srgbClr val="666666"/>
                </a:solidFill>
              </a:rPr>
              <a:t>Time (Year)</a:t>
            </a:r>
            <a:endParaRPr sz="2200" b="1">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Moving Averages BTC Chart</a:t>
            </a:r>
          </a:p>
        </p:txBody>
      </p:sp>
      <p:pic>
        <p:nvPicPr>
          <p:cNvPr id="128" name="Google Shape;128;p25"/>
          <p:cNvPicPr preferRelativeResize="0"/>
          <p:nvPr/>
        </p:nvPicPr>
        <p:blipFill>
          <a:blip r:embed="rId3"/>
          <a:stretch>
            <a:fillRect/>
          </a:stretch>
        </p:blipFill>
        <p:spPr>
          <a:xfrm>
            <a:off x="50165" y="1139825"/>
            <a:ext cx="9171940" cy="36683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Exponential Moving Averages - BTC chart</a:t>
            </a:r>
          </a:p>
          <a:p>
            <a:pPr marL="0" lvl="0" indent="0" algn="l" rtl="0">
              <a:spcBef>
                <a:spcPts val="0"/>
              </a:spcBef>
              <a:spcAft>
                <a:spcPts val="0"/>
              </a:spcAft>
              <a:buNone/>
            </a:pPr>
            <a:endParaRPr lang="en-GB"/>
          </a:p>
        </p:txBody>
      </p:sp>
      <p:pic>
        <p:nvPicPr>
          <p:cNvPr id="134" name="Google Shape;134;p26"/>
          <p:cNvPicPr preferRelativeResize="0"/>
          <p:nvPr/>
        </p:nvPicPr>
        <p:blipFill>
          <a:blip r:embed="rId3"/>
          <a:stretch>
            <a:fillRect/>
          </a:stretch>
        </p:blipFill>
        <p:spPr>
          <a:xfrm>
            <a:off x="0" y="1209750"/>
            <a:ext cx="9144000" cy="32878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Key Takeaways</a:t>
            </a:r>
          </a:p>
          <a:p>
            <a:pPr marL="0" lvl="0" indent="0" algn="l" rtl="0">
              <a:spcBef>
                <a:spcPts val="0"/>
              </a:spcBef>
              <a:spcAft>
                <a:spcPts val="0"/>
              </a:spcAft>
              <a:buClr>
                <a:schemeClr val="dk1"/>
              </a:buClr>
              <a:buSzPct val="39000"/>
              <a:buFont typeface="Arial" panose="020B0604020202020204"/>
              <a:buNone/>
            </a:pPr>
            <a:endParaRPr lang="en-GB"/>
          </a:p>
          <a:p>
            <a:pPr marL="0" lvl="0" indent="0" algn="l" rtl="0">
              <a:spcBef>
                <a:spcPts val="0"/>
              </a:spcBef>
              <a:spcAft>
                <a:spcPts val="0"/>
              </a:spcAft>
              <a:buNone/>
            </a:pPr>
            <a:endParaRPr lang="en-GB"/>
          </a:p>
        </p:txBody>
      </p:sp>
      <p:sp>
        <p:nvSpPr>
          <p:cNvPr id="140" name="Google Shape;140;p27"/>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 time series is a data set that tracks a sample over time.</a:t>
            </a:r>
          </a:p>
          <a:p>
            <a:pPr marL="457200" lvl="0" indent="-342900" algn="l" rtl="0">
              <a:spcBef>
                <a:spcPts val="0"/>
              </a:spcBef>
              <a:spcAft>
                <a:spcPts val="0"/>
              </a:spcAft>
              <a:buSzPts val="1800"/>
              <a:buChar char="●"/>
            </a:pPr>
            <a:r>
              <a:rPr lang="en-GB"/>
              <a:t>In particular, a time series allows one to see what factors influence certain variables from period to period.</a:t>
            </a:r>
          </a:p>
          <a:p>
            <a:pPr marL="457200" lvl="0" indent="-342900" algn="l" rtl="0">
              <a:spcBef>
                <a:spcPts val="0"/>
              </a:spcBef>
              <a:spcAft>
                <a:spcPts val="0"/>
              </a:spcAft>
              <a:buSzPts val="1800"/>
              <a:buChar char="●"/>
            </a:pPr>
            <a:r>
              <a:rPr lang="en-GB"/>
              <a:t>Time series analysis can be useful to see how a given asset, security, or economic variable changes over time.</a:t>
            </a:r>
          </a:p>
          <a:p>
            <a:pPr marL="457200" lvl="0" indent="-342900" algn="l" rtl="0">
              <a:spcBef>
                <a:spcPts val="0"/>
              </a:spcBef>
              <a:spcAft>
                <a:spcPts val="0"/>
              </a:spcAft>
              <a:buSzPts val="1800"/>
              <a:buChar char="●"/>
            </a:pPr>
            <a:r>
              <a:rPr lang="en-GB"/>
              <a:t>Forecasting methods using time series are used in both fundamental and technical analysis.</a:t>
            </a:r>
          </a:p>
          <a:p>
            <a:pPr marL="457200" lvl="0" indent="-342900" algn="l" rtl="0">
              <a:spcBef>
                <a:spcPts val="0"/>
              </a:spcBef>
              <a:spcAft>
                <a:spcPts val="0"/>
              </a:spcAft>
              <a:buSzPts val="1800"/>
              <a:buChar char="●"/>
            </a:pPr>
            <a:r>
              <a:rPr lang="en-GB"/>
              <a:t>Although </a:t>
            </a:r>
            <a:r>
              <a:rPr lang="en-GB" b="1" i="1"/>
              <a:t>cross-sectional data</a:t>
            </a:r>
            <a:r>
              <a:rPr lang="en-GB"/>
              <a:t> is seen as the opposite of time series, the two are often used together in practice.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407375" y="2285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Questions!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Extra info</a:t>
            </a:r>
          </a:p>
        </p:txBody>
      </p:sp>
      <p:sp>
        <p:nvSpPr>
          <p:cNvPr id="151" name="Google Shape;151;p29"/>
          <p:cNvSpPr txBox="1">
            <a:spLocks noGrp="1"/>
          </p:cNvSpPr>
          <p:nvPr>
            <p:ph type="body" idx="1"/>
          </p:nvPr>
        </p:nvSpPr>
        <p:spPr>
          <a:xfrm>
            <a:off x="311700" y="1152475"/>
            <a:ext cx="8520600" cy="3877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1600" b="1">
                <a:solidFill>
                  <a:srgbClr val="202124"/>
                </a:solidFill>
                <a:highlight>
                  <a:srgbClr val="FFFFFF"/>
                </a:highlight>
              </a:rPr>
              <a:t>Prediction vs Forecast</a:t>
            </a:r>
            <a:endParaRPr sz="1600" b="1">
              <a:solidFill>
                <a:srgbClr val="202124"/>
              </a:solidFill>
              <a:highlight>
                <a:srgbClr val="FFFFFF"/>
              </a:highlight>
            </a:endParaRPr>
          </a:p>
          <a:p>
            <a:pPr marL="0" lvl="0" indent="0" algn="l" rtl="0">
              <a:spcBef>
                <a:spcPts val="1200"/>
              </a:spcBef>
              <a:spcAft>
                <a:spcPts val="0"/>
              </a:spcAft>
              <a:buNone/>
            </a:pPr>
            <a:r>
              <a:rPr lang="en-GB" sz="1600">
                <a:solidFill>
                  <a:srgbClr val="202124"/>
                </a:solidFill>
                <a:highlight>
                  <a:srgbClr val="FFFFFF"/>
                </a:highlight>
              </a:rPr>
              <a:t>The only difference between forecasting and prediction is </a:t>
            </a:r>
            <a:r>
              <a:rPr lang="en-GB" sz="1600" b="1" i="1">
                <a:solidFill>
                  <a:srgbClr val="202124"/>
                </a:solidFill>
                <a:highlight>
                  <a:srgbClr val="FFFFFF"/>
                </a:highlight>
              </a:rPr>
              <a:t>the explicit addition of temporal dimension in forecasting</a:t>
            </a:r>
            <a:r>
              <a:rPr lang="en-GB" sz="1600">
                <a:solidFill>
                  <a:srgbClr val="202124"/>
                </a:solidFill>
                <a:highlight>
                  <a:srgbClr val="FFFFFF"/>
                </a:highlight>
              </a:rPr>
              <a:t>. Forecast is a time-based prediction i.e. it is more appropriate while dealing with time series data.</a:t>
            </a:r>
            <a:endParaRPr sz="1600">
              <a:solidFill>
                <a:srgbClr val="202124"/>
              </a:solidFill>
              <a:highlight>
                <a:srgbClr val="FFFFFF"/>
              </a:highlight>
            </a:endParaRPr>
          </a:p>
          <a:p>
            <a:pPr marL="0" lvl="0" indent="0" algn="l" rtl="0">
              <a:spcBef>
                <a:spcPts val="1200"/>
              </a:spcBef>
              <a:spcAft>
                <a:spcPts val="0"/>
              </a:spcAft>
              <a:buNone/>
            </a:pPr>
            <a:br>
              <a:rPr lang="en-GB" sz="1600">
                <a:solidFill>
                  <a:srgbClr val="202124"/>
                </a:solidFill>
                <a:highlight>
                  <a:srgbClr val="FFFFFF"/>
                </a:highlight>
              </a:rPr>
            </a:br>
            <a:r>
              <a:rPr lang="en-GB" sz="1600" b="1">
                <a:solidFill>
                  <a:srgbClr val="202124"/>
                </a:solidFill>
                <a:highlight>
                  <a:srgbClr val="FFFFFF"/>
                </a:highlight>
              </a:rPr>
              <a:t>Classification vs Prediction</a:t>
            </a:r>
            <a:endParaRPr sz="1600" b="1">
              <a:solidFill>
                <a:srgbClr val="202124"/>
              </a:solidFill>
              <a:highlight>
                <a:srgbClr val="FFFFFF"/>
              </a:highlight>
            </a:endParaRPr>
          </a:p>
          <a:p>
            <a:pPr marL="0" lvl="0" indent="0" algn="l" rtl="0">
              <a:spcBef>
                <a:spcPts val="1200"/>
              </a:spcBef>
              <a:spcAft>
                <a:spcPts val="0"/>
              </a:spcAft>
              <a:buNone/>
            </a:pPr>
            <a:r>
              <a:rPr lang="en-GB" sz="1600">
                <a:solidFill>
                  <a:srgbClr val="202124"/>
                </a:solidFill>
                <a:highlight>
                  <a:srgbClr val="FFFFFF"/>
                </a:highlight>
              </a:rPr>
              <a:t>Classification is the process of identifying the </a:t>
            </a:r>
            <a:r>
              <a:rPr lang="en-GB" sz="1600" b="1">
                <a:solidFill>
                  <a:srgbClr val="202124"/>
                </a:solidFill>
                <a:highlight>
                  <a:srgbClr val="FFFFFF"/>
                </a:highlight>
              </a:rPr>
              <a:t>category</a:t>
            </a:r>
            <a:r>
              <a:rPr lang="en-GB" sz="1600">
                <a:solidFill>
                  <a:srgbClr val="202124"/>
                </a:solidFill>
                <a:highlight>
                  <a:srgbClr val="FFFFFF"/>
                </a:highlight>
              </a:rPr>
              <a:t> or class label of the new observation to which it belongs. Predication is the process of identifying the missing or unavailable numerical data for a new observation.</a:t>
            </a:r>
            <a:endParaRPr sz="1600">
              <a:solidFill>
                <a:srgbClr val="202124"/>
              </a:solidFill>
              <a:highlight>
                <a:srgbClr val="FFFFFF"/>
              </a:highlight>
            </a:endParaRPr>
          </a:p>
          <a:p>
            <a:pPr marL="0" lvl="0" indent="0" algn="l" rtl="0">
              <a:spcBef>
                <a:spcPts val="1200"/>
              </a:spcBef>
              <a:spcAft>
                <a:spcPts val="0"/>
              </a:spcAft>
              <a:buClr>
                <a:schemeClr val="dk1"/>
              </a:buClr>
              <a:buSzPts val="1100"/>
              <a:buFont typeface="Arial" panose="020B0604020202020204"/>
              <a:buNone/>
            </a:pPr>
            <a:r>
              <a:rPr lang="en-GB" b="1"/>
              <a:t>Sequential Data:</a:t>
            </a:r>
            <a:endParaRPr b="1"/>
          </a:p>
          <a:p>
            <a:pPr marL="0" lvl="0" indent="0" algn="l" rtl="0">
              <a:spcBef>
                <a:spcPts val="1200"/>
              </a:spcBef>
              <a:spcAft>
                <a:spcPts val="1200"/>
              </a:spcAft>
              <a:buClr>
                <a:schemeClr val="dk1"/>
              </a:buClr>
              <a:buSzPts val="1100"/>
              <a:buFont typeface="Arial" panose="020B0604020202020204"/>
              <a:buNone/>
            </a:pPr>
            <a:r>
              <a:rPr lang="en-GB" sz="1600">
                <a:solidFill>
                  <a:srgbClr val="202124"/>
                </a:solidFill>
                <a:highlight>
                  <a:srgbClr val="FFFFFF"/>
                </a:highlight>
              </a:rPr>
              <a:t>The order of the data matters, but the time stamp is irrelevant or it doesn’t matter. (Example: DNA sequence. As you see the concept of time is irrelevant, so the order is not temporal.)</a:t>
            </a:r>
            <a:endParaRPr sz="1600">
              <a:solidFill>
                <a:srgbClr val="202124"/>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2157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220" b="1" i="1">
                <a:solidFill>
                  <a:schemeClr val="accent1"/>
                </a:solidFill>
              </a:rPr>
              <a:t>Time Series Analysis</a:t>
            </a:r>
            <a:endParaRPr sz="2220" b="1" i="1">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Time Series Analysis</a:t>
            </a:r>
          </a:p>
        </p:txBody>
      </p:sp>
      <p:sp>
        <p:nvSpPr>
          <p:cNvPr id="66" name="Google Shape;66;p15"/>
          <p:cNvSpPr txBox="1">
            <a:spLocks noGrp="1"/>
          </p:cNvSpPr>
          <p:nvPr>
            <p:ph type="body" idx="1"/>
          </p:nvPr>
        </p:nvSpPr>
        <p:spPr>
          <a:xfrm>
            <a:off x="311700" y="1152475"/>
            <a:ext cx="8520600" cy="3871800"/>
          </a:xfrm>
          <a:prstGeom prst="rect">
            <a:avLst/>
          </a:prstGeom>
        </p:spPr>
        <p:txBody>
          <a:bodyPr spcFirstLastPara="1" wrap="square" lIns="91425" tIns="91425" rIns="91425" bIns="91425" anchor="t" anchorCtr="0">
            <a:normAutofit fontScale="92500" lnSpcReduction="20000"/>
          </a:bodyPr>
          <a:lstStyle/>
          <a:p>
            <a:pPr marL="457200" lvl="0" indent="-334010" algn="l" rtl="0">
              <a:spcBef>
                <a:spcPts val="0"/>
              </a:spcBef>
              <a:spcAft>
                <a:spcPts val="0"/>
              </a:spcAft>
              <a:buSzPct val="100000"/>
              <a:buChar char="●"/>
            </a:pPr>
            <a:r>
              <a:rPr lang="en-GB"/>
              <a:t>Time has always been a crucial factor when we record or collect data. And in time series analysis, time is a vital variable of the data. Time series analysis helps us to study the progress over a period of time.</a:t>
            </a:r>
          </a:p>
          <a:p>
            <a:pPr marL="457200" lvl="0" indent="-334010" algn="l" rtl="0">
              <a:spcBef>
                <a:spcPts val="0"/>
              </a:spcBef>
              <a:spcAft>
                <a:spcPts val="0"/>
              </a:spcAft>
              <a:buSzPct val="100000"/>
              <a:buChar char="●"/>
            </a:pPr>
            <a:r>
              <a:rPr lang="en-GB"/>
              <a:t>Time </a:t>
            </a:r>
            <a:r>
              <a:rPr lang="en-GB" i="1"/>
              <a:t>independent </a:t>
            </a:r>
            <a:r>
              <a:rPr lang="en-GB"/>
              <a:t>- Data </a:t>
            </a:r>
            <a:r>
              <a:rPr lang="en-GB" i="1"/>
              <a:t>dependent</a:t>
            </a:r>
            <a:r>
              <a:rPr lang="en-GB"/>
              <a:t> variable</a:t>
            </a:r>
          </a:p>
          <a:p>
            <a:pPr marL="457200" lvl="0" indent="-334010" algn="l" rtl="0">
              <a:spcBef>
                <a:spcPts val="0"/>
              </a:spcBef>
              <a:spcAft>
                <a:spcPts val="0"/>
              </a:spcAft>
              <a:buSzPct val="100000"/>
              <a:buChar char="●"/>
            </a:pPr>
            <a:r>
              <a:rPr lang="en-GB"/>
              <a:t>One thing to remember is that the time series models incorporate the fact that time flows in one direction.</a:t>
            </a:r>
          </a:p>
          <a:p>
            <a:pPr marL="457200" lvl="0" indent="-334010" algn="l" rtl="0">
              <a:spcBef>
                <a:spcPts val="0"/>
              </a:spcBef>
              <a:spcAft>
                <a:spcPts val="0"/>
              </a:spcAft>
              <a:buSzPct val="100000"/>
              <a:buChar char="●"/>
            </a:pPr>
            <a:r>
              <a:rPr lang="en-GB"/>
              <a:t>Events closed together in time often have a stronger connection than more distant findings.</a:t>
            </a:r>
          </a:p>
          <a:p>
            <a:pPr marL="0" lvl="0" indent="0" algn="l" rtl="0">
              <a:spcBef>
                <a:spcPts val="1200"/>
              </a:spcBef>
              <a:spcAft>
                <a:spcPts val="0"/>
              </a:spcAft>
              <a:buNone/>
            </a:pPr>
            <a:r>
              <a:rPr lang="en-GB" b="1"/>
              <a:t>Purpose:</a:t>
            </a:r>
            <a:endParaRPr b="1"/>
          </a:p>
          <a:p>
            <a:pPr marL="457200" lvl="0" indent="-334010" algn="l" rtl="0">
              <a:spcBef>
                <a:spcPts val="1200"/>
              </a:spcBef>
              <a:spcAft>
                <a:spcPts val="0"/>
              </a:spcAft>
              <a:buSzPct val="100000"/>
              <a:buChar char="●"/>
            </a:pPr>
            <a:r>
              <a:rPr lang="en-GB"/>
              <a:t>To understand, interpret, access chronological (following the order in which they occurred) changes in the value of a variable, in the past, so that reliable prediction can be made about the future value.</a:t>
            </a:r>
          </a:p>
          <a:p>
            <a:pPr marL="457200" lvl="0" indent="-334010" algn="l" rtl="0">
              <a:spcBef>
                <a:spcPts val="0"/>
              </a:spcBef>
              <a:spcAft>
                <a:spcPts val="0"/>
              </a:spcAft>
              <a:buSzPct val="100000"/>
              <a:buChar char="●"/>
            </a:pPr>
            <a:r>
              <a:rPr lang="en-GB"/>
              <a:t>On the basis of the past, predict/forecast the future.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body" idx="1"/>
          </p:nvPr>
        </p:nvSpPr>
        <p:spPr>
          <a:xfrm>
            <a:off x="311700" y="542450"/>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A Quantitative Forecasting Method to Predict Future Values </a:t>
            </a:r>
          </a:p>
          <a:p>
            <a:pPr marL="457200" lvl="0" indent="-342900" algn="l" rtl="0">
              <a:spcBef>
                <a:spcPts val="0"/>
              </a:spcBef>
              <a:spcAft>
                <a:spcPts val="0"/>
              </a:spcAft>
              <a:buSzPts val="1800"/>
              <a:buChar char="●"/>
            </a:pPr>
            <a:r>
              <a:rPr lang="en-GB"/>
              <a:t>Numerical Data Obtained at Regular Time Intervals</a:t>
            </a:r>
          </a:p>
          <a:p>
            <a:pPr marL="457200" lvl="0" indent="-342900" algn="l" rtl="0">
              <a:spcBef>
                <a:spcPts val="0"/>
              </a:spcBef>
              <a:spcAft>
                <a:spcPts val="0"/>
              </a:spcAft>
              <a:buSzPts val="1800"/>
              <a:buChar char="●"/>
            </a:pPr>
            <a:r>
              <a:rPr lang="en-GB"/>
              <a:t>Projections Based on Past and Present Observations</a:t>
            </a:r>
          </a:p>
          <a:p>
            <a:pPr marL="0" lvl="0" indent="0" algn="l" rtl="0">
              <a:spcBef>
                <a:spcPts val="1200"/>
              </a:spcBef>
              <a:spcAft>
                <a:spcPts val="0"/>
              </a:spcAft>
              <a:buClr>
                <a:schemeClr val="dk1"/>
              </a:buClr>
              <a:buSzPts val="1100"/>
              <a:buFont typeface="Arial" panose="020B0604020202020204"/>
              <a:buNone/>
            </a:pPr>
            <a:r>
              <a:rPr lang="en-GB"/>
              <a:t>Example:</a:t>
            </a:r>
          </a:p>
          <a:p>
            <a:pPr marL="0" lvl="0" indent="0" algn="l" rtl="0">
              <a:spcBef>
                <a:spcPts val="1200"/>
              </a:spcBef>
              <a:spcAft>
                <a:spcPts val="0"/>
              </a:spcAft>
              <a:buClr>
                <a:schemeClr val="dk1"/>
              </a:buClr>
              <a:buSzPts val="1100"/>
              <a:buFont typeface="Arial" panose="020B0604020202020204"/>
              <a:buNone/>
            </a:pPr>
            <a:r>
              <a:rPr lang="en-GB"/>
              <a:t>	Year:	1994	1995	1996	1997	1998</a:t>
            </a:r>
          </a:p>
          <a:p>
            <a:pPr marL="0" lvl="0" indent="0" algn="l" rtl="0">
              <a:spcBef>
                <a:spcPts val="1200"/>
              </a:spcBef>
              <a:spcAft>
                <a:spcPts val="0"/>
              </a:spcAft>
              <a:buClr>
                <a:schemeClr val="dk1"/>
              </a:buClr>
              <a:buSzPts val="1100"/>
              <a:buFont typeface="Arial" panose="020B0604020202020204"/>
              <a:buNone/>
            </a:pPr>
            <a:r>
              <a:rPr lang="en-GB"/>
              <a:t>  	Sales:	 75.3	 74.2	 78.5	 79.7	 80.2 </a:t>
            </a:r>
          </a:p>
          <a:p>
            <a:pPr marL="0" lvl="0" indent="0" algn="l" rtl="0">
              <a:spcBef>
                <a:spcPts val="1200"/>
              </a:spcBef>
              <a:spcAft>
                <a:spcPts val="0"/>
              </a:spcAft>
              <a:buClr>
                <a:schemeClr val="dk1"/>
              </a:buClr>
              <a:buSzPts val="1100"/>
              <a:buFont typeface="Arial" panose="020B0604020202020204"/>
              <a:buNone/>
            </a:pPr>
            <a:endParaRPr lang="en-GB"/>
          </a:p>
          <a:p>
            <a:pPr marL="0" lvl="0" indent="0" algn="l" rtl="0">
              <a:spcBef>
                <a:spcPts val="1200"/>
              </a:spcBef>
              <a:spcAft>
                <a:spcPts val="1200"/>
              </a:spcAft>
              <a:buNone/>
            </a:pP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Examples of Time Series</a:t>
            </a:r>
          </a:p>
        </p:txBody>
      </p:sp>
      <p:sp>
        <p:nvSpPr>
          <p:cNvPr id="77" name="Google Shape;77;p17"/>
          <p:cNvSpPr txBox="1">
            <a:spLocks noGrp="1"/>
          </p:cNvSpPr>
          <p:nvPr>
            <p:ph type="body" idx="1"/>
          </p:nvPr>
        </p:nvSpPr>
        <p:spPr>
          <a:xfrm>
            <a:off x="311700" y="1152475"/>
            <a:ext cx="8520600" cy="3772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Average monthly temperature</a:t>
            </a:r>
          </a:p>
          <a:p>
            <a:pPr marL="457200" lvl="0" indent="-342900" algn="l" rtl="0">
              <a:spcBef>
                <a:spcPts val="0"/>
              </a:spcBef>
              <a:spcAft>
                <a:spcPts val="0"/>
              </a:spcAft>
              <a:buSzPts val="1800"/>
              <a:buChar char="●"/>
            </a:pPr>
            <a:r>
              <a:rPr lang="en-GB"/>
              <a:t>Annual profit for a company</a:t>
            </a:r>
          </a:p>
          <a:p>
            <a:pPr marL="457200" lvl="0" indent="-342900" algn="l" rtl="0">
              <a:spcBef>
                <a:spcPts val="0"/>
              </a:spcBef>
              <a:spcAft>
                <a:spcPts val="0"/>
              </a:spcAft>
              <a:buSzPts val="1800"/>
              <a:buChar char="●"/>
            </a:pPr>
            <a:r>
              <a:rPr lang="en-GB"/>
              <a:t>Daily petrol price at the pump</a:t>
            </a:r>
          </a:p>
          <a:p>
            <a:pPr marL="457200" lvl="0" indent="-342900" algn="l" rtl="0">
              <a:spcBef>
                <a:spcPts val="0"/>
              </a:spcBef>
              <a:spcAft>
                <a:spcPts val="0"/>
              </a:spcAft>
              <a:buSzPts val="1800"/>
              <a:buChar char="●"/>
            </a:pPr>
            <a:r>
              <a:rPr lang="en-GB"/>
              <a:t>Hourly electricity consumption at the home</a:t>
            </a:r>
          </a:p>
          <a:p>
            <a:pPr marL="457200" lvl="0" indent="-342900" algn="l" rtl="0">
              <a:spcBef>
                <a:spcPts val="0"/>
              </a:spcBef>
              <a:spcAft>
                <a:spcPts val="0"/>
              </a:spcAft>
              <a:buSzPts val="1800"/>
              <a:buChar char="●"/>
            </a:pPr>
            <a:r>
              <a:rPr lang="en-GB"/>
              <a:t>Quarterly House Sales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Uses of time series analysis</a:t>
            </a: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Time series analysis is usually used in industries where there are fluctuations over time or are affected by time. Industries like retail, E-commerce, and finance often use time series analysis because currency and sales are always changing.</a:t>
            </a:r>
          </a:p>
          <a:p>
            <a:pPr marL="457200" lvl="0" indent="-342900" algn="l" rtl="0">
              <a:spcBef>
                <a:spcPts val="0"/>
              </a:spcBef>
              <a:spcAft>
                <a:spcPts val="0"/>
              </a:spcAft>
              <a:buSzPts val="1800"/>
              <a:buChar char="●"/>
            </a:pPr>
            <a:r>
              <a:rPr lang="en-GB"/>
              <a:t>Stock market analysis is an outstanding example of time series analysis, especially with automated trading algorithms. Furthermore, time series analysis is also used to forecast weather changes, helping meteorologists predict the weather from the last few days of the weather report.</a:t>
            </a:r>
            <a:endParaRPr sz="2800">
              <a:solidFill>
                <a:schemeClr val="dk1"/>
              </a:solidFill>
            </a:endParaRPr>
          </a:p>
          <a:p>
            <a:pPr marL="457200" lvl="0" indent="-342900" algn="l" rtl="0">
              <a:spcBef>
                <a:spcPts val="0"/>
              </a:spcBef>
              <a:spcAft>
                <a:spcPts val="0"/>
              </a:spcAft>
              <a:buSzPts val="1800"/>
              <a:buChar char="●"/>
            </a:pPr>
            <a:r>
              <a:rPr lang="en-GB"/>
              <a:t>For example, Dell analyzed five years of festive season sales data to identify the right strategy for this festive season.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Applications of time series analysis</a:t>
            </a:r>
          </a:p>
        </p:txBody>
      </p:sp>
      <p:sp>
        <p:nvSpPr>
          <p:cNvPr id="89" name="Google Shape;89;p19"/>
          <p:cNvSpPr txBox="1">
            <a:spLocks noGrp="1"/>
          </p:cNvSpPr>
          <p:nvPr>
            <p:ph type="body" idx="1"/>
          </p:nvPr>
        </p:nvSpPr>
        <p:spPr>
          <a:xfrm>
            <a:off x="311700" y="1152475"/>
            <a:ext cx="8520600" cy="3847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GB" sz="1850">
                <a:solidFill>
                  <a:srgbClr val="454545"/>
                </a:solidFill>
                <a:highlight>
                  <a:srgbClr val="FFFFFF"/>
                </a:highlight>
              </a:rPr>
              <a:t>Everywhere when data are observed in a time ordered fashion. For example:</a:t>
            </a:r>
            <a:endParaRPr sz="1850">
              <a:solidFill>
                <a:srgbClr val="454545"/>
              </a:solidFill>
              <a:highlight>
                <a:srgbClr val="FFFFFF"/>
              </a:highlight>
            </a:endParaRPr>
          </a:p>
          <a:p>
            <a:pPr marL="825500" lvl="0" indent="-346075" algn="l" rtl="0">
              <a:spcBef>
                <a:spcPts val="1400"/>
              </a:spcBef>
              <a:spcAft>
                <a:spcPts val="0"/>
              </a:spcAft>
              <a:buClr>
                <a:srgbClr val="454545"/>
              </a:buClr>
              <a:buSzPts val="1850"/>
              <a:buChar char="●"/>
            </a:pPr>
            <a:r>
              <a:rPr lang="en-GB" sz="1850">
                <a:solidFill>
                  <a:srgbClr val="454545"/>
                </a:solidFill>
                <a:highlight>
                  <a:srgbClr val="FFFFFF"/>
                </a:highlight>
              </a:rPr>
              <a:t>Economics: daily stock market quotations or monthly unemployment rates.</a:t>
            </a:r>
            <a:endParaRPr sz="1850">
              <a:solidFill>
                <a:srgbClr val="454545"/>
              </a:solidFill>
              <a:highlight>
                <a:srgbClr val="FFFFFF"/>
              </a:highlight>
            </a:endParaRPr>
          </a:p>
          <a:p>
            <a:pPr marL="825500" lvl="0" indent="-346075" algn="l" rtl="0">
              <a:spcBef>
                <a:spcPts val="0"/>
              </a:spcBef>
              <a:spcAft>
                <a:spcPts val="0"/>
              </a:spcAft>
              <a:buClr>
                <a:srgbClr val="454545"/>
              </a:buClr>
              <a:buSzPts val="1850"/>
              <a:buChar char="●"/>
            </a:pPr>
            <a:r>
              <a:rPr lang="en-GB" sz="1850">
                <a:solidFill>
                  <a:srgbClr val="454545"/>
                </a:solidFill>
                <a:highlight>
                  <a:srgbClr val="FFFFFF"/>
                </a:highlight>
              </a:rPr>
              <a:t>Social sciences: population series, such as birth rates or school enrollments.</a:t>
            </a:r>
            <a:endParaRPr sz="1850">
              <a:solidFill>
                <a:srgbClr val="454545"/>
              </a:solidFill>
              <a:highlight>
                <a:srgbClr val="FFFFFF"/>
              </a:highlight>
            </a:endParaRPr>
          </a:p>
          <a:p>
            <a:pPr marL="825500" lvl="0" indent="-346075" algn="l" rtl="0">
              <a:spcBef>
                <a:spcPts val="0"/>
              </a:spcBef>
              <a:spcAft>
                <a:spcPts val="0"/>
              </a:spcAft>
              <a:buClr>
                <a:srgbClr val="454545"/>
              </a:buClr>
              <a:buSzPts val="1850"/>
              <a:buChar char="●"/>
            </a:pPr>
            <a:r>
              <a:rPr lang="en-GB" sz="1850">
                <a:solidFill>
                  <a:srgbClr val="454545"/>
                </a:solidFill>
                <a:highlight>
                  <a:srgbClr val="FFFFFF"/>
                </a:highlight>
              </a:rPr>
              <a:t>Epidemiology: the number of influenza cases observed over some time period.</a:t>
            </a:r>
            <a:endParaRPr sz="1850">
              <a:solidFill>
                <a:srgbClr val="454545"/>
              </a:solidFill>
              <a:highlight>
                <a:srgbClr val="FFFFFF"/>
              </a:highlight>
            </a:endParaRPr>
          </a:p>
          <a:p>
            <a:pPr marL="825500" lvl="0" indent="-346075" algn="l" rtl="0">
              <a:spcBef>
                <a:spcPts val="0"/>
              </a:spcBef>
              <a:spcAft>
                <a:spcPts val="0"/>
              </a:spcAft>
              <a:buClr>
                <a:srgbClr val="454545"/>
              </a:buClr>
              <a:buSzPts val="1850"/>
              <a:buChar char="●"/>
            </a:pPr>
            <a:r>
              <a:rPr lang="en-GB" sz="1850">
                <a:solidFill>
                  <a:srgbClr val="454545"/>
                </a:solidFill>
                <a:highlight>
                  <a:srgbClr val="FFFFFF"/>
                </a:highlight>
              </a:rPr>
              <a:t>Medicine: blood pressure measurements traced over time for evaluating drugs.</a:t>
            </a:r>
            <a:endParaRPr sz="1850">
              <a:solidFill>
                <a:srgbClr val="454545"/>
              </a:solidFill>
              <a:highlight>
                <a:srgbClr val="FFFFFF"/>
              </a:highlight>
            </a:endParaRPr>
          </a:p>
          <a:p>
            <a:pPr marL="825500" lvl="0" indent="-346075" algn="l" rtl="0">
              <a:spcBef>
                <a:spcPts val="0"/>
              </a:spcBef>
              <a:spcAft>
                <a:spcPts val="0"/>
              </a:spcAft>
              <a:buClr>
                <a:srgbClr val="454545"/>
              </a:buClr>
              <a:buSzPts val="1850"/>
              <a:buChar char="●"/>
            </a:pPr>
            <a:r>
              <a:rPr lang="en-GB" sz="1850">
                <a:solidFill>
                  <a:srgbClr val="454545"/>
                </a:solidFill>
                <a:highlight>
                  <a:srgbClr val="FFFFFF"/>
                </a:highlight>
              </a:rPr>
              <a:t>Global warming</a:t>
            </a:r>
            <a:endParaRPr sz="1850">
              <a:solidFill>
                <a:srgbClr val="454545"/>
              </a:solidFill>
              <a:highlight>
                <a:srgbClr val="FFFFFF"/>
              </a:highlight>
            </a:endParaRPr>
          </a:p>
          <a:p>
            <a:pPr marL="0" lvl="0" indent="0" algn="l" rtl="0">
              <a:spcBef>
                <a:spcPts val="1400"/>
              </a:spcBef>
              <a:spcAft>
                <a:spcPts val="1200"/>
              </a:spcAft>
              <a:buNone/>
            </a:pPr>
            <a:endParaRPr sz="1850">
              <a:solidFill>
                <a:srgbClr val="454545"/>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Time Series Component</a:t>
            </a:r>
          </a:p>
        </p:txBody>
      </p:sp>
      <p:sp>
        <p:nvSpPr>
          <p:cNvPr id="95" name="Google Shape;95;p20"/>
          <p:cNvSpPr txBox="1">
            <a:spLocks noGrp="1"/>
          </p:cNvSpPr>
          <p:nvPr>
            <p:ph type="body" idx="1"/>
          </p:nvPr>
        </p:nvSpPr>
        <p:spPr>
          <a:xfrm>
            <a:off x="311700" y="1152475"/>
            <a:ext cx="8520600" cy="39018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a:t>Time series data has four aspect of behavior.</a:t>
            </a:r>
          </a:p>
          <a:p>
            <a:pPr marL="0" lvl="0" indent="0" algn="l" rtl="0">
              <a:spcBef>
                <a:spcPts val="1200"/>
              </a:spcBef>
              <a:spcAft>
                <a:spcPts val="0"/>
              </a:spcAft>
              <a:buNone/>
            </a:pPr>
            <a:r>
              <a:rPr lang="en-GB" b="1"/>
              <a:t>Trend:</a:t>
            </a:r>
            <a:r>
              <a:rPr lang="en-GB"/>
              <a:t> is the overall long term direction of the series - long term. Increasing or decreasing</a:t>
            </a:r>
          </a:p>
          <a:p>
            <a:pPr marL="0" lvl="0" indent="0" algn="l" rtl="0">
              <a:spcBef>
                <a:spcPts val="1200"/>
              </a:spcBef>
              <a:spcAft>
                <a:spcPts val="0"/>
              </a:spcAft>
              <a:buNone/>
            </a:pPr>
            <a:r>
              <a:rPr lang="en-GB" b="1"/>
              <a:t>Seasonality:</a:t>
            </a:r>
            <a:r>
              <a:rPr lang="en-GB"/>
              <a:t> occurs when there is repeated behavior in the data which occur at regular intervals. Related to seasonal nature or human behavior, examples: Eid, Basant etc</a:t>
            </a:r>
          </a:p>
          <a:p>
            <a:pPr marL="0" lvl="0" indent="0" algn="l" rtl="0">
              <a:spcBef>
                <a:spcPts val="1200"/>
              </a:spcBef>
              <a:spcAft>
                <a:spcPts val="0"/>
              </a:spcAft>
              <a:buNone/>
            </a:pPr>
            <a:r>
              <a:rPr lang="en-GB" b="1"/>
              <a:t>Cycles:</a:t>
            </a:r>
            <a:r>
              <a:rPr lang="en-GB"/>
              <a:t> occurs when a series follow up-and-down pattern that is not seasonal. Can be of varying length. Which makes them more difficult to detect than seasonality.- examples: Business cycles</a:t>
            </a:r>
          </a:p>
          <a:p>
            <a:pPr marL="0" lvl="0" indent="0" algn="l" rtl="0">
              <a:spcBef>
                <a:spcPts val="1200"/>
              </a:spcBef>
              <a:spcAft>
                <a:spcPts val="1200"/>
              </a:spcAft>
              <a:buNone/>
            </a:pPr>
            <a:r>
              <a:rPr lang="en-GB" b="1"/>
              <a:t>Random / Irregular Variations:</a:t>
            </a:r>
            <a:r>
              <a:rPr lang="en-GB"/>
              <a:t> In all data, there is random variation. Short Duration and Non-repeating</a:t>
            </a:r>
            <a:br>
              <a:rPr lang="en-GB"/>
            </a:br>
            <a:r>
              <a:rPr lang="en-GB"/>
              <a:t>Examples: Earthquake, sounomi, flood, corona, natural calamities 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Modeling Time Series</a:t>
            </a:r>
          </a:p>
        </p:txBody>
      </p:sp>
      <p:sp>
        <p:nvSpPr>
          <p:cNvPr id="101" name="Google Shape;10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GB"/>
              <a:t>There are many ways to model a time series in order to make predictions.</a:t>
            </a:r>
          </a:p>
          <a:p>
            <a:pPr marL="457200" lvl="0" indent="-342900" algn="l" rtl="0">
              <a:spcBef>
                <a:spcPts val="1200"/>
              </a:spcBef>
              <a:spcAft>
                <a:spcPts val="0"/>
              </a:spcAft>
              <a:buSzPts val="1800"/>
              <a:buChar char="●"/>
            </a:pPr>
            <a:r>
              <a:rPr lang="en-GB"/>
              <a:t>Moving Averages</a:t>
            </a:r>
          </a:p>
          <a:p>
            <a:pPr marL="457200" lvl="0" indent="-342900" algn="l" rtl="0">
              <a:spcBef>
                <a:spcPts val="0"/>
              </a:spcBef>
              <a:spcAft>
                <a:spcPts val="0"/>
              </a:spcAft>
              <a:buSzPts val="1800"/>
              <a:buChar char="●"/>
            </a:pPr>
            <a:r>
              <a:rPr lang="en-GB"/>
              <a:t>Exponential Moving Averages</a:t>
            </a:r>
          </a:p>
          <a:p>
            <a:pPr marL="457200" lvl="0" indent="-342900" algn="l" rtl="0">
              <a:spcBef>
                <a:spcPts val="0"/>
              </a:spcBef>
              <a:spcAft>
                <a:spcPts val="0"/>
              </a:spcAft>
              <a:buSzPts val="1800"/>
              <a:buChar char="●"/>
            </a:pPr>
            <a:r>
              <a:rPr lang="en-GB"/>
              <a:t>Linear Regression</a:t>
            </a:r>
          </a:p>
          <a:p>
            <a:pPr marL="457200" lvl="0" indent="-342900" algn="l" rtl="0">
              <a:spcBef>
                <a:spcPts val="0"/>
              </a:spcBef>
              <a:spcAft>
                <a:spcPts val="0"/>
              </a:spcAft>
              <a:buSzPts val="1800"/>
              <a:buChar char="●"/>
            </a:pPr>
            <a:r>
              <a:rPr lang="en-GB"/>
              <a:t>Exponential Smoothing</a:t>
            </a:r>
          </a:p>
          <a:p>
            <a:pPr marL="457200" lvl="0" indent="-342900" algn="l" rtl="0">
              <a:spcBef>
                <a:spcPts val="0"/>
              </a:spcBef>
              <a:spcAft>
                <a:spcPts val="0"/>
              </a:spcAft>
              <a:buSzPts val="1800"/>
              <a:buChar char="●"/>
            </a:pPr>
            <a:r>
              <a:rPr lang="en-GB"/>
              <a:t>ARIMA</a:t>
            </a:r>
          </a:p>
          <a:p>
            <a:pPr marL="457200" lvl="0" indent="-342900" algn="l" rtl="0">
              <a:spcBef>
                <a:spcPts val="0"/>
              </a:spcBef>
              <a:spcAft>
                <a:spcPts val="0"/>
              </a:spcAft>
              <a:buSzPts val="1800"/>
              <a:buChar char="●"/>
            </a:pPr>
            <a:r>
              <a:rPr lang="en-GB"/>
              <a:t>RNN</a:t>
            </a:r>
          </a:p>
          <a:p>
            <a:pPr marL="457200" lvl="0" indent="-342900" algn="l" rtl="0">
              <a:spcBef>
                <a:spcPts val="0"/>
              </a:spcBef>
              <a:spcAft>
                <a:spcPts val="0"/>
              </a:spcAft>
              <a:buSzPts val="1800"/>
              <a:buChar char="●"/>
            </a:pPr>
            <a:r>
              <a:rPr lang="en-GB"/>
              <a:t>LSTM</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926</Words>
  <Application>Microsoft Macintosh PowerPoint</Application>
  <PresentationFormat>On-screen Show (16:9)</PresentationFormat>
  <Paragraphs>81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Simple Light</vt:lpstr>
      <vt:lpstr>Machine Learning &amp; Deep Learning </vt:lpstr>
      <vt:lpstr>Time Series Analysis</vt:lpstr>
      <vt:lpstr>Time Series Analysis</vt:lpstr>
      <vt:lpstr>PowerPoint Presentation</vt:lpstr>
      <vt:lpstr>Examples of Time Series</vt:lpstr>
      <vt:lpstr>Uses of time series analysis</vt:lpstr>
      <vt:lpstr>Applications of time series analysis</vt:lpstr>
      <vt:lpstr>Time Series Component</vt:lpstr>
      <vt:lpstr>Modeling Time Series</vt:lpstr>
      <vt:lpstr>Moving Averages</vt:lpstr>
      <vt:lpstr>Moving Average Example</vt:lpstr>
      <vt:lpstr>PowerPoint Presentation</vt:lpstr>
      <vt:lpstr>Moving Averages BTC Chart</vt:lpstr>
      <vt:lpstr>Exponential Moving Averages - BTC chart </vt:lpstr>
      <vt:lpstr>Key Takeaways  </vt:lpstr>
      <vt:lpstr>Questions!</vt:lpstr>
      <vt:lpstr>Extra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&amp; Deep Learning </dc:title>
  <dc:creator/>
  <cp:lastModifiedBy>Umer Farooq</cp:lastModifiedBy>
  <cp:revision>2</cp:revision>
  <dcterms:created xsi:type="dcterms:W3CDTF">2022-06-06T08:54:41Z</dcterms:created>
  <dcterms:modified xsi:type="dcterms:W3CDTF">2022-06-07T09:43:40Z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9D2DE8057DD54C60B00FACEB463FF90E</vt:lpwstr>
  </property>
  <property fmtid="{D5CDD505-2E9C-101B-9397-08002B2CF9AE}" pid="3" name="KSOProductBuildVer">
    <vt:lpwstr>1033-11.2.0.11130</vt:lpwstr>
  </property>
</Properties>
</file>