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WQ9YYD/thsL7DGUS61oLtTLKc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947dcb67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11947dcb677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947dcb677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947dcb67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62ff97db0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162ff97db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62ff97db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162ff97d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62ff97db0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162ff97db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62ff97db0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162ff97db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62ff97db0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162ff97db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947dcb67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947dcb6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Artificial Intelligence</a:t>
            </a:r>
            <a:br>
              <a:rPr lang="en-US"/>
            </a:br>
            <a:r>
              <a:rPr lang="en-US" sz="4000"/>
              <a:t>Introduction &amp; Motivation</a:t>
            </a:r>
            <a:endParaRPr sz="40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355"/>
            <a:ext cx="9144000" cy="906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Week_01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Task No. 1 to 11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7233285" y="4963795"/>
            <a:ext cx="4491990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Engr. Najam Aziz</a:t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947dcb677_0_35"/>
          <p:cNvSpPr txBox="1"/>
          <p:nvPr>
            <p:ph type="title"/>
          </p:nvPr>
        </p:nvSpPr>
        <p:spPr>
          <a:xfrm>
            <a:off x="838200" y="2592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Course Contents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947dcb677_0_20"/>
          <p:cNvSpPr txBox="1"/>
          <p:nvPr>
            <p:ph idx="1" type="body"/>
          </p:nvPr>
        </p:nvSpPr>
        <p:spPr>
          <a:xfrm>
            <a:off x="313500" y="658950"/>
            <a:ext cx="3623400" cy="17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Human Intelligence 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Inbuilt (</a:t>
            </a:r>
            <a:r>
              <a:rPr lang="en-US" sz="1800"/>
              <a:t>Biological</a:t>
            </a:r>
            <a:r>
              <a:rPr lang="en-US" sz="2400"/>
              <a:t>)</a:t>
            </a:r>
            <a:endParaRPr sz="2400"/>
          </a:p>
        </p:txBody>
      </p:sp>
      <p:sp>
        <p:nvSpPr>
          <p:cNvPr id="157" name="Google Shape;157;g11947dcb677_0_20"/>
          <p:cNvSpPr txBox="1"/>
          <p:nvPr>
            <p:ph idx="1" type="body"/>
          </p:nvPr>
        </p:nvSpPr>
        <p:spPr>
          <a:xfrm>
            <a:off x="7987775" y="658950"/>
            <a:ext cx="3808800" cy="18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Machine Intelligence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	</a:t>
            </a:r>
            <a:r>
              <a:rPr lang="en-US" sz="2400"/>
              <a:t>We create (</a:t>
            </a:r>
            <a:r>
              <a:rPr lang="en-US" sz="1800"/>
              <a:t>Logical</a:t>
            </a:r>
            <a:r>
              <a:rPr lang="en-US" sz="2400"/>
              <a:t>)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" name="Google Shape;158;g11947dcb677_0_20"/>
          <p:cNvSpPr txBox="1"/>
          <p:nvPr/>
        </p:nvSpPr>
        <p:spPr>
          <a:xfrm>
            <a:off x="4930625" y="6189825"/>
            <a:ext cx="255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Course Content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1947dcb677_0_20"/>
          <p:cNvSpPr/>
          <p:nvPr/>
        </p:nvSpPr>
        <p:spPr>
          <a:xfrm>
            <a:off x="5931000" y="5509425"/>
            <a:ext cx="463800" cy="756600"/>
          </a:xfrm>
          <a:prstGeom prst="upArrow">
            <a:avLst>
              <a:gd fmla="val 36826" name="adj1"/>
              <a:gd fmla="val 110468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1947dcb677_0_20"/>
          <p:cNvSpPr/>
          <p:nvPr/>
        </p:nvSpPr>
        <p:spPr>
          <a:xfrm>
            <a:off x="4021500" y="555050"/>
            <a:ext cx="4149000" cy="756600"/>
          </a:xfrm>
          <a:prstGeom prst="rightArrow">
            <a:avLst>
              <a:gd fmla="val 50000" name="adj1"/>
              <a:gd fmla="val 13961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1947dcb677_0_20"/>
          <p:cNvSpPr txBox="1"/>
          <p:nvPr/>
        </p:nvSpPr>
        <p:spPr>
          <a:xfrm>
            <a:off x="4991625" y="656300"/>
            <a:ext cx="176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Simulation</a:t>
            </a:r>
            <a:endParaRPr i="1"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1947dcb677_0_20"/>
          <p:cNvSpPr txBox="1"/>
          <p:nvPr>
            <p:ph idx="1" type="body"/>
          </p:nvPr>
        </p:nvSpPr>
        <p:spPr>
          <a:xfrm>
            <a:off x="3936900" y="1210400"/>
            <a:ext cx="4130400" cy="457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How?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Programming language (</a:t>
            </a:r>
            <a:r>
              <a:rPr lang="en-US" sz="1800"/>
              <a:t>To talk to Machines</a:t>
            </a:r>
            <a:r>
              <a:rPr lang="en-US" sz="2400"/>
              <a:t>)</a:t>
            </a:r>
            <a:endParaRPr sz="24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 </a:t>
            </a:r>
            <a:r>
              <a:rPr b="1" i="1" lang="en-US" sz="2000"/>
              <a:t>Python</a:t>
            </a:r>
            <a:endParaRPr b="1" i="1"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Libraries (</a:t>
            </a:r>
            <a:r>
              <a:rPr lang="en-US" sz="1800"/>
              <a:t>Collections of prewritten code that users can use to optimize tasks.</a:t>
            </a:r>
            <a:r>
              <a:rPr lang="en-US" sz="2400"/>
              <a:t>)</a:t>
            </a:r>
            <a:endParaRPr sz="24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i="1" lang="en-US" sz="2000"/>
              <a:t>Numpy</a:t>
            </a:r>
            <a:endParaRPr b="1" i="1"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i="1" lang="en-US" sz="2000"/>
              <a:t>Pandas</a:t>
            </a:r>
            <a:endParaRPr b="1" i="1"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i="1" lang="en-US" sz="2000"/>
              <a:t>Matplotlib</a:t>
            </a:r>
            <a:endParaRPr b="1" i="1"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i="1" lang="en-US" sz="2000"/>
              <a:t>Tensorflow/Keras</a:t>
            </a:r>
            <a:endParaRPr b="1" i="1"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Techniques (</a:t>
            </a:r>
            <a:r>
              <a:rPr lang="en-US" sz="1800"/>
              <a:t>a way of carrying out a particular task</a:t>
            </a:r>
            <a:r>
              <a:rPr lang="en-US" sz="2400"/>
              <a:t>)</a:t>
            </a:r>
            <a:endParaRPr sz="24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i="1" lang="en-US" sz="2000"/>
              <a:t>Machine Learning</a:t>
            </a:r>
            <a:endParaRPr b="1" i="1"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i="1" lang="en-US" sz="2000"/>
              <a:t>Deep Learning</a:t>
            </a:r>
            <a:endParaRPr b="1" i="1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Work Ethics</a:t>
            </a:r>
            <a:endParaRPr/>
          </a:p>
        </p:txBody>
      </p:sp>
      <p:sp>
        <p:nvSpPr>
          <p:cNvPr id="168" name="Google Shape;168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2:00 PM = 2:00 PM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 Non-Seriousness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</a:t>
            </a:r>
            <a:r>
              <a:rPr lang="en-US"/>
              <a:t>here are no silly questions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Attendance</a:t>
            </a:r>
            <a:r>
              <a:rPr lang="en-US"/>
              <a:t> &gt;= 95%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Class Timing: 2:00 - 7:00 PM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93600" y="25699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Course Intro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62ff97db0_0_25"/>
          <p:cNvSpPr txBox="1"/>
          <p:nvPr>
            <p:ph type="title"/>
          </p:nvPr>
        </p:nvSpPr>
        <p:spPr>
          <a:xfrm>
            <a:off x="992925" y="595850"/>
            <a:ext cx="937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Artificial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Intelligence</a:t>
            </a:r>
            <a:endParaRPr/>
          </a:p>
        </p:txBody>
      </p:sp>
      <p:sp>
        <p:nvSpPr>
          <p:cNvPr id="97" name="Google Shape;97;g1162ff97db0_0_25"/>
          <p:cNvSpPr txBox="1"/>
          <p:nvPr>
            <p:ph idx="1" type="body"/>
          </p:nvPr>
        </p:nvSpPr>
        <p:spPr>
          <a:xfrm>
            <a:off x="925600" y="4583125"/>
            <a:ext cx="10533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achieve the above factors for a machine or software Artificial Intelligence requires the following discipline: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254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Mathematics, Biology, Psychology, Sociology, Computer Science, Neurons Study, Statistics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g1162ff97db0_0_25"/>
          <p:cNvSpPr txBox="1"/>
          <p:nvPr/>
        </p:nvSpPr>
        <p:spPr>
          <a:xfrm>
            <a:off x="2413450" y="1587075"/>
            <a:ext cx="42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g1162ff97db0_0_25"/>
          <p:cNvCxnSpPr/>
          <p:nvPr/>
        </p:nvCxnSpPr>
        <p:spPr>
          <a:xfrm>
            <a:off x="3099250" y="1059575"/>
            <a:ext cx="752700" cy="1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0" name="Google Shape;100;g1162ff97db0_0_25"/>
          <p:cNvCxnSpPr/>
          <p:nvPr/>
        </p:nvCxnSpPr>
        <p:spPr>
          <a:xfrm>
            <a:off x="3785050" y="1669175"/>
            <a:ext cx="837000" cy="1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1" name="Google Shape;101;g1162ff97db0_0_25"/>
          <p:cNvSpPr txBox="1"/>
          <p:nvPr/>
        </p:nvSpPr>
        <p:spPr>
          <a:xfrm>
            <a:off x="3946625" y="790325"/>
            <a:ext cx="314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 - made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162ff97db0_0_25"/>
          <p:cNvSpPr txBox="1"/>
          <p:nvPr/>
        </p:nvSpPr>
        <p:spPr>
          <a:xfrm>
            <a:off x="4622050" y="1398725"/>
            <a:ext cx="314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Thinking Power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162ff97db0_0_25"/>
          <p:cNvSpPr/>
          <p:nvPr/>
        </p:nvSpPr>
        <p:spPr>
          <a:xfrm>
            <a:off x="6698400" y="1075175"/>
            <a:ext cx="1069500" cy="46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162ff97db0_0_25"/>
          <p:cNvSpPr txBox="1"/>
          <p:nvPr/>
        </p:nvSpPr>
        <p:spPr>
          <a:xfrm>
            <a:off x="8058450" y="1119475"/>
            <a:ext cx="31401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US" sz="1800" u="none" cap="none" strike="noStrike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“a man-made thinking power."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162ff97db0_0_25"/>
          <p:cNvSpPr txBox="1"/>
          <p:nvPr/>
        </p:nvSpPr>
        <p:spPr>
          <a:xfrm>
            <a:off x="1015500" y="2200438"/>
            <a:ext cx="1016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US" sz="2000" u="none" cap="none" strike="noStrike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"Branch of computer science by which we can create intelligent machines which can behave like a human, think like humans, and able to make decisions."</a:t>
            </a:r>
            <a:r>
              <a:rPr b="0" i="0" lang="en-US" sz="2000" u="none" cap="none" strike="noStrike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1162ff97db0_0_25"/>
          <p:cNvSpPr txBox="1"/>
          <p:nvPr/>
        </p:nvSpPr>
        <p:spPr>
          <a:xfrm>
            <a:off x="1102725" y="3152525"/>
            <a:ext cx="10161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 create the AI,  first we should know that how intelligence is composed:</a:t>
            </a:r>
            <a:endParaRPr b="0" i="1" sz="2200" u="none" cap="none" strike="noStrike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Intelligence is an intangible part of our brain and is a combination of </a:t>
            </a:r>
            <a:r>
              <a:rPr b="1" i="1" lang="en-US" sz="2000" u="none" cap="none" strike="noStrike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Reasoning, learning, problem-solving perception, language understanding, etc.</a:t>
            </a:r>
            <a:endParaRPr b="0" i="1" sz="1800" u="none" cap="none" strike="noStrike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62ff97db0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What is AI?</a:t>
            </a:r>
            <a:endParaRPr/>
          </a:p>
        </p:txBody>
      </p:sp>
      <p:sp>
        <p:nvSpPr>
          <p:cNvPr id="112" name="Google Shape;112;g1162ff97db0_0_10"/>
          <p:cNvSpPr txBox="1"/>
          <p:nvPr>
            <p:ph idx="1" type="body"/>
          </p:nvPr>
        </p:nvSpPr>
        <p:spPr>
          <a:xfrm>
            <a:off x="838200" y="1825625"/>
            <a:ext cx="10515600" cy="38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Artificial Intelligence (AI)</a:t>
            </a:r>
            <a:endParaRPr b="1" sz="22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- Intelligent behavior in artifacts</a:t>
            </a:r>
            <a:endParaRPr sz="20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-”Design computer programs to make computers smarter”</a:t>
            </a:r>
            <a:endParaRPr sz="20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-Study of how to make computers do things at which, at the moment, people are better”</a:t>
            </a:r>
            <a:endParaRPr sz="2000"/>
          </a:p>
          <a:p>
            <a:pPr indent="-3683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Intelligent Behavior</a:t>
            </a:r>
            <a:endParaRPr b="1" sz="2200"/>
          </a:p>
          <a:p>
            <a:pPr indent="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-perception, reasoning, learning, communicating, acting in complex environments</a:t>
            </a:r>
            <a:endParaRPr sz="2000"/>
          </a:p>
          <a:p>
            <a:pPr indent="-3683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Long term goals of AI</a:t>
            </a:r>
            <a:endParaRPr b="1" sz="2200"/>
          </a:p>
          <a:p>
            <a:pPr indent="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-Develop machines that do things as well as humans can or possibly even better</a:t>
            </a:r>
            <a:endParaRPr sz="2000"/>
          </a:p>
          <a:p>
            <a:pPr indent="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-understand behaviors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62ff97db0_0_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Why AI?</a:t>
            </a:r>
            <a:endParaRPr/>
          </a:p>
        </p:txBody>
      </p:sp>
      <p:sp>
        <p:nvSpPr>
          <p:cNvPr id="118" name="Google Shape;118;g1162ff97db0_0_33"/>
          <p:cNvSpPr txBox="1"/>
          <p:nvPr>
            <p:ph idx="1" type="body"/>
          </p:nvPr>
        </p:nvSpPr>
        <p:spPr>
          <a:xfrm>
            <a:off x="838200" y="1559025"/>
            <a:ext cx="10515600" cy="46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Following are some main reasons to learn about AI: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254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With the help of AI, you can create such software or devices which can solve real-world problems very easily and with accuracy such as health issues, marketing, traffic issues, etc.</a:t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With the help of AI, you can create your personal virtual Assistant, such as Cortana, Google Assistant, Siri, etc.</a:t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With the help of AI, you can build such Robots which can work in an environment where survival of humans can be at risk.</a:t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 opens a path for other new technologies, new devices, and new Opportunities.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62ff97db0_0_5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Goals of AI</a:t>
            </a:r>
            <a:endParaRPr/>
          </a:p>
        </p:txBody>
      </p:sp>
      <p:sp>
        <p:nvSpPr>
          <p:cNvPr id="124" name="Google Shape;124;g1162ff97db0_0_52"/>
          <p:cNvSpPr txBox="1"/>
          <p:nvPr>
            <p:ph idx="1" type="body"/>
          </p:nvPr>
        </p:nvSpPr>
        <p:spPr>
          <a:xfrm>
            <a:off x="838200" y="1690825"/>
            <a:ext cx="10515600" cy="49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Following are the main goals of Artificial Intelligence: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254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-US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Replicate human intelligence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-US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Solve Knowledge-intensive tasks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-US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intelligent connection of perception and action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-US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Building a machine which can perform tasks that requires human intelligence such as: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508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-US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Proving a theorem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508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-US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Playing chess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508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-US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Plan some surgical operation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508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-US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Driving a car in traffic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-US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Creating some system which can exhibit intelligent behavior, learn new things by itself, demonstrate, explain, and can advise to its user.</a:t>
            </a:r>
            <a:endParaRPr sz="1800"/>
          </a:p>
        </p:txBody>
      </p:sp>
      <p:pic>
        <p:nvPicPr>
          <p:cNvPr id="125" name="Google Shape;125;g1162ff97db0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5650" y="584500"/>
            <a:ext cx="572452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62ff97db0_0_59"/>
          <p:cNvSpPr txBox="1"/>
          <p:nvPr>
            <p:ph type="title"/>
          </p:nvPr>
        </p:nvSpPr>
        <p:spPr>
          <a:xfrm>
            <a:off x="539825" y="149675"/>
            <a:ext cx="4318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Application of AI</a:t>
            </a:r>
            <a:endParaRPr/>
          </a:p>
        </p:txBody>
      </p:sp>
      <p:pic>
        <p:nvPicPr>
          <p:cNvPr id="131" name="Google Shape;131;g1162ff97db0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4450" y="310862"/>
            <a:ext cx="7617550" cy="6236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/>
          <p:nvPr>
            <p:ph type="title"/>
          </p:nvPr>
        </p:nvSpPr>
        <p:spPr>
          <a:xfrm>
            <a:off x="838200" y="2592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Course Objective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11947dcb677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2203" y="1345051"/>
            <a:ext cx="8160000" cy="28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1947dcb677_0_5"/>
          <p:cNvSpPr txBox="1"/>
          <p:nvPr/>
        </p:nvSpPr>
        <p:spPr>
          <a:xfrm>
            <a:off x="895509" y="477108"/>
            <a:ext cx="10515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some input/data, want some output/desired. So, we need a Rule in between.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1947dcb677_0_5"/>
          <p:cNvSpPr txBox="1"/>
          <p:nvPr/>
        </p:nvSpPr>
        <p:spPr>
          <a:xfrm>
            <a:off x="1905600" y="2958125"/>
            <a:ext cx="2282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Input = Data: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Raw facts and Figures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Any unprocessed fact, value, text, sound or picture that is not being interpreted and analyzed.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1947dcb677_0_5"/>
          <p:cNvSpPr txBox="1"/>
          <p:nvPr/>
        </p:nvSpPr>
        <p:spPr>
          <a:xfrm>
            <a:off x="4954800" y="4307075"/>
            <a:ext cx="2282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Rule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rule is a regulation or direction for doing some particular activity.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11947dcb677_0_5"/>
          <p:cNvSpPr txBox="1"/>
          <p:nvPr/>
        </p:nvSpPr>
        <p:spPr>
          <a:xfrm>
            <a:off x="8098575" y="3044975"/>
            <a:ext cx="228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Output = Desired output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 we want.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 is out objective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1947dcb677_0_5"/>
          <p:cNvSpPr txBox="1"/>
          <p:nvPr/>
        </p:nvSpPr>
        <p:spPr>
          <a:xfrm>
            <a:off x="4715250" y="5888450"/>
            <a:ext cx="291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NAVTTC AI Course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2022-02-21T08:07:00Z</dcterms:created>
  <dc:creator>NaJaM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BDF0A6138DF44184B04FABB6E3668AEA</vt:lpwstr>
  </property>
  <property fmtid="{D5CDD505-2E9C-101B-9397-08002B2CF9AE}" pid="3" name="KSOProductBuildVer">
    <vt:lpwstr>1033-11.2.0.10447</vt:lpwstr>
  </property>
</Properties>
</file>