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1"/>
  </p:notesMasterIdLst>
  <p:sldIdLst>
    <p:sldId id="256" r:id="rId2"/>
    <p:sldId id="257" r:id="rId3"/>
    <p:sldId id="258" r:id="rId4"/>
    <p:sldId id="282" r:id="rId5"/>
    <p:sldId id="305" r:id="rId6"/>
    <p:sldId id="260" r:id="rId7"/>
    <p:sldId id="261" r:id="rId8"/>
    <p:sldId id="262" r:id="rId9"/>
    <p:sldId id="263" r:id="rId10"/>
    <p:sldId id="330" r:id="rId11"/>
    <p:sldId id="264" r:id="rId12"/>
    <p:sldId id="265" r:id="rId13"/>
    <p:sldId id="266" r:id="rId14"/>
    <p:sldId id="331" r:id="rId15"/>
    <p:sldId id="269" r:id="rId16"/>
    <p:sldId id="270" r:id="rId17"/>
    <p:sldId id="271" r:id="rId18"/>
    <p:sldId id="272" r:id="rId19"/>
    <p:sldId id="273" r:id="rId20"/>
    <p:sldId id="274" r:id="rId21"/>
    <p:sldId id="275" r:id="rId22"/>
    <p:sldId id="276" r:id="rId23"/>
    <p:sldId id="277" r:id="rId24"/>
    <p:sldId id="328" r:id="rId25"/>
    <p:sldId id="279" r:id="rId26"/>
    <p:sldId id="280" r:id="rId27"/>
    <p:sldId id="329" r:id="rId28"/>
    <p:sldId id="281" r:id="rId29"/>
    <p:sldId id="33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0">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guide orient="horz" pos="1660"/>
        <p:guide pos="29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Example of orange. Where we find class prior probability. P(x/c) how many chances that they are coming from the c class. P(eyes/orange)=0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P(c/x) probability of class having x features = P(x/c) / P(x)</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It is also best incase we have data with outliers in there, it works on probability. If there are few records with extreme high or low values it will not be selected </a:t>
            </a:r>
            <a:r>
              <a:rPr lang="en-US" dirty="0" err="1"/>
              <a:t>bcz</a:t>
            </a:r>
            <a:r>
              <a:rPr lang="en-US" dirty="0"/>
              <a:t> naive byes select which have high probability.</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3e3f3a3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3e3f3a3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16" name="Google Shape;16;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 name="Google Shape;17;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javatpoint.com/bayesian-belief-network-in-artificial-intelligence" TargetMode="External"/><Relationship Id="rId5" Type="http://schemas.openxmlformats.org/officeDocument/2006/relationships/hyperlink" Target="https://www.javatpoint.com/bayes-theorem-in-artifical-intelligence" TargetMode="External"/><Relationship Id="rId4" Type="http://schemas.openxmlformats.org/officeDocument/2006/relationships/hyperlink" Target="https://www.javatpoint.com/probabilistic-reasoning-in-artifical-intelligenc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a:t>Machine Learning &amp; Deep Learning </a:t>
            </a:r>
          </a:p>
        </p:txBody>
      </p:sp>
      <p:sp>
        <p:nvSpPr>
          <p:cNvPr id="61" name="Google Shape;61;p1"/>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75000" lnSpcReduction="10000"/>
          </a:bodyPr>
          <a:lstStyle/>
          <a:p>
            <a:pPr marL="0" lvl="0" indent="0" algn="ctr" rtl="0">
              <a:lnSpc>
                <a:spcPct val="90000"/>
              </a:lnSpc>
              <a:spcBef>
                <a:spcPts val="0"/>
              </a:spcBef>
              <a:spcAft>
                <a:spcPts val="0"/>
              </a:spcAft>
              <a:buClr>
                <a:schemeClr val="dk1"/>
              </a:buClr>
              <a:buSzPct val="64000"/>
              <a:buNone/>
            </a:pPr>
            <a:endParaRPr/>
          </a:p>
          <a:p>
            <a:pPr marL="0" lvl="0" indent="0" algn="ctr" rtl="0">
              <a:lnSpc>
                <a:spcPct val="90000"/>
              </a:lnSpc>
              <a:spcBef>
                <a:spcPts val="800"/>
              </a:spcBef>
              <a:spcAft>
                <a:spcPts val="0"/>
              </a:spcAft>
              <a:buClr>
                <a:schemeClr val="dk1"/>
              </a:buClr>
              <a:buSzPct val="78000"/>
              <a:buNone/>
            </a:pPr>
            <a:r>
              <a:rPr lang="en-GB" sz="2300" i="1">
                <a:solidFill>
                  <a:srgbClr val="4A86E8"/>
                </a:solidFill>
                <a:sym typeface="+mn-ea"/>
              </a:rPr>
              <a:t>Naive Bayes Classifier</a:t>
            </a:r>
            <a:endParaRPr sz="2300" i="1">
              <a:solidFill>
                <a:srgbClr val="4A86E8"/>
              </a:solidFill>
            </a:endParaRPr>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r" rtl="0">
              <a:lnSpc>
                <a:spcPct val="90000"/>
              </a:lnSpc>
              <a:spcBef>
                <a:spcPts val="800"/>
              </a:spcBef>
              <a:spcAft>
                <a:spcPts val="0"/>
              </a:spcAft>
              <a:buClr>
                <a:schemeClr val="dk1"/>
              </a:buClr>
              <a:buSzPct val="78000"/>
              <a:buNone/>
            </a:pPr>
            <a:r>
              <a:rPr lang="en-GB" sz="2300" b="1"/>
              <a:t>Instructor:</a:t>
            </a:r>
            <a:r>
              <a:rPr lang="en-GB" sz="2300"/>
              <a:t> </a:t>
            </a:r>
            <a:r>
              <a:rPr lang="en-GB" sz="2300" i="1"/>
              <a:t>Najam Aziz</a:t>
            </a:r>
            <a:endParaRPr sz="23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82565" y="499745"/>
            <a:ext cx="3709670" cy="3929380"/>
          </a:xfrm>
        </p:spPr>
        <p:txBody>
          <a:bodyPr>
            <a:noAutofit/>
          </a:bodyPr>
          <a:lstStyle/>
          <a:p>
            <a:pPr marL="139700" indent="0">
              <a:buNone/>
            </a:pPr>
            <a:r>
              <a:rPr lang="en-US" sz="1500" b="1">
                <a:solidFill>
                  <a:schemeClr val="tx1"/>
                </a:solidFill>
                <a:latin typeface="Calibri" panose="020F0502020204030204" charset="0"/>
                <a:cs typeface="Calibri" panose="020F0502020204030204" charset="0"/>
              </a:rPr>
              <a:t>The Features of a Standard Deck of Cards</a:t>
            </a:r>
          </a:p>
          <a:p>
            <a:r>
              <a:rPr lang="en-US" sz="1500">
                <a:solidFill>
                  <a:schemeClr val="tx1"/>
                </a:solidFill>
                <a:latin typeface="Calibri" panose="020F0502020204030204" charset="0"/>
                <a:cs typeface="Calibri" panose="020F0502020204030204" charset="0"/>
              </a:rPr>
              <a:t> Club  -  13 cards</a:t>
            </a:r>
          </a:p>
          <a:p>
            <a:r>
              <a:rPr lang="en-US" sz="1500">
                <a:solidFill>
                  <a:schemeClr val="tx1"/>
                </a:solidFill>
                <a:latin typeface="Calibri" panose="020F0502020204030204" charset="0"/>
                <a:cs typeface="Calibri" panose="020F0502020204030204" charset="0"/>
              </a:rPr>
              <a:t> Heart  -  13 cards</a:t>
            </a:r>
          </a:p>
          <a:p>
            <a:r>
              <a:rPr lang="en-US" sz="1500">
                <a:solidFill>
                  <a:schemeClr val="tx1"/>
                </a:solidFill>
                <a:latin typeface="Calibri" panose="020F0502020204030204" charset="0"/>
                <a:cs typeface="Calibri" panose="020F0502020204030204" charset="0"/>
              </a:rPr>
              <a:t> Spade  -  13 cards</a:t>
            </a:r>
          </a:p>
          <a:p>
            <a:r>
              <a:rPr lang="en-US" sz="1500">
                <a:solidFill>
                  <a:schemeClr val="tx1"/>
                </a:solidFill>
                <a:latin typeface="Calibri" panose="020F0502020204030204" charset="0"/>
                <a:cs typeface="Calibri" panose="020F0502020204030204" charset="0"/>
              </a:rPr>
              <a:t> Diamond  -  13 cards</a:t>
            </a:r>
          </a:p>
          <a:p>
            <a:r>
              <a:rPr lang="en-US" sz="1500">
                <a:solidFill>
                  <a:schemeClr val="tx1"/>
                </a:solidFill>
                <a:latin typeface="Calibri" panose="020F0502020204030204" charset="0"/>
                <a:cs typeface="Calibri" panose="020F0502020204030204" charset="0"/>
              </a:rPr>
              <a:t> No. of black cards  -  26</a:t>
            </a:r>
          </a:p>
          <a:p>
            <a:r>
              <a:rPr lang="en-US" sz="1500">
                <a:solidFill>
                  <a:schemeClr val="tx1"/>
                </a:solidFill>
                <a:latin typeface="Calibri" panose="020F0502020204030204" charset="0"/>
                <a:cs typeface="Calibri" panose="020F0502020204030204" charset="0"/>
              </a:rPr>
              <a:t> No. of red cards  -  26</a:t>
            </a:r>
          </a:p>
          <a:p>
            <a:r>
              <a:rPr lang="en-US" sz="1500">
                <a:solidFill>
                  <a:schemeClr val="tx1"/>
                </a:solidFill>
                <a:latin typeface="Calibri" panose="020F0502020204030204" charset="0"/>
                <a:cs typeface="Calibri" panose="020F0502020204030204" charset="0"/>
              </a:rPr>
              <a:t> No. of Ace cards (named as "A")  -  4</a:t>
            </a:r>
          </a:p>
          <a:p>
            <a:r>
              <a:rPr lang="en-US" sz="1500">
                <a:solidFill>
                  <a:schemeClr val="tx1"/>
                </a:solidFill>
                <a:latin typeface="Calibri" panose="020F0502020204030204" charset="0"/>
                <a:cs typeface="Calibri" panose="020F0502020204030204" charset="0"/>
              </a:rPr>
              <a:t> No. of Jack cards (named as "J"  -  4</a:t>
            </a:r>
          </a:p>
          <a:p>
            <a:r>
              <a:rPr lang="en-US" sz="1500">
                <a:solidFill>
                  <a:schemeClr val="tx1"/>
                </a:solidFill>
                <a:latin typeface="Calibri" panose="020F0502020204030204" charset="0"/>
                <a:cs typeface="Calibri" panose="020F0502020204030204" charset="0"/>
              </a:rPr>
              <a:t> No. of Queen cards (named as "Q")  -  4</a:t>
            </a:r>
          </a:p>
          <a:p>
            <a:r>
              <a:rPr lang="en-US" sz="1500">
                <a:solidFill>
                  <a:schemeClr val="tx1"/>
                </a:solidFill>
                <a:latin typeface="Calibri" panose="020F0502020204030204" charset="0"/>
                <a:cs typeface="Calibri" panose="020F0502020204030204" charset="0"/>
              </a:rPr>
              <a:t> No. of King cards (named as "K")  -  4</a:t>
            </a:r>
          </a:p>
          <a:p>
            <a:r>
              <a:rPr lang="en-US" sz="1500">
                <a:solidFill>
                  <a:schemeClr val="tx1"/>
                </a:solidFill>
                <a:latin typeface="Calibri" panose="020F0502020204030204" charset="0"/>
                <a:cs typeface="Calibri" panose="020F0502020204030204" charset="0"/>
              </a:rPr>
              <a:t> No. of face cards (named as "J", "Q" and "K")  -  12</a:t>
            </a:r>
          </a:p>
        </p:txBody>
      </p:sp>
      <p:pic>
        <p:nvPicPr>
          <p:cNvPr id="4" name="Picture 3" descr="playingcardsprobability2"/>
          <p:cNvPicPr>
            <a:picLocks noChangeAspect="1"/>
          </p:cNvPicPr>
          <p:nvPr/>
        </p:nvPicPr>
        <p:blipFill>
          <a:blip r:embed="rId2"/>
          <a:stretch>
            <a:fillRect/>
          </a:stretch>
        </p:blipFill>
        <p:spPr>
          <a:xfrm>
            <a:off x="195580" y="1899285"/>
            <a:ext cx="4866005" cy="3244215"/>
          </a:xfrm>
          <a:prstGeom prst="rect">
            <a:avLst/>
          </a:prstGeom>
        </p:spPr>
      </p:pic>
      <p:pic>
        <p:nvPicPr>
          <p:cNvPr id="5" name="Picture 4" descr="playingcardsprobability1"/>
          <p:cNvPicPr>
            <a:picLocks noChangeAspect="1"/>
          </p:cNvPicPr>
          <p:nvPr/>
        </p:nvPicPr>
        <p:blipFill>
          <a:blip r:embed="rId3"/>
          <a:stretch>
            <a:fillRect/>
          </a:stretch>
        </p:blipFill>
        <p:spPr>
          <a:xfrm>
            <a:off x="318135" y="184785"/>
            <a:ext cx="4248150" cy="171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628650" y="273685"/>
            <a:ext cx="7886700" cy="535940"/>
          </a:xfrm>
          <a:prstGeom prst="rect">
            <a:avLst/>
          </a:prstGeom>
          <a:noFill/>
          <a:ln>
            <a:noFill/>
          </a:ln>
        </p:spPr>
        <p:txBody>
          <a:bodyPr spcFirstLastPara="1" wrap="square" lIns="68575" tIns="34275" rIns="68575" bIns="34275" anchor="ctr" anchorCtr="0">
            <a:normAutofit/>
          </a:bodyPr>
          <a:lstStyle/>
          <a:p>
            <a:pPr marL="0" lvl="0" algn="l" rtl="0">
              <a:lnSpc>
                <a:spcPct val="90000"/>
              </a:lnSpc>
              <a:spcBef>
                <a:spcPts val="0"/>
              </a:spcBef>
              <a:spcAft>
                <a:spcPts val="0"/>
              </a:spcAft>
              <a:buSzPts val="1400"/>
              <a:buNone/>
            </a:pPr>
            <a:r>
              <a:rPr lang="en-US">
                <a:latin typeface="Calibri" panose="020F0502020204030204" charset="0"/>
                <a:cs typeface="Calibri" panose="020F0502020204030204" charset="0"/>
              </a:rPr>
              <a:t>Joint, Marginal &amp; Conditional Probability</a:t>
            </a:r>
          </a:p>
        </p:txBody>
      </p:sp>
      <p:pic>
        <p:nvPicPr>
          <p:cNvPr id="108" name="Google Shape;108;p8"/>
          <p:cNvPicPr preferRelativeResize="0"/>
          <p:nvPr/>
        </p:nvPicPr>
        <p:blipFill rotWithShape="1">
          <a:blip r:embed="rId3"/>
          <a:srcRect/>
          <a:stretch>
            <a:fillRect/>
          </a:stretch>
        </p:blipFill>
        <p:spPr>
          <a:xfrm>
            <a:off x="152400" y="1703660"/>
            <a:ext cx="4634849" cy="2729199"/>
          </a:xfrm>
          <a:prstGeom prst="rect">
            <a:avLst/>
          </a:prstGeom>
          <a:noFill/>
          <a:ln>
            <a:noFill/>
          </a:ln>
        </p:spPr>
      </p:pic>
      <p:pic>
        <p:nvPicPr>
          <p:cNvPr id="109" name="Google Shape;109;p8"/>
          <p:cNvPicPr preferRelativeResize="0"/>
          <p:nvPr/>
        </p:nvPicPr>
        <p:blipFill rotWithShape="1">
          <a:blip r:embed="rId4"/>
          <a:srcRect/>
          <a:stretch>
            <a:fillRect/>
          </a:stretch>
        </p:blipFill>
        <p:spPr>
          <a:xfrm>
            <a:off x="4182325" y="1720171"/>
            <a:ext cx="4634850" cy="2615371"/>
          </a:xfrm>
          <a:prstGeom prst="rect">
            <a:avLst/>
          </a:prstGeom>
          <a:noFill/>
          <a:ln>
            <a:noFill/>
          </a:ln>
        </p:spPr>
      </p:pic>
      <p:sp>
        <p:nvSpPr>
          <p:cNvPr id="110" name="Google Shape;110;p8"/>
          <p:cNvSpPr txBox="1"/>
          <p:nvPr/>
        </p:nvSpPr>
        <p:spPr>
          <a:xfrm>
            <a:off x="628340" y="1033440"/>
            <a:ext cx="7886700" cy="45847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rPr>
              <a:t>A survey was carried out with 500 strangers to determine people’s favorite sports.</a:t>
            </a:r>
            <a:r>
              <a:rPr lang="en-US" sz="1800" b="0" i="0" u="none" strike="noStrike" cap="none">
                <a:solidFill>
                  <a:schemeClr val="tx1"/>
                </a:solidFill>
                <a:latin typeface="Calibri" panose="020F0502020204030204" charset="0"/>
                <a:cs typeface="Calibri" panose="020F0502020204030204" charset="0"/>
                <a:sym typeface="Georgia" panose="02040502050405020303"/>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356235" y="273685"/>
            <a:ext cx="8371840" cy="781050"/>
          </a:xfrm>
          <a:prstGeom prst="rect">
            <a:avLst/>
          </a:prstGeom>
          <a:noFill/>
          <a:ln>
            <a:noFill/>
          </a:ln>
        </p:spPr>
        <p:txBody>
          <a:bodyPr spcFirstLastPara="1" wrap="square" lIns="68575" tIns="34275" rIns="68575" bIns="34275" anchor="ctr" anchorCtr="0">
            <a:normAutofit fontScale="90000"/>
          </a:bodyPr>
          <a:lstStyle/>
          <a:p>
            <a:pPr marL="0" lvl="0" algn="l" rtl="0">
              <a:lnSpc>
                <a:spcPct val="90000"/>
              </a:lnSpc>
              <a:spcBef>
                <a:spcPts val="0"/>
              </a:spcBef>
              <a:spcAft>
                <a:spcPts val="0"/>
              </a:spcAft>
              <a:buSzPts val="1400"/>
              <a:buNone/>
            </a:pPr>
            <a:r>
              <a:rPr lang="en-US" sz="3110">
                <a:latin typeface="Calibri" panose="020F0502020204030204" charset="0"/>
                <a:cs typeface="Calibri" panose="020F0502020204030204" charset="0"/>
              </a:rPr>
              <a:t>How to Manipulate among Joint, Conditional and Marginal Probabilities</a:t>
            </a:r>
          </a:p>
        </p:txBody>
      </p:sp>
      <p:sp>
        <p:nvSpPr>
          <p:cNvPr id="116" name="Google Shape;116;p9"/>
          <p:cNvSpPr txBox="1">
            <a:spLocks noGrp="1"/>
          </p:cNvSpPr>
          <p:nvPr>
            <p:ph type="body" idx="1"/>
          </p:nvPr>
        </p:nvSpPr>
        <p:spPr>
          <a:xfrm>
            <a:off x="628650" y="1249204"/>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solidFill>
                  <a:schemeClr val="tx1"/>
                </a:solidFill>
                <a:latin typeface="Calibri" panose="020F0502020204030204" charset="0"/>
                <a:cs typeface="Calibri" panose="020F0502020204030204" charset="0"/>
              </a:rPr>
              <a:t>The equation below is a means to manipulate among joint, conditional and marginal probabilities.  As you can see in the equation, the conditional probability of A given B is equal to the joint probability of A and B divided by the marginal of B. </a:t>
            </a:r>
          </a:p>
          <a:p>
            <a:pPr marL="0" lvl="0" indent="0" algn="l" rtl="0">
              <a:lnSpc>
                <a:spcPct val="90000"/>
              </a:lnSpc>
              <a:spcBef>
                <a:spcPts val="1200"/>
              </a:spcBef>
              <a:spcAft>
                <a:spcPts val="1200"/>
              </a:spcAft>
              <a:buSzPts val="1400"/>
              <a:buNone/>
            </a:pPr>
            <a:endParaRPr lang="en-US">
              <a:solidFill>
                <a:schemeClr val="tx1"/>
              </a:solidFill>
              <a:latin typeface="Calibri" panose="020F0502020204030204" charset="0"/>
              <a:cs typeface="Calibri" panose="020F0502020204030204" charset="0"/>
            </a:endParaRPr>
          </a:p>
        </p:txBody>
      </p:sp>
      <p:pic>
        <p:nvPicPr>
          <p:cNvPr id="117" name="Google Shape;117;p9"/>
          <p:cNvPicPr preferRelativeResize="0"/>
          <p:nvPr/>
        </p:nvPicPr>
        <p:blipFill rotWithShape="1">
          <a:blip r:embed="rId3"/>
          <a:srcRect/>
          <a:stretch>
            <a:fillRect/>
          </a:stretch>
        </p:blipFill>
        <p:spPr>
          <a:xfrm>
            <a:off x="2726478" y="2285055"/>
            <a:ext cx="3533775" cy="10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628650" y="213995"/>
            <a:ext cx="7886700" cy="44831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ts val="1400"/>
              <a:buNone/>
            </a:pPr>
            <a:r>
              <a:rPr lang="en-GB"/>
              <a:t>Bayes Theorem</a:t>
            </a:r>
          </a:p>
        </p:txBody>
      </p:sp>
      <p:sp>
        <p:nvSpPr>
          <p:cNvPr id="123" name="Google Shape;123;p10"/>
          <p:cNvSpPr txBox="1">
            <a:spLocks noGrp="1"/>
          </p:cNvSpPr>
          <p:nvPr>
            <p:ph type="body" idx="1"/>
          </p:nvPr>
        </p:nvSpPr>
        <p:spPr>
          <a:xfrm>
            <a:off x="262890" y="746125"/>
            <a:ext cx="8618220" cy="3987800"/>
          </a:xfrm>
          <a:prstGeom prst="rect">
            <a:avLst/>
          </a:prstGeom>
          <a:noFill/>
          <a:ln>
            <a:noFill/>
          </a:ln>
        </p:spPr>
        <p:txBody>
          <a:bodyPr spcFirstLastPara="1" wrap="square" lIns="68575" tIns="34275" rIns="68575" bIns="34275" anchor="t" anchorCtr="0">
            <a:normAutofit/>
          </a:bodyPr>
          <a:lstStyle/>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Also known as: Bayes' rule, Bayes' law, or Bayesian reasoning, and determines the probability of an event with uncertain knowledge.</a:t>
            </a: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relates the conditional probability and marginal probabilities of two random events.</a:t>
            </a: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It is a way to calculate the value of P(B|A) with the knowledge of P(A|B).</a:t>
            </a:r>
          </a:p>
          <a:p>
            <a:pPr marL="285750" lvl="0" indent="-285750" algn="l" rtl="0">
              <a:lnSpc>
                <a:spcPct val="90000"/>
              </a:lnSpc>
              <a:spcBef>
                <a:spcPts val="800"/>
              </a:spcBef>
              <a:spcAft>
                <a:spcPts val="1200"/>
              </a:spcAft>
              <a:buSzPts val="1400"/>
            </a:pPr>
            <a:r>
              <a:rPr lang="en-US">
                <a:solidFill>
                  <a:schemeClr val="tx1"/>
                </a:solidFill>
                <a:latin typeface="Calibri" panose="020F0502020204030204" charset="0"/>
                <a:cs typeface="Calibri" panose="020F0502020204030204" charset="0"/>
              </a:rPr>
              <a:t>Bayes' theorem allows updating the probability prediction of an event by observing new information of the real world.</a:t>
            </a:r>
          </a:p>
          <a:p>
            <a:pPr marL="0" lvl="0" indent="0" algn="l" rtl="0">
              <a:lnSpc>
                <a:spcPct val="90000"/>
              </a:lnSpc>
              <a:spcBef>
                <a:spcPts val="800"/>
              </a:spcBef>
              <a:spcAft>
                <a:spcPts val="1200"/>
              </a:spcAft>
              <a:buSzPts val="1400"/>
              <a:buNone/>
            </a:pPr>
            <a:endParaRPr lang="en-US">
              <a:solidFill>
                <a:schemeClr val="tx1"/>
              </a:solidFill>
              <a:latin typeface="Calibri" panose="020F0502020204030204" charset="0"/>
              <a:cs typeface="Calibri" panose="020F0502020204030204" charset="0"/>
            </a:endParaRPr>
          </a:p>
        </p:txBody>
      </p:sp>
      <p:pic>
        <p:nvPicPr>
          <p:cNvPr id="124" name="Google Shape;124;p10"/>
          <p:cNvPicPr preferRelativeResize="0"/>
          <p:nvPr/>
        </p:nvPicPr>
        <p:blipFill rotWithShape="1">
          <a:blip r:embed="rId3"/>
          <a:srcRect/>
          <a:stretch>
            <a:fillRect/>
          </a:stretch>
        </p:blipFill>
        <p:spPr>
          <a:xfrm>
            <a:off x="1113155" y="3883025"/>
            <a:ext cx="2936240" cy="591185"/>
          </a:xfrm>
          <a:prstGeom prst="rect">
            <a:avLst/>
          </a:prstGeom>
          <a:noFill/>
          <a:ln>
            <a:noFill/>
          </a:ln>
        </p:spPr>
      </p:pic>
      <p:pic>
        <p:nvPicPr>
          <p:cNvPr id="125" name="Google Shape;125;p10"/>
          <p:cNvPicPr preferRelativeResize="0"/>
          <p:nvPr/>
        </p:nvPicPr>
        <p:blipFill rotWithShape="1">
          <a:blip r:embed="rId4"/>
          <a:srcRect/>
          <a:stretch>
            <a:fillRect/>
          </a:stretch>
        </p:blipFill>
        <p:spPr>
          <a:xfrm>
            <a:off x="4594860" y="3020060"/>
            <a:ext cx="4406900" cy="21234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5" y="120015"/>
            <a:ext cx="7886700" cy="396240"/>
          </a:xfrm>
        </p:spPr>
        <p:txBody>
          <a:bodyPr>
            <a:normAutofit fontScale="90000"/>
          </a:bodyPr>
          <a:lstStyle/>
          <a:p>
            <a:r>
              <a:rPr lang="en-GB">
                <a:sym typeface="+mn-ea"/>
              </a:rPr>
              <a:t>Bayes Theorem Derivation</a:t>
            </a:r>
            <a:endParaRPr lang="en-US"/>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30175" y="667385"/>
                <a:ext cx="9013825" cy="4476750"/>
              </a:xfrm>
            </p:spPr>
            <p:txBody>
              <a:bodyPr>
                <a:normAutofit fontScale="25000"/>
              </a:bodyPr>
              <a:lstStyle/>
              <a:p>
                <a:r>
                  <a:rPr lang="en-US" sz="6000"/>
                  <a:t>From Product rule: </a:t>
                </a:r>
                <a:br>
                  <a:rPr lang="en-US" sz="6000"/>
                </a:br>
                <a:r>
                  <a:rPr lang="en-US" sz="6000">
                    <a:solidFill>
                      <a:schemeClr val="tx1"/>
                    </a:solidFill>
                    <a:latin typeface="Calibri" panose="020F0502020204030204" charset="0"/>
                    <a:cs typeface="Calibri" panose="020F0502020204030204" charset="0"/>
                    <a:sym typeface="+mn-ea"/>
                  </a:rPr>
                  <a:t>p(A ∩ B) = p(A|B) p(B), </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Similarly the probability of enevt B with known event A:     p(B ∩ A) = p(B|A) p(A)</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as p(A ∩ B) = p(B ∩ A).</a:t>
                </a: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so, Equating both equation: p(A|B) = p(B|A) p(A) / p(B)  -----&gt; Bayes’ Equation</a:t>
                </a:r>
              </a:p>
              <a:p>
                <a:r>
                  <a:rPr lang="en-US" sz="6000"/>
                  <a:t>Basic equation of most modern AI systems for probabilistic inference.</a:t>
                </a:r>
              </a:p>
              <a:p>
                <a:r>
                  <a:rPr lang="en-US" sz="6000"/>
                  <a:t>It shows the simple relationship between joint and conditional probabilities.</a:t>
                </a:r>
                <a:br>
                  <a:rPr lang="en-US" sz="6000"/>
                </a:br>
                <a:r>
                  <a:rPr lang="en-US" sz="6000">
                    <a:solidFill>
                      <a:schemeClr val="tx1"/>
                    </a:solidFill>
                    <a:latin typeface="Calibri" panose="020F0502020204030204" charset="0"/>
                    <a:cs typeface="Calibri" panose="020F0502020204030204" charset="0"/>
                    <a:sym typeface="+mn-ea"/>
                  </a:rPr>
                  <a:t>p(A|B) -----------------&gt;   posterior Probability</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p(B|A) -----------------&gt;   Liklihood</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p(A)     ------------------&gt;   Prior Probability (Probability of Hypothesis before considering the evidence)</a:t>
                </a:r>
                <a:br>
                  <a:rPr lang="en-US" sz="6000">
                    <a:solidFill>
                      <a:schemeClr val="tx1"/>
                    </a:solidFill>
                    <a:latin typeface="Calibri" panose="020F0502020204030204" charset="0"/>
                    <a:cs typeface="Calibri" panose="020F0502020204030204" charset="0"/>
                    <a:sym typeface="+mn-ea"/>
                  </a:rPr>
                </a:br>
                <a:br>
                  <a:rPr lang="en-US" sz="6000">
                    <a:solidFill>
                      <a:schemeClr val="tx1"/>
                    </a:solidFill>
                    <a:latin typeface="Calibri" panose="020F0502020204030204" charset="0"/>
                    <a:cs typeface="Calibri" panose="020F0502020204030204" charset="0"/>
                    <a:sym typeface="+mn-ea"/>
                  </a:rPr>
                </a:br>
                <a:r>
                  <a:rPr lang="en-US" sz="6000">
                    <a:solidFill>
                      <a:schemeClr val="tx1"/>
                    </a:solidFill>
                    <a:latin typeface="Calibri" panose="020F0502020204030204" charset="0"/>
                    <a:cs typeface="Calibri" panose="020F0502020204030204" charset="0"/>
                    <a:sym typeface="+mn-ea"/>
                  </a:rPr>
                  <a:t>p(B)     ------------------&gt;   Marginal Probability (Pure probability of event/evidence)</a:t>
                </a:r>
                <a:br>
                  <a:rPr lang="en-US" sz="6000">
                    <a:solidFill>
                      <a:schemeClr val="tx1"/>
                    </a:solidFill>
                    <a:latin typeface="Calibri" panose="020F0502020204030204" charset="0"/>
                    <a:cs typeface="Calibri" panose="020F0502020204030204" charset="0"/>
                    <a:sym typeface="+mn-ea"/>
                  </a:rPr>
                </a:br>
                <a:br>
                  <a:rPr lang="en-US" sz="6000">
                    <a:sym typeface="+mn-ea"/>
                  </a:rPr>
                </a:br>
                <a:r>
                  <a:rPr lang="en-US" sz="6000">
                    <a:solidFill>
                      <a:schemeClr val="tx1"/>
                    </a:solidFill>
                    <a:latin typeface="Calibri" panose="020F0502020204030204" charset="0"/>
                    <a:cs typeface="Calibri" panose="020F0502020204030204" charset="0"/>
                    <a:sym typeface="+mn-ea"/>
                  </a:rPr>
                  <a:t>p(B|A) p(A) -----------&gt;  Joint Probability</a:t>
                </a:r>
                <a:endParaRPr lang="en-US" sz="6000"/>
              </a:p>
              <a:p>
                <a:r>
                  <a:rPr lang="en-US" sz="6000"/>
                  <a:t> In general, we can write p(B) = p(A)*p(B|Ai), </a:t>
                </a:r>
                <a:r>
                  <a:rPr lang="en-US" sz="5600">
                    <a:solidFill>
                      <a:schemeClr val="tx1"/>
                    </a:solidFill>
                    <a:latin typeface="Calibri" panose="020F0502020204030204" charset="0"/>
                    <a:cs typeface="Calibri" panose="020F0502020204030204" charset="0"/>
                  </a:rPr>
                  <a:t>hence the Bayes' rule can be written as:</a:t>
                </a:r>
                <a:br>
                  <a:rPr lang="en-US" sz="6000"/>
                </a:br>
                <a:br>
                  <a:rPr lang="en-US" sz="6000"/>
                </a:br>
                <a:r>
                  <a:rPr lang="en-US" sz="6000">
                    <a:solidFill>
                      <a:schemeClr val="tx1"/>
                    </a:solidFill>
                    <a:latin typeface="Calibri" panose="020F0502020204030204" charset="0"/>
                    <a:cs typeface="Calibri" panose="020F0502020204030204" charset="0"/>
                    <a:sym typeface="+mn-ea"/>
                  </a:rPr>
                  <a:t>p(A</a:t>
                </a:r>
                <a:r>
                  <a:rPr lang="en-US" sz="6000" baseline="-25000">
                    <a:solidFill>
                      <a:schemeClr val="tx1"/>
                    </a:solidFill>
                    <a:latin typeface="Calibri" panose="020F0502020204030204" charset="0"/>
                    <a:cs typeface="Calibri" panose="020F0502020204030204" charset="0"/>
                    <a:sym typeface="+mn-ea"/>
                  </a:rPr>
                  <a:t>i</a:t>
                </a:r>
                <a:r>
                  <a:rPr lang="en-US" sz="6000">
                    <a:solidFill>
                      <a:schemeClr val="tx1"/>
                    </a:solidFill>
                    <a:latin typeface="Calibri" panose="020F0502020204030204" charset="0"/>
                    <a:cs typeface="Calibri" panose="020F0502020204030204" charset="0"/>
                    <a:sym typeface="+mn-ea"/>
                  </a:rPr>
                  <a:t>|B) = </a:t>
                </a:r>
                <a14:m>
                  <m:oMath xmlns:m="http://schemas.openxmlformats.org/officeDocument/2006/math">
                    <m:r>
                      <a:rPr lang="en-US" sz="6000">
                        <a:solidFill>
                          <a:schemeClr val="tx1"/>
                        </a:solidFill>
                        <a:latin typeface="Cambria Math" panose="02040503050406030204" pitchFamily="18" charset="0"/>
                        <a:cs typeface="Calibri" panose="020F0502020204030204" charset="0"/>
                        <a:sym typeface="+mn-ea"/>
                      </a:rPr>
                      <m:t>𝑝</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𝐴𝑖</m:t>
                    </m:r>
                    <m:r>
                      <a:rPr lang="en-US" sz="6000">
                        <a:solidFill>
                          <a:schemeClr val="tx1"/>
                        </a:solidFill>
                        <a:latin typeface="Cambria Math" panose="02040503050406030204" pitchFamily="18" charset="0"/>
                        <a:cs typeface="Calibri" panose="020F0502020204030204" charset="0"/>
                        <a:sym typeface="+mn-ea"/>
                      </a:rPr>
                      <m:t>) </m:t>
                    </m:r>
                    <m:r>
                      <a:rPr lang="en-US" sz="6000">
                        <a:solidFill>
                          <a:schemeClr val="tx1"/>
                        </a:solidFill>
                        <a:latin typeface="Cambria Math" panose="02040503050406030204" pitchFamily="18" charset="0"/>
                        <a:cs typeface="Calibri" panose="020F0502020204030204" charset="0"/>
                        <a:sym typeface="+mn-ea"/>
                      </a:rPr>
                      <m:t>𝑝</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𝐵</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𝐴𝑖</m:t>
                    </m:r>
                    <m:r>
                      <a:rPr lang="en-US" sz="6000">
                        <a:solidFill>
                          <a:schemeClr val="tx1"/>
                        </a:solidFill>
                        <a:latin typeface="Cambria Math" panose="02040503050406030204" pitchFamily="18" charset="0"/>
                        <a:cs typeface="Calibri" panose="020F0502020204030204" charset="0"/>
                        <a:sym typeface="+mn-ea"/>
                      </a:rPr>
                      <m:t>)</m:t>
                    </m:r>
                  </m:oMath>
                </a14:m>
                <a:r>
                  <a:rPr lang="en-US" sz="6000">
                    <a:solidFill>
                      <a:schemeClr val="tx1"/>
                    </a:solidFill>
                    <a:latin typeface="Calibri" panose="020F0502020204030204" charset="0"/>
                    <a:cs typeface="Calibri" panose="020F0502020204030204" charset="0"/>
                    <a:sym typeface="+mn-ea"/>
                  </a:rPr>
                  <a:t> / </a:t>
                </a:r>
                <a14:m>
                  <m:oMath xmlns:m="http://schemas.openxmlformats.org/officeDocument/2006/math">
                    <m:nary>
                      <m:naryPr>
                        <m:chr m:val="∑"/>
                        <m:limLoc m:val="undOvr"/>
                        <m:ctrlPr>
                          <a:rPr lang="en-US" sz="6000" i="1">
                            <a:solidFill>
                              <a:schemeClr val="tx1"/>
                            </a:solidFill>
                            <a:latin typeface="Cambria Math" panose="02040503050406030204" pitchFamily="18" charset="0"/>
                            <a:cs typeface="Cambria Math" panose="02040503050406030204" charset="0"/>
                            <a:sym typeface="+mn-ea"/>
                          </a:rPr>
                        </m:ctrlPr>
                      </m:naryPr>
                      <m:sub>
                        <m:r>
                          <a:rPr lang="en-US" sz="6000" i="1">
                            <a:solidFill>
                              <a:schemeClr val="tx1"/>
                            </a:solidFill>
                            <a:latin typeface="Cambria Math" panose="02040503050406030204" charset="0"/>
                            <a:cs typeface="Cambria Math" panose="02040503050406030204" charset="0"/>
                            <a:sym typeface="+mn-ea"/>
                          </a:rPr>
                          <m:t>𝑖</m:t>
                        </m:r>
                        <m:r>
                          <a:rPr lang="en-US" sz="6000" i="1">
                            <a:solidFill>
                              <a:schemeClr val="tx1"/>
                            </a:solidFill>
                            <a:latin typeface="Cambria Math" panose="02040503050406030204" charset="0"/>
                            <a:cs typeface="Cambria Math" panose="02040503050406030204" charset="0"/>
                            <a:sym typeface="+mn-ea"/>
                          </a:rPr>
                          <m:t>=1</m:t>
                        </m:r>
                      </m:sub>
                      <m:sup>
                        <m:r>
                          <a:rPr lang="en-US" sz="6000" i="1">
                            <a:solidFill>
                              <a:schemeClr val="tx1"/>
                            </a:solidFill>
                            <a:latin typeface="Cambria Math" panose="02040503050406030204" charset="0"/>
                            <a:cs typeface="Cambria Math" panose="02040503050406030204" charset="0"/>
                            <a:sym typeface="+mn-ea"/>
                          </a:rPr>
                          <m:t>𝑘</m:t>
                        </m:r>
                      </m:sup>
                      <m:e>
                        <m:r>
                          <a:rPr lang="en-US" sz="6000">
                            <a:solidFill>
                              <a:schemeClr val="tx1"/>
                            </a:solidFill>
                            <a:latin typeface="Cambria Math" panose="02040503050406030204" pitchFamily="18" charset="0"/>
                            <a:cs typeface="Calibri" panose="020F0502020204030204" charset="0"/>
                            <a:sym typeface="+mn-ea"/>
                          </a:rPr>
                          <m:t>𝑝</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𝐴𝑖</m:t>
                        </m:r>
                        <m:r>
                          <a:rPr lang="en-US" sz="6000">
                            <a:solidFill>
                              <a:schemeClr val="tx1"/>
                            </a:solidFill>
                            <a:latin typeface="Cambria Math" panose="02040503050406030204" pitchFamily="18" charset="0"/>
                            <a:cs typeface="Calibri" panose="020F0502020204030204" charset="0"/>
                            <a:sym typeface="+mn-ea"/>
                          </a:rPr>
                          <m:t>) </m:t>
                        </m:r>
                        <m:r>
                          <a:rPr lang="en-US" sz="6000">
                            <a:solidFill>
                              <a:schemeClr val="tx1"/>
                            </a:solidFill>
                            <a:latin typeface="Cambria Math" panose="02040503050406030204" pitchFamily="18" charset="0"/>
                            <a:cs typeface="Calibri" panose="020F0502020204030204" charset="0"/>
                            <a:sym typeface="+mn-ea"/>
                          </a:rPr>
                          <m:t>𝑝</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𝐵</m:t>
                        </m:r>
                        <m:r>
                          <a:rPr lang="en-US" sz="6000">
                            <a:solidFill>
                              <a:schemeClr val="tx1"/>
                            </a:solidFill>
                            <a:latin typeface="Cambria Math" panose="02040503050406030204" pitchFamily="18" charset="0"/>
                            <a:cs typeface="Calibri" panose="020F0502020204030204" charset="0"/>
                            <a:sym typeface="+mn-ea"/>
                          </a:rPr>
                          <m:t>|</m:t>
                        </m:r>
                        <m:r>
                          <a:rPr lang="en-US" sz="6000">
                            <a:solidFill>
                              <a:schemeClr val="tx1"/>
                            </a:solidFill>
                            <a:latin typeface="Cambria Math" panose="02040503050406030204" pitchFamily="18" charset="0"/>
                            <a:cs typeface="Calibri" panose="020F0502020204030204" charset="0"/>
                            <a:sym typeface="+mn-ea"/>
                          </a:rPr>
                          <m:t>𝐴𝑖</m:t>
                        </m:r>
                        <m:r>
                          <a:rPr lang="en-US" sz="6000">
                            <a:solidFill>
                              <a:schemeClr val="tx1"/>
                            </a:solidFill>
                            <a:latin typeface="Cambria Math" panose="02040503050406030204" pitchFamily="18" charset="0"/>
                            <a:cs typeface="Calibri" panose="020F0502020204030204" charset="0"/>
                            <a:sym typeface="+mn-ea"/>
                          </a:rPr>
                          <m:t>)</m:t>
                        </m:r>
                      </m:e>
                    </m:nary>
                  </m:oMath>
                </a14:m>
                <a:r>
                  <a:rPr lang="en-US" sz="6000"/>
                  <a:t>, </a:t>
                </a:r>
                <a:r>
                  <a:rPr lang="en-US" sz="5600">
                    <a:solidFill>
                      <a:schemeClr val="tx1"/>
                    </a:solidFill>
                    <a:latin typeface="Calibri" panose="020F0502020204030204" charset="0"/>
                    <a:cs typeface="Calibri" panose="020F0502020204030204" charset="0"/>
                  </a:rPr>
                  <a:t>where A1, A2, A3,...., An is a set of mutually exclusive events</a:t>
                </a:r>
                <a:r>
                  <a:rPr lang="en-US" sz="5600">
                    <a:latin typeface="Calibri" panose="020F0502020204030204" charset="0"/>
                    <a:cs typeface="Calibri" panose="020F0502020204030204" charset="0"/>
                  </a:rPr>
                  <a:t>.</a:t>
                </a:r>
                <a:br>
                  <a:rPr lang="en-US" sz="5600">
                    <a:latin typeface="Calibri" panose="020F0502020204030204" charset="0"/>
                    <a:cs typeface="Calibri" panose="020F0502020204030204" charset="0"/>
                  </a:rPr>
                </a:br>
                <a:br>
                  <a:rPr lang="en-US">
                    <a:solidFill>
                      <a:schemeClr val="tx1"/>
                    </a:solidFill>
                    <a:latin typeface="Calibri" panose="020F0502020204030204" charset="0"/>
                    <a:cs typeface="Calibri" panose="020F0502020204030204" charset="0"/>
                    <a:sym typeface="+mn-ea"/>
                  </a:rPr>
                </a:br>
                <a:br>
                  <a:rPr lang="en-US">
                    <a:solidFill>
                      <a:schemeClr val="tx1"/>
                    </a:solidFill>
                    <a:latin typeface="Calibri" panose="020F0502020204030204" charset="0"/>
                    <a:cs typeface="Calibri" panose="020F0502020204030204" charset="0"/>
                    <a:sym typeface="+mn-ea"/>
                  </a:rPr>
                </a:br>
                <a:endParaRPr lang="en-US"/>
              </a:p>
            </p:txBody>
          </p:sp>
        </mc:Choice>
        <mc:Fallback xmlns="">
          <p:sp>
            <p:nvSpPr>
              <p:cNvPr id="3" name="Text Placeholder 2"/>
              <p:cNvSpPr>
                <a:spLocks noRot="1" noChangeAspect="1" noMove="1" noResize="1" noEditPoints="1" noAdjustHandles="1" noChangeArrowheads="1" noChangeShapeType="1" noTextEdit="1"/>
              </p:cNvSpPr>
              <p:nvPr>
                <p:ph type="body" idx="1"/>
              </p:nvPr>
            </p:nvSpPr>
            <p:spPr>
              <a:xfrm>
                <a:off x="130175" y="667385"/>
                <a:ext cx="9013825" cy="4476750"/>
              </a:xfrm>
              <a:blipFill rotWithShape="1">
                <a:blip r:embed="rId2"/>
                <a:stretch>
                  <a:fillRect b="-482"/>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628650" y="273685"/>
            <a:ext cx="7886700" cy="55118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Why Naive - The Naive Bayes Assumption</a:t>
            </a:r>
          </a:p>
        </p:txBody>
      </p:sp>
      <p:sp>
        <p:nvSpPr>
          <p:cNvPr id="143" name="Google Shape;143;p13"/>
          <p:cNvSpPr txBox="1">
            <a:spLocks noGrp="1"/>
          </p:cNvSpPr>
          <p:nvPr>
            <p:ph type="body" idx="1"/>
          </p:nvPr>
        </p:nvSpPr>
        <p:spPr>
          <a:xfrm>
            <a:off x="628650" y="908685"/>
            <a:ext cx="7886700" cy="3505200"/>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a:solidFill>
                  <a:schemeClr val="tx1"/>
                </a:solidFill>
                <a:latin typeface="Calibri" panose="020F0502020204030204" charset="0"/>
                <a:cs typeface="Calibri" panose="020F0502020204030204" charset="0"/>
              </a:rPr>
              <a:t>The word naive implies that every pair of features in the dataset is independent of each other. All naive Bayes classifiers work on the assumption that the value of a particular feature is independent from the value of any other feature for a given the class.</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Naive Bayes classifier assume that the effect of the value of a predictor (x) on a given class (c) is independent of the values of other predictors. This assumption is called class conditional independence.</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It’s quite tedious to calculate the set of probabilities for all values again and again. Fortunately, with the naive conditional independence assumption, the conditional probabilities are independent of each other.</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In terms of machine learning, we mean to say that the features provided to us are independent and do not affect each other, and this does not happen in real life. The features depend on the occurrence or value of another, which is simply ignored by the Naive Bayes classifier and is hence given the term, “NAIVE”.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4"/>
          <p:cNvPicPr preferRelativeResize="0"/>
          <p:nvPr/>
        </p:nvPicPr>
        <p:blipFill rotWithShape="1">
          <a:blip r:embed="rId3"/>
          <a:srcRect/>
          <a:stretch>
            <a:fillRect/>
          </a:stretch>
        </p:blipFill>
        <p:spPr>
          <a:xfrm>
            <a:off x="1260530" y="52350"/>
            <a:ext cx="6623323" cy="509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628650" y="179705"/>
            <a:ext cx="7886700" cy="58547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Naive Bayes Classifier </a:t>
            </a:r>
            <a:endParaRPr sz="1200"/>
          </a:p>
        </p:txBody>
      </p:sp>
      <p:pic>
        <p:nvPicPr>
          <p:cNvPr id="154" name="Google Shape;154;p15"/>
          <p:cNvPicPr preferRelativeResize="0"/>
          <p:nvPr/>
        </p:nvPicPr>
        <p:blipFill rotWithShape="1">
          <a:blip r:embed="rId3"/>
          <a:srcRect/>
          <a:stretch>
            <a:fillRect/>
          </a:stretch>
        </p:blipFill>
        <p:spPr>
          <a:xfrm>
            <a:off x="1329330" y="1157560"/>
            <a:ext cx="6767346" cy="3875450"/>
          </a:xfrm>
          <a:prstGeom prst="rect">
            <a:avLst/>
          </a:prstGeom>
          <a:noFill/>
          <a:ln>
            <a:noFill/>
          </a:ln>
        </p:spPr>
      </p:pic>
      <p:sp>
        <p:nvSpPr>
          <p:cNvPr id="155" name="Google Shape;155;p15"/>
          <p:cNvSpPr txBox="1"/>
          <p:nvPr/>
        </p:nvSpPr>
        <p:spPr>
          <a:xfrm>
            <a:off x="628650" y="765175"/>
            <a:ext cx="7886700" cy="64579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chemeClr val="dk1"/>
              </a:buClr>
              <a:buSzPts val="1100"/>
              <a:buFont typeface="Arial" panose="020B0604020202020204"/>
              <a:buNone/>
            </a:pPr>
            <a:r>
              <a:rPr lang="en-US" sz="1800" b="0" i="0" u="none" strike="noStrike" cap="none">
                <a:solidFill>
                  <a:schemeClr val="tx1"/>
                </a:solidFill>
                <a:latin typeface="Calibri" panose="020F0502020204030204" charset="0"/>
                <a:ea typeface="Arial" panose="020B0604020202020204"/>
                <a:cs typeface="Calibri" panose="020F0502020204030204" charset="0"/>
                <a:sym typeface="Arial" panose="020B0604020202020204"/>
              </a:rPr>
              <a:t>Supervised machine learning algorithms based on the Bayes probability theorem</a:t>
            </a: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6"/>
          <p:cNvPicPr preferRelativeResize="0"/>
          <p:nvPr/>
        </p:nvPicPr>
        <p:blipFill rotWithShape="1">
          <a:blip r:embed="rId3"/>
          <a:srcRect/>
          <a:stretch>
            <a:fillRect/>
          </a:stretch>
        </p:blipFill>
        <p:spPr>
          <a:xfrm>
            <a:off x="2161400" y="284300"/>
            <a:ext cx="4610100" cy="1028700"/>
          </a:xfrm>
          <a:prstGeom prst="rect">
            <a:avLst/>
          </a:prstGeom>
          <a:noFill/>
          <a:ln>
            <a:noFill/>
          </a:ln>
        </p:spPr>
      </p:pic>
      <p:pic>
        <p:nvPicPr>
          <p:cNvPr id="161" name="Google Shape;161;p16"/>
          <p:cNvPicPr preferRelativeResize="0"/>
          <p:nvPr/>
        </p:nvPicPr>
        <p:blipFill rotWithShape="1">
          <a:blip r:embed="rId4"/>
          <a:srcRect/>
          <a:stretch>
            <a:fillRect/>
          </a:stretch>
        </p:blipFill>
        <p:spPr>
          <a:xfrm>
            <a:off x="2054875" y="1144450"/>
            <a:ext cx="5181600" cy="819150"/>
          </a:xfrm>
          <a:prstGeom prst="rect">
            <a:avLst/>
          </a:prstGeom>
          <a:noFill/>
          <a:ln>
            <a:noFill/>
          </a:ln>
        </p:spPr>
      </p:pic>
      <p:pic>
        <p:nvPicPr>
          <p:cNvPr id="162" name="Google Shape;162;p16"/>
          <p:cNvPicPr preferRelativeResize="0"/>
          <p:nvPr/>
        </p:nvPicPr>
        <p:blipFill rotWithShape="1">
          <a:blip r:embed="rId5"/>
          <a:srcRect/>
          <a:stretch>
            <a:fillRect/>
          </a:stretch>
        </p:blipFill>
        <p:spPr>
          <a:xfrm>
            <a:off x="152400" y="2171150"/>
            <a:ext cx="8839200" cy="982133"/>
          </a:xfrm>
          <a:prstGeom prst="rect">
            <a:avLst/>
          </a:prstGeom>
          <a:noFill/>
          <a:ln>
            <a:noFill/>
          </a:ln>
        </p:spPr>
      </p:pic>
      <p:pic>
        <p:nvPicPr>
          <p:cNvPr id="163" name="Google Shape;163;p16"/>
          <p:cNvPicPr preferRelativeResize="0"/>
          <p:nvPr/>
        </p:nvPicPr>
        <p:blipFill rotWithShape="1">
          <a:blip r:embed="rId6"/>
          <a:srcRect/>
          <a:stretch>
            <a:fillRect/>
          </a:stretch>
        </p:blipFill>
        <p:spPr>
          <a:xfrm>
            <a:off x="1142988" y="3446258"/>
            <a:ext cx="7848600" cy="838200"/>
          </a:xfrm>
          <a:prstGeom prst="rect">
            <a:avLst/>
          </a:prstGeom>
          <a:noFill/>
          <a:ln>
            <a:noFill/>
          </a:ln>
        </p:spPr>
      </p:pic>
      <p:pic>
        <p:nvPicPr>
          <p:cNvPr id="164" name="Google Shape;164;p16"/>
          <p:cNvPicPr preferRelativeResize="0"/>
          <p:nvPr/>
        </p:nvPicPr>
        <p:blipFill rotWithShape="1">
          <a:blip r:embed="rId7"/>
          <a:srcRect/>
          <a:stretch>
            <a:fillRect/>
          </a:stretch>
        </p:blipFill>
        <p:spPr>
          <a:xfrm>
            <a:off x="1404100" y="4371883"/>
            <a:ext cx="7007528" cy="786942"/>
          </a:xfrm>
          <a:prstGeom prst="rect">
            <a:avLst/>
          </a:prstGeom>
          <a:noFill/>
          <a:ln>
            <a:noFill/>
          </a:ln>
        </p:spPr>
      </p:pic>
      <p:sp>
        <p:nvSpPr>
          <p:cNvPr id="165" name="Google Shape;165;p16"/>
          <p:cNvSpPr txBox="1"/>
          <p:nvPr/>
        </p:nvSpPr>
        <p:spPr>
          <a:xfrm>
            <a:off x="293575" y="3150400"/>
            <a:ext cx="694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The Denominator remains constant for all the entries in dataset, hence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16"/>
          <p:cNvSpPr txBox="1"/>
          <p:nvPr/>
        </p:nvSpPr>
        <p:spPr>
          <a:xfrm>
            <a:off x="325125" y="1477975"/>
            <a:ext cx="161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Feature Vector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6"/>
          <p:cNvSpPr txBox="1"/>
          <p:nvPr/>
        </p:nvSpPr>
        <p:spPr>
          <a:xfrm>
            <a:off x="325200" y="552350"/>
            <a:ext cx="161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Bayes Theorem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16"/>
          <p:cNvSpPr txBox="1"/>
          <p:nvPr/>
        </p:nvSpPr>
        <p:spPr>
          <a:xfrm>
            <a:off x="325200" y="1878175"/>
            <a:ext cx="480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Expanding the bayes theorem using chain rule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6"/>
          <p:cNvSpPr txBox="1"/>
          <p:nvPr/>
        </p:nvSpPr>
        <p:spPr>
          <a:xfrm>
            <a:off x="440825" y="4191725"/>
            <a:ext cx="356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Class with maximum probability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7"/>
          <p:cNvPicPr preferRelativeResize="0"/>
          <p:nvPr/>
        </p:nvPicPr>
        <p:blipFill rotWithShape="1">
          <a:blip r:embed="rId3"/>
          <a:srcRect/>
          <a:stretch>
            <a:fillRect/>
          </a:stretch>
        </p:blipFill>
        <p:spPr>
          <a:xfrm>
            <a:off x="527225" y="3"/>
            <a:ext cx="808956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628650" y="1904365"/>
            <a:ext cx="7886700" cy="832485"/>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400"/>
              <a:buNone/>
            </a:pPr>
            <a:r>
              <a:rPr lang="en-GB" i="1">
                <a:solidFill>
                  <a:srgbClr val="4A86E8"/>
                </a:solidFill>
              </a:rPr>
              <a:t>Naive Bayes Classifier</a:t>
            </a:r>
            <a:endParaRPr i="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8"/>
          <p:cNvPicPr preferRelativeResize="0"/>
          <p:nvPr/>
        </p:nvPicPr>
        <p:blipFill rotWithShape="1">
          <a:blip r:embed="rId3"/>
          <a:srcRect/>
          <a:stretch>
            <a:fillRect/>
          </a:stretch>
        </p:blipFill>
        <p:spPr>
          <a:xfrm>
            <a:off x="2017395" y="-10795"/>
            <a:ext cx="4431030" cy="5154295"/>
          </a:xfrm>
          <a:prstGeom prst="rect">
            <a:avLst/>
          </a:prstGeom>
          <a:noFill/>
          <a:ln>
            <a:noFill/>
          </a:ln>
        </p:spPr>
      </p:pic>
      <p:sp>
        <p:nvSpPr>
          <p:cNvPr id="7" name="Text Box 0"/>
          <p:cNvSpPr txBox="1"/>
          <p:nvPr/>
        </p:nvSpPr>
        <p:spPr>
          <a:xfrm>
            <a:off x="1406525" y="4119245"/>
            <a:ext cx="1951990" cy="306705"/>
          </a:xfrm>
          <a:prstGeom prst="rect">
            <a:avLst/>
          </a:prstGeom>
          <a:noFill/>
        </p:spPr>
        <p:txBody>
          <a:bodyPr wrap="square" rtlCol="0">
            <a:spAutoFit/>
          </a:bodyPr>
          <a:lstStyle/>
          <a:p>
            <a:r>
              <a:rPr lang="en-US"/>
              <a:t>Class Prior Probability</a:t>
            </a:r>
          </a:p>
        </p:txBody>
      </p:sp>
      <p:sp>
        <p:nvSpPr>
          <p:cNvPr id="2" name="Text Box 1"/>
          <p:cNvSpPr txBox="1"/>
          <p:nvPr/>
        </p:nvSpPr>
        <p:spPr>
          <a:xfrm>
            <a:off x="339725" y="1440815"/>
            <a:ext cx="1732280" cy="1168400"/>
          </a:xfrm>
          <a:prstGeom prst="rect">
            <a:avLst/>
          </a:prstGeom>
          <a:noFill/>
        </p:spPr>
        <p:txBody>
          <a:bodyPr wrap="square" rtlCol="0">
            <a:spAutoFit/>
          </a:bodyPr>
          <a:lstStyle/>
          <a:p>
            <a:r>
              <a:rPr lang="en-US"/>
              <a:t>Current or Conditional  Probabilities of individual Features/attributes</a:t>
            </a:r>
          </a:p>
        </p:txBody>
      </p:sp>
      <p:sp>
        <p:nvSpPr>
          <p:cNvPr id="3" name="Text Box 2"/>
          <p:cNvSpPr txBox="1"/>
          <p:nvPr/>
        </p:nvSpPr>
        <p:spPr>
          <a:xfrm>
            <a:off x="2494915" y="1586865"/>
            <a:ext cx="1384300" cy="306705"/>
          </a:xfrm>
          <a:prstGeom prst="rect">
            <a:avLst/>
          </a:prstGeom>
          <a:noFill/>
        </p:spPr>
        <p:txBody>
          <a:bodyPr wrap="square" rtlCol="0">
            <a:spAutoFit/>
          </a:bodyPr>
          <a:lstStyle/>
          <a:p>
            <a:r>
              <a:rPr lang="en-US">
                <a:latin typeface="Calibri" panose="020F0502020204030204" charset="0"/>
                <a:cs typeface="Calibri" panose="020F0502020204030204" charset="0"/>
              </a:rPr>
              <a:t>p(outlook/class)</a:t>
            </a:r>
          </a:p>
        </p:txBody>
      </p:sp>
      <p:sp>
        <p:nvSpPr>
          <p:cNvPr id="4" name="Text Box 3"/>
          <p:cNvSpPr txBox="1"/>
          <p:nvPr/>
        </p:nvSpPr>
        <p:spPr>
          <a:xfrm>
            <a:off x="4725670" y="1586865"/>
            <a:ext cx="1722755" cy="306705"/>
          </a:xfrm>
          <a:prstGeom prst="rect">
            <a:avLst/>
          </a:prstGeom>
          <a:noFill/>
        </p:spPr>
        <p:txBody>
          <a:bodyPr wrap="square" rtlCol="0">
            <a:spAutoFit/>
          </a:bodyPr>
          <a:lstStyle/>
          <a:p>
            <a:r>
              <a:rPr lang="en-US">
                <a:latin typeface="Calibri" panose="020F0502020204030204" charset="0"/>
                <a:cs typeface="Calibri" panose="020F0502020204030204" charset="0"/>
              </a:rPr>
              <a:t>p(temperature/class)</a:t>
            </a:r>
          </a:p>
        </p:txBody>
      </p:sp>
      <p:sp>
        <p:nvSpPr>
          <p:cNvPr id="5" name="Text Box 4"/>
          <p:cNvSpPr txBox="1"/>
          <p:nvPr/>
        </p:nvSpPr>
        <p:spPr>
          <a:xfrm>
            <a:off x="1684020" y="3453765"/>
            <a:ext cx="1520825" cy="306705"/>
          </a:xfrm>
          <a:prstGeom prst="rect">
            <a:avLst/>
          </a:prstGeom>
          <a:noFill/>
        </p:spPr>
        <p:txBody>
          <a:bodyPr wrap="square" rtlCol="0">
            <a:spAutoFit/>
          </a:bodyPr>
          <a:lstStyle/>
          <a:p>
            <a:r>
              <a:rPr lang="en-US">
                <a:latin typeface="Calibri" panose="020F0502020204030204" charset="0"/>
                <a:cs typeface="Calibri" panose="020F0502020204030204" charset="0"/>
              </a:rPr>
              <a:t>p(Humidity/class)</a:t>
            </a:r>
          </a:p>
        </p:txBody>
      </p:sp>
      <p:sp>
        <p:nvSpPr>
          <p:cNvPr id="6" name="Text Box 5"/>
          <p:cNvSpPr txBox="1"/>
          <p:nvPr/>
        </p:nvSpPr>
        <p:spPr>
          <a:xfrm>
            <a:off x="5363210" y="3453765"/>
            <a:ext cx="1384300" cy="306705"/>
          </a:xfrm>
          <a:prstGeom prst="rect">
            <a:avLst/>
          </a:prstGeom>
          <a:noFill/>
        </p:spPr>
        <p:txBody>
          <a:bodyPr wrap="square" rtlCol="0">
            <a:spAutoFit/>
          </a:bodyPr>
          <a:lstStyle/>
          <a:p>
            <a:r>
              <a:rPr lang="en-US">
                <a:latin typeface="Calibri" panose="020F0502020204030204" charset="0"/>
                <a:cs typeface="Calibri" panose="020F0502020204030204" charset="0"/>
              </a:rPr>
              <a:t>p(wind/class)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body" idx="1"/>
          </p:nvPr>
        </p:nvSpPr>
        <p:spPr>
          <a:xfrm>
            <a:off x="361650" y="432002"/>
            <a:ext cx="8420700" cy="4279500"/>
          </a:xfrm>
          <a:prstGeom prst="rect">
            <a:avLst/>
          </a:prstGeom>
          <a:noFill/>
          <a:ln>
            <a:noFill/>
          </a:ln>
        </p:spPr>
        <p:txBody>
          <a:bodyPr spcFirstLastPara="1" wrap="square" lIns="68575" tIns="34275" rIns="68575" bIns="34275" anchor="t" anchorCtr="0">
            <a:normAutofit/>
          </a:bodyPr>
          <a:lstStyle/>
          <a:p>
            <a:pPr marL="0" lvl="0" indent="0" algn="just" rtl="0">
              <a:lnSpc>
                <a:spcPct val="90000"/>
              </a:lnSpc>
              <a:spcBef>
                <a:spcPts val="8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So, in the figure above, we have calculated P(xi | yj) for each xi in X and yj in y manually in the tables 1-4. For example, probability of playing golf given that the temperature is cool, i.e P(temp. = cool | play golf = Yes) = 3/9.</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Also, we need to find class probabilities (P(y)) which has been calculated in the table 5. For example, P(play golf = Yes) = 9/14.</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So now, we are done with our pre-computations and the classifier is ready!</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0"/>
              </a:spcAft>
              <a:buClr>
                <a:schemeClr val="dk1"/>
              </a:buClr>
              <a:buSzPts val="1100"/>
              <a:buFont typeface="Arial" panose="020B0604020202020204"/>
              <a:buNone/>
            </a:pPr>
            <a:r>
              <a:rPr lang="en-GB">
                <a:solidFill>
                  <a:schemeClr val="dk1"/>
                </a:solidFill>
                <a:latin typeface="Calibri" panose="020F0502020204030204"/>
                <a:ea typeface="Calibri" panose="020F0502020204030204"/>
                <a:cs typeface="Calibri" panose="020F0502020204030204"/>
                <a:sym typeface="Calibri" panose="020F0502020204030204"/>
              </a:rPr>
              <a:t>Let us test it on a new set of features (let us call it today):</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1200"/>
              </a:spcBef>
              <a:spcAft>
                <a:spcPts val="1200"/>
              </a:spcAft>
              <a:buSzPts val="1400"/>
              <a:buNone/>
            </a:pPr>
            <a:r>
              <a:rPr lang="en-GB">
                <a:solidFill>
                  <a:schemeClr val="dk1"/>
                </a:solidFill>
                <a:latin typeface="Calibri" panose="020F0502020204030204"/>
                <a:ea typeface="Calibri" panose="020F0502020204030204"/>
                <a:cs typeface="Calibri" panose="020F0502020204030204"/>
                <a:sym typeface="Calibri" panose="020F0502020204030204"/>
              </a:rPr>
              <a:t>today = (Sunny, Hot, Normal, False)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body" idx="1"/>
          </p:nvPr>
        </p:nvSpPr>
        <p:spPr>
          <a:xfrm>
            <a:off x="0" y="0"/>
            <a:ext cx="9144000" cy="5143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SzPts val="1400"/>
              <a:buNone/>
            </a:pPr>
            <a:r>
              <a:rPr lang="en-GB" sz="1400">
                <a:solidFill>
                  <a:srgbClr val="273239"/>
                </a:solidFill>
                <a:highlight>
                  <a:srgbClr val="FFFFFF"/>
                </a:highlight>
              </a:rPr>
              <a:t>So, probability of playing golf is given by:</a:t>
            </a:r>
            <a:endParaRPr sz="1400">
              <a:solidFill>
                <a:srgbClr val="273239"/>
              </a:solidFill>
              <a:highlight>
                <a:srgbClr val="FFFFFF"/>
              </a:highlight>
            </a:endParaRPr>
          </a:p>
          <a:p>
            <a:pPr marL="0" lvl="0" indent="0" algn="l" rtl="0">
              <a:lnSpc>
                <a:spcPct val="115000"/>
              </a:lnSpc>
              <a:spcBef>
                <a:spcPts val="800"/>
              </a:spcBef>
              <a:spcAft>
                <a:spcPts val="0"/>
              </a:spcAft>
              <a:buSzPts val="1400"/>
              <a:buNone/>
            </a:pPr>
            <a:endParaRPr sz="1400">
              <a:solidFill>
                <a:srgbClr val="273239"/>
              </a:solidFill>
              <a:highlight>
                <a:srgbClr val="FFFFFF"/>
              </a:highlight>
            </a:endParaRPr>
          </a:p>
          <a:p>
            <a:pPr marL="0" lvl="0" indent="0" algn="l" rtl="0">
              <a:lnSpc>
                <a:spcPct val="115000"/>
              </a:lnSpc>
              <a:spcBef>
                <a:spcPts val="800"/>
              </a:spcBef>
              <a:spcAft>
                <a:spcPts val="0"/>
              </a:spcAft>
              <a:buSzPts val="1400"/>
              <a:buNone/>
            </a:pPr>
            <a:r>
              <a:rPr lang="en-GB" sz="1400">
                <a:solidFill>
                  <a:srgbClr val="273239"/>
                </a:solidFill>
                <a:highlight>
                  <a:srgbClr val="FFFFFF"/>
                </a:highlight>
              </a:rPr>
              <a:t>and probability to not play golf is given by:</a:t>
            </a:r>
            <a:endParaRPr sz="1400">
              <a:solidFill>
                <a:srgbClr val="273239"/>
              </a:solidFill>
              <a:highlight>
                <a:srgbClr val="FFFFFF"/>
              </a:highlight>
            </a:endParaRPr>
          </a:p>
          <a:p>
            <a:pPr marL="0" lvl="0" indent="0" algn="l" rtl="0">
              <a:lnSpc>
                <a:spcPct val="115000"/>
              </a:lnSpc>
              <a:spcBef>
                <a:spcPts val="800"/>
              </a:spcBef>
              <a:spcAft>
                <a:spcPts val="0"/>
              </a:spcAft>
              <a:buSzPts val="1400"/>
              <a:buNone/>
            </a:pPr>
            <a:endParaRPr sz="1400">
              <a:solidFill>
                <a:srgbClr val="273239"/>
              </a:solidFill>
              <a:highlight>
                <a:srgbClr val="FFFFFF"/>
              </a:highlight>
            </a:endParaRPr>
          </a:p>
          <a:p>
            <a:pPr marL="0" lvl="0" indent="0" algn="l" rtl="0">
              <a:lnSpc>
                <a:spcPct val="115000"/>
              </a:lnSpc>
              <a:spcBef>
                <a:spcPts val="800"/>
              </a:spcBef>
              <a:spcAft>
                <a:spcPts val="0"/>
              </a:spcAft>
              <a:buSzPts val="1400"/>
              <a:buNone/>
            </a:pPr>
            <a:r>
              <a:rPr lang="en-GB" sz="1400">
                <a:solidFill>
                  <a:srgbClr val="273239"/>
                </a:solidFill>
                <a:highlight>
                  <a:srgbClr val="FFFFFF"/>
                </a:highlight>
              </a:rPr>
              <a:t>Since, P(today) is common in both probabilities, we can ignore P(today) and find proportional probabilities as:</a:t>
            </a:r>
            <a:endParaRPr sz="1400">
              <a:solidFill>
                <a:srgbClr val="273239"/>
              </a:solidFill>
              <a:highlight>
                <a:srgbClr val="FFFFFF"/>
              </a:highlight>
            </a:endParaRPr>
          </a:p>
          <a:p>
            <a:pPr marL="0" lvl="0" indent="0" algn="l" rtl="0">
              <a:lnSpc>
                <a:spcPct val="90000"/>
              </a:lnSpc>
              <a:spcBef>
                <a:spcPts val="800"/>
              </a:spcBef>
              <a:spcAft>
                <a:spcPts val="0"/>
              </a:spcAft>
              <a:buSzPts val="1400"/>
              <a:buNone/>
            </a:pPr>
            <a:endParaRPr sz="1400"/>
          </a:p>
          <a:p>
            <a:pPr marL="0" lvl="0" indent="0" algn="l" rtl="0">
              <a:lnSpc>
                <a:spcPct val="90000"/>
              </a:lnSpc>
              <a:spcBef>
                <a:spcPts val="1200"/>
              </a:spcBef>
              <a:spcAft>
                <a:spcPts val="0"/>
              </a:spcAft>
              <a:buSzPts val="1400"/>
              <a:buNone/>
            </a:pPr>
            <a:r>
              <a:rPr lang="en-GB" sz="1400"/>
              <a:t>And</a:t>
            </a:r>
            <a:endParaRPr sz="1400"/>
          </a:p>
          <a:p>
            <a:pPr marL="0" lvl="0" indent="0" algn="l" rtl="0">
              <a:lnSpc>
                <a:spcPct val="90000"/>
              </a:lnSpc>
              <a:spcBef>
                <a:spcPts val="1200"/>
              </a:spcBef>
              <a:spcAft>
                <a:spcPts val="0"/>
              </a:spcAft>
              <a:buSzPts val="1400"/>
              <a:buNone/>
            </a:pPr>
            <a:r>
              <a:rPr lang="en-GB" sz="1400"/>
              <a:t>Now, since </a:t>
            </a:r>
            <a:endParaRPr sz="1400"/>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These numbers can be converted into a probability by making the sum equal to 1 (normalization):</a:t>
            </a:r>
            <a:endParaRPr sz="1400">
              <a:solidFill>
                <a:srgbClr val="273239"/>
              </a:solidFill>
              <a:highlight>
                <a:srgbClr val="FFFFFF"/>
              </a:highlight>
            </a:endParaRPr>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And </a:t>
            </a:r>
            <a:endParaRPr sz="1400">
              <a:solidFill>
                <a:srgbClr val="273239"/>
              </a:solidFill>
              <a:highlight>
                <a:srgbClr val="FFFFFF"/>
              </a:highlight>
            </a:endParaRPr>
          </a:p>
          <a:p>
            <a:pPr marL="0" lvl="0" indent="0" algn="l" rtl="0">
              <a:lnSpc>
                <a:spcPct val="90000"/>
              </a:lnSpc>
              <a:spcBef>
                <a:spcPts val="1200"/>
              </a:spcBef>
              <a:spcAft>
                <a:spcPts val="0"/>
              </a:spcAft>
              <a:buSzPts val="1400"/>
              <a:buNone/>
            </a:pPr>
            <a:endParaRPr sz="1400">
              <a:solidFill>
                <a:srgbClr val="273239"/>
              </a:solidFill>
              <a:highlight>
                <a:srgbClr val="FFFFFF"/>
              </a:highlight>
            </a:endParaRPr>
          </a:p>
          <a:p>
            <a:pPr marL="0" lvl="0" indent="0" algn="l" rtl="0">
              <a:lnSpc>
                <a:spcPct val="90000"/>
              </a:lnSpc>
              <a:spcBef>
                <a:spcPts val="1200"/>
              </a:spcBef>
              <a:spcAft>
                <a:spcPts val="0"/>
              </a:spcAft>
              <a:buSzPts val="1400"/>
              <a:buNone/>
            </a:pPr>
            <a:r>
              <a:rPr lang="en-GB" sz="1400">
                <a:solidFill>
                  <a:srgbClr val="273239"/>
                </a:solidFill>
                <a:highlight>
                  <a:srgbClr val="FFFFFF"/>
                </a:highlight>
              </a:rPr>
              <a:t>Since;	</a:t>
            </a:r>
            <a:r>
              <a:rPr lang="en-GB" sz="1400" b="1">
                <a:solidFill>
                  <a:srgbClr val="273239"/>
                </a:solidFill>
                <a:highlight>
                  <a:srgbClr val="FFFFFF"/>
                </a:highlight>
              </a:rPr>
              <a:t>P(Yes/Today) &gt; P(No/Today)</a:t>
            </a:r>
            <a:endParaRPr sz="1400" b="1">
              <a:solidFill>
                <a:srgbClr val="273239"/>
              </a:solidFill>
              <a:highlight>
                <a:srgbClr val="FFFFFF"/>
              </a:highlight>
            </a:endParaRPr>
          </a:p>
          <a:p>
            <a:pPr marL="0" lvl="0" indent="0" algn="l" rtl="0">
              <a:lnSpc>
                <a:spcPct val="90000"/>
              </a:lnSpc>
              <a:spcBef>
                <a:spcPts val="1200"/>
              </a:spcBef>
              <a:spcAft>
                <a:spcPts val="1200"/>
              </a:spcAft>
              <a:buSzPts val="1400"/>
              <a:buNone/>
            </a:pPr>
            <a:r>
              <a:rPr lang="en-GB" sz="1400" b="1" i="1">
                <a:solidFill>
                  <a:srgbClr val="273239"/>
                </a:solidFill>
                <a:highlight>
                  <a:srgbClr val="FFFFFF"/>
                </a:highlight>
              </a:rPr>
              <a:t>So, the Prediction that Golf will be played is: YES</a:t>
            </a:r>
            <a:endParaRPr sz="1400" b="1" i="1">
              <a:solidFill>
                <a:srgbClr val="273239"/>
              </a:solidFill>
              <a:highlight>
                <a:srgbClr val="FFFFFF"/>
              </a:highlight>
            </a:endParaRPr>
          </a:p>
        </p:txBody>
      </p:sp>
      <p:pic>
        <p:nvPicPr>
          <p:cNvPr id="190" name="Google Shape;190;p20"/>
          <p:cNvPicPr preferRelativeResize="0"/>
          <p:nvPr/>
        </p:nvPicPr>
        <p:blipFill rotWithShape="1">
          <a:blip r:embed="rId3"/>
          <a:srcRect/>
          <a:stretch>
            <a:fillRect/>
          </a:stretch>
        </p:blipFill>
        <p:spPr>
          <a:xfrm>
            <a:off x="304700" y="344800"/>
            <a:ext cx="8244775" cy="315524"/>
          </a:xfrm>
          <a:prstGeom prst="rect">
            <a:avLst/>
          </a:prstGeom>
          <a:noFill/>
          <a:ln>
            <a:noFill/>
          </a:ln>
        </p:spPr>
      </p:pic>
      <p:pic>
        <p:nvPicPr>
          <p:cNvPr id="191" name="Google Shape;191;p20"/>
          <p:cNvPicPr preferRelativeResize="0"/>
          <p:nvPr/>
        </p:nvPicPr>
        <p:blipFill rotWithShape="1">
          <a:blip r:embed="rId4"/>
          <a:srcRect/>
          <a:stretch>
            <a:fillRect/>
          </a:stretch>
        </p:blipFill>
        <p:spPr>
          <a:xfrm>
            <a:off x="304700" y="974625"/>
            <a:ext cx="7901829" cy="315525"/>
          </a:xfrm>
          <a:prstGeom prst="rect">
            <a:avLst/>
          </a:prstGeom>
          <a:noFill/>
          <a:ln>
            <a:noFill/>
          </a:ln>
        </p:spPr>
      </p:pic>
      <p:pic>
        <p:nvPicPr>
          <p:cNvPr id="192" name="Google Shape;192;p20"/>
          <p:cNvPicPr preferRelativeResize="0"/>
          <p:nvPr/>
        </p:nvPicPr>
        <p:blipFill rotWithShape="1">
          <a:blip r:embed="rId5"/>
          <a:srcRect/>
          <a:stretch>
            <a:fillRect/>
          </a:stretch>
        </p:blipFill>
        <p:spPr>
          <a:xfrm>
            <a:off x="2635550" y="1724075"/>
            <a:ext cx="4066771" cy="315525"/>
          </a:xfrm>
          <a:prstGeom prst="rect">
            <a:avLst/>
          </a:prstGeom>
          <a:noFill/>
          <a:ln>
            <a:noFill/>
          </a:ln>
        </p:spPr>
      </p:pic>
      <p:pic>
        <p:nvPicPr>
          <p:cNvPr id="193" name="Google Shape;193;p20"/>
          <p:cNvPicPr preferRelativeResize="0"/>
          <p:nvPr/>
        </p:nvPicPr>
        <p:blipFill rotWithShape="1">
          <a:blip r:embed="rId6"/>
          <a:srcRect/>
          <a:stretch>
            <a:fillRect/>
          </a:stretch>
        </p:blipFill>
        <p:spPr>
          <a:xfrm>
            <a:off x="2715478" y="2150288"/>
            <a:ext cx="3979121" cy="315525"/>
          </a:xfrm>
          <a:prstGeom prst="rect">
            <a:avLst/>
          </a:prstGeom>
          <a:noFill/>
          <a:ln>
            <a:noFill/>
          </a:ln>
        </p:spPr>
      </p:pic>
      <p:pic>
        <p:nvPicPr>
          <p:cNvPr id="194" name="Google Shape;194;p20"/>
          <p:cNvPicPr preferRelativeResize="0"/>
          <p:nvPr/>
        </p:nvPicPr>
        <p:blipFill rotWithShape="1">
          <a:blip r:embed="rId7"/>
          <a:srcRect/>
          <a:stretch>
            <a:fillRect/>
          </a:stretch>
        </p:blipFill>
        <p:spPr>
          <a:xfrm>
            <a:off x="2922013" y="2643650"/>
            <a:ext cx="3299975" cy="216900"/>
          </a:xfrm>
          <a:prstGeom prst="rect">
            <a:avLst/>
          </a:prstGeom>
          <a:noFill/>
          <a:ln>
            <a:noFill/>
          </a:ln>
        </p:spPr>
      </p:pic>
      <p:pic>
        <p:nvPicPr>
          <p:cNvPr id="195" name="Google Shape;195;p20"/>
          <p:cNvPicPr preferRelativeResize="0"/>
          <p:nvPr/>
        </p:nvPicPr>
        <p:blipFill rotWithShape="1">
          <a:blip r:embed="rId8"/>
          <a:srcRect/>
          <a:stretch>
            <a:fillRect/>
          </a:stretch>
        </p:blipFill>
        <p:spPr>
          <a:xfrm>
            <a:off x="2792400" y="3415509"/>
            <a:ext cx="3753087" cy="315525"/>
          </a:xfrm>
          <a:prstGeom prst="rect">
            <a:avLst/>
          </a:prstGeom>
          <a:noFill/>
          <a:ln>
            <a:noFill/>
          </a:ln>
        </p:spPr>
      </p:pic>
      <p:pic>
        <p:nvPicPr>
          <p:cNvPr id="196" name="Google Shape;196;p20"/>
          <p:cNvPicPr preferRelativeResize="0"/>
          <p:nvPr/>
        </p:nvPicPr>
        <p:blipFill rotWithShape="1">
          <a:blip r:embed="rId9"/>
          <a:srcRect/>
          <a:stretch>
            <a:fillRect/>
          </a:stretch>
        </p:blipFill>
        <p:spPr>
          <a:xfrm>
            <a:off x="2792408" y="3955808"/>
            <a:ext cx="3670054" cy="31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628650" y="273685"/>
            <a:ext cx="7886700" cy="47561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Types of Naive bayes Classifier</a:t>
            </a:r>
          </a:p>
        </p:txBody>
      </p:sp>
      <p:sp>
        <p:nvSpPr>
          <p:cNvPr id="202" name="Google Shape;202;p21"/>
          <p:cNvSpPr txBox="1">
            <a:spLocks noGrp="1"/>
          </p:cNvSpPr>
          <p:nvPr>
            <p:ph type="body" idx="1"/>
          </p:nvPr>
        </p:nvSpPr>
        <p:spPr>
          <a:xfrm>
            <a:off x="330200" y="960755"/>
            <a:ext cx="8389620" cy="3884930"/>
          </a:xfrm>
          <a:prstGeom prst="rect">
            <a:avLst/>
          </a:prstGeom>
          <a:noFill/>
          <a:ln>
            <a:noFill/>
          </a:ln>
        </p:spPr>
        <p:txBody>
          <a:bodyPr spcFirstLastPara="1" wrap="square" lIns="68575" tIns="34275" rIns="68575" bIns="34275" anchor="t" anchorCtr="0">
            <a:normAutofit fontScale="25000" lnSpcReduction="20000"/>
          </a:bodyPr>
          <a:lstStyle/>
          <a:p>
            <a:pPr marL="457200" lvl="0" indent="-342900" algn="just" rtl="0">
              <a:lnSpc>
                <a:spcPct val="90000"/>
              </a:lnSpc>
              <a:spcBef>
                <a:spcPts val="80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Gaussian </a:t>
            </a:r>
            <a:r>
              <a:rPr lang="en-GB" sz="7200">
                <a:solidFill>
                  <a:schemeClr val="tx1"/>
                </a:solidFill>
                <a:latin typeface="Calibri" panose="020F0502020204030204"/>
                <a:ea typeface="Calibri" panose="020F0502020204030204"/>
                <a:cs typeface="Calibri" panose="020F0502020204030204"/>
                <a:sym typeface="Calibri" panose="020F0502020204030204"/>
              </a:rPr>
              <a:t>The Gaussian Naive Bayes, is based on a continuous distribution and it's suitable for more generic classification tasks. (General use)</a:t>
            </a:r>
          </a:p>
          <a:p>
            <a:pPr marL="457200" lvl="0" indent="0" algn="just" rtl="0">
              <a:lnSpc>
                <a:spcPct val="90000"/>
              </a:lnSpc>
              <a:spcBef>
                <a:spcPts val="1200"/>
              </a:spcBef>
              <a:spcAft>
                <a:spcPts val="0"/>
              </a:spcAft>
              <a:buSzPct val="78000"/>
              <a:buNone/>
            </a:pPr>
            <a:r>
              <a:rPr lang="en-GB" sz="7200">
                <a:solidFill>
                  <a:schemeClr val="tx1"/>
                </a:solidFill>
                <a:latin typeface="Calibri" panose="020F0502020204030204"/>
                <a:ea typeface="Calibri" panose="020F0502020204030204"/>
                <a:cs typeface="Calibri" panose="020F0502020204030204"/>
                <a:sym typeface="Calibri" panose="020F0502020204030204"/>
              </a:rPr>
              <a:t>In Gaussian Naive Bayes, continuous values associated with each feature are assumed to be distributed according to a Gaussian distribution. A Gaussian distribution is also called Normal distribution. When plotted, it gives a bell shaped curve which is symmetric about the mean of the feature values</a:t>
            </a:r>
          </a:p>
          <a:p>
            <a:pPr marL="457200" lvl="0" indent="-342900" algn="just" rtl="0">
              <a:lnSpc>
                <a:spcPct val="90000"/>
              </a:lnSpc>
              <a:spcBef>
                <a:spcPts val="120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Multinomial </a:t>
            </a:r>
            <a:r>
              <a:rPr lang="en-GB" sz="7200">
                <a:solidFill>
                  <a:schemeClr val="tx1"/>
                </a:solidFill>
                <a:latin typeface="Calibri" panose="020F0502020204030204"/>
                <a:ea typeface="Calibri" panose="020F0502020204030204"/>
                <a:cs typeface="Calibri" panose="020F0502020204030204"/>
                <a:sym typeface="Calibri" panose="020F0502020204030204"/>
              </a:rPr>
              <a:t>Multinomial naive Bayes assumes to have feature vector where each element represents the number of times it appears (or, very often, its frequency). Works well on Discrete data, when predicted variable is not binary, but has more categories.</a:t>
            </a:r>
          </a:p>
          <a:p>
            <a:pPr marL="114300" lvl="0" indent="0" algn="just" rtl="0">
              <a:lnSpc>
                <a:spcPct val="90000"/>
              </a:lnSpc>
              <a:spcBef>
                <a:spcPts val="1200"/>
              </a:spcBef>
              <a:spcAft>
                <a:spcPts val="0"/>
              </a:spcAft>
              <a:buSzPct val="100000"/>
              <a:buFont typeface="Calibri" panose="020F0502020204030204"/>
              <a:buNone/>
            </a:pPr>
            <a:endParaRPr sz="7200">
              <a:latin typeface="Calibri" panose="020F0502020204030204"/>
              <a:ea typeface="Calibri" panose="020F0502020204030204"/>
              <a:cs typeface="Calibri" panose="020F0502020204030204"/>
              <a:sym typeface="Calibri" panose="020F0502020204030204"/>
            </a:endParaRPr>
          </a:p>
          <a:p>
            <a:pPr marL="457200" lvl="0" indent="-342900" algn="just" rtl="0">
              <a:lnSpc>
                <a:spcPct val="90000"/>
              </a:lnSpc>
              <a:spcBef>
                <a:spcPts val="0"/>
              </a:spcBef>
              <a:spcAft>
                <a:spcPts val="0"/>
              </a:spcAft>
              <a:buSzPct val="100000"/>
              <a:buFont typeface="Calibri" panose="020F0502020204030204"/>
              <a:buChar char="●"/>
            </a:pPr>
            <a:r>
              <a:rPr lang="en-GB" sz="7200" b="1">
                <a:latin typeface="Calibri" panose="020F0502020204030204"/>
                <a:ea typeface="Calibri" panose="020F0502020204030204"/>
                <a:cs typeface="Calibri" panose="020F0502020204030204"/>
                <a:sym typeface="Calibri" panose="020F0502020204030204"/>
              </a:rPr>
              <a:t>Bernoulli </a:t>
            </a:r>
            <a:r>
              <a:rPr lang="en-GB" sz="7200">
                <a:solidFill>
                  <a:schemeClr val="tx1"/>
                </a:solidFill>
                <a:latin typeface="Calibri" panose="020F0502020204030204"/>
                <a:ea typeface="Calibri" panose="020F0502020204030204"/>
                <a:cs typeface="Calibri" panose="020F0502020204030204"/>
                <a:sym typeface="Calibri" panose="020F0502020204030204"/>
              </a:rPr>
              <a:t>features are independent booleans (binary variables) describing inputs. Like the multinomial model, this model is popular for document classification tasks, where binary term occurrence (i.e. a word occurs in a document or not) features are used rather than term frequencies (i.e. frequency of a word in the document).</a:t>
            </a:r>
            <a:endParaRPr sz="7200">
              <a:latin typeface="Calibri" panose="020F0502020204030204"/>
              <a:ea typeface="Calibri" panose="020F0502020204030204"/>
              <a:cs typeface="Calibri" panose="020F0502020204030204"/>
              <a:sym typeface="Calibri" panose="020F0502020204030204"/>
            </a:endParaRPr>
          </a:p>
          <a:p>
            <a:pPr marL="457200" lvl="0" indent="0" algn="just" rtl="0">
              <a:lnSpc>
                <a:spcPct val="90000"/>
              </a:lnSpc>
              <a:spcBef>
                <a:spcPts val="1200"/>
              </a:spcBef>
              <a:spcAft>
                <a:spcPts val="1200"/>
              </a:spcAft>
              <a:buSzPct val="311000"/>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529590"/>
          </a:xfrm>
        </p:spPr>
        <p:txBody>
          <a:bodyPr/>
          <a:lstStyle/>
          <a:p>
            <a:r>
              <a:rPr lang="en-GB">
                <a:sym typeface="+mn-ea"/>
              </a:rPr>
              <a:t>Use Cases</a:t>
            </a:r>
            <a:endParaRPr lang="en-US"/>
          </a:p>
        </p:txBody>
      </p:sp>
      <p:sp>
        <p:nvSpPr>
          <p:cNvPr id="3" name="Text Placeholder 2"/>
          <p:cNvSpPr>
            <a:spLocks noGrp="1"/>
          </p:cNvSpPr>
          <p:nvPr>
            <p:ph type="body" idx="1"/>
          </p:nvPr>
        </p:nvSpPr>
        <p:spPr>
          <a:xfrm>
            <a:off x="382270" y="968375"/>
            <a:ext cx="8387715" cy="3663950"/>
          </a:xfrm>
        </p:spPr>
        <p:txBody>
          <a:bodyPr>
            <a:normAutofit/>
          </a:bodyPr>
          <a:lstStyle/>
          <a:p>
            <a:pPr lvl="0" algn="l" rtl="0">
              <a:lnSpc>
                <a:spcPct val="90000"/>
              </a:lnSpc>
              <a:spcBef>
                <a:spcPts val="800"/>
              </a:spcBef>
              <a:spcAft>
                <a:spcPts val="0"/>
              </a:spcAft>
              <a:buSzPts val="1400"/>
            </a:pPr>
            <a:r>
              <a:rPr lang="en-GB" b="1">
                <a:solidFill>
                  <a:schemeClr val="tx1"/>
                </a:solidFill>
                <a:latin typeface="Calibri" panose="020F0502020204030204"/>
                <a:ea typeface="Calibri" panose="020F0502020204030204"/>
                <a:cs typeface="Calibri" panose="020F0502020204030204"/>
                <a:sym typeface="+mn-ea"/>
              </a:rPr>
              <a:t>Real-time prediction:</a:t>
            </a:r>
            <a:r>
              <a:rPr lang="en-GB">
                <a:solidFill>
                  <a:schemeClr val="tx1"/>
                </a:solidFill>
                <a:latin typeface="Calibri" panose="020F0502020204030204"/>
                <a:ea typeface="Calibri" panose="020F0502020204030204"/>
                <a:cs typeface="Calibri" panose="020F0502020204030204"/>
                <a:sym typeface="+mn-ea"/>
              </a:rPr>
              <a:t> Because Naive Bayes is fast, it works well at making predictions in real-time.</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Multiclass prediction:</a:t>
            </a:r>
            <a:r>
              <a:rPr lang="en-GB">
                <a:solidFill>
                  <a:schemeClr val="tx1"/>
                </a:solidFill>
                <a:latin typeface="Calibri" panose="020F0502020204030204"/>
                <a:ea typeface="Calibri" panose="020F0502020204030204"/>
                <a:cs typeface="Calibri" panose="020F0502020204030204"/>
                <a:sym typeface="+mn-ea"/>
              </a:rPr>
              <a:t> Naive Bayes works well when there are more than two classes for the output variable.</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Text classification:</a:t>
            </a:r>
            <a:r>
              <a:rPr lang="en-GB">
                <a:solidFill>
                  <a:schemeClr val="tx1"/>
                </a:solidFill>
                <a:latin typeface="Calibri" panose="020F0502020204030204"/>
                <a:ea typeface="Calibri" panose="020F0502020204030204"/>
                <a:cs typeface="Calibri" panose="020F0502020204030204"/>
                <a:sym typeface="+mn-ea"/>
              </a:rPr>
              <a:t> Text classification also includes sub-applications like spam filtering and sentiment analysis. Since Naive Bayes works best with discrete variables, it tends to work well in these applications.</a:t>
            </a:r>
            <a:endParaRPr lang="en-GB">
              <a:solidFill>
                <a:schemeClr val="tx1"/>
              </a:solidFill>
              <a:latin typeface="Calibri" panose="020F0502020204030204"/>
              <a:ea typeface="Calibri" panose="020F0502020204030204"/>
              <a:cs typeface="Calibri" panose="020F0502020204030204"/>
            </a:endParaRPr>
          </a:p>
          <a:p>
            <a:pPr marL="457200" lvl="0" indent="-317500" algn="l" rtl="0">
              <a:lnSpc>
                <a:spcPct val="90000"/>
              </a:lnSpc>
              <a:spcBef>
                <a:spcPts val="0"/>
              </a:spcBef>
              <a:spcAft>
                <a:spcPts val="0"/>
              </a:spcAft>
              <a:buSzPts val="1400"/>
              <a:buChar char="●"/>
            </a:pPr>
            <a:r>
              <a:rPr lang="en-GB" b="1">
                <a:solidFill>
                  <a:schemeClr val="tx1"/>
                </a:solidFill>
                <a:latin typeface="Calibri" panose="020F0502020204030204"/>
                <a:ea typeface="Calibri" panose="020F0502020204030204"/>
                <a:cs typeface="Calibri" panose="020F0502020204030204"/>
                <a:sym typeface="+mn-ea"/>
              </a:rPr>
              <a:t>Recommendation systems:</a:t>
            </a:r>
            <a:r>
              <a:rPr lang="en-GB">
                <a:solidFill>
                  <a:schemeClr val="tx1"/>
                </a:solidFill>
                <a:latin typeface="Calibri" panose="020F0502020204030204"/>
                <a:ea typeface="Calibri" panose="020F0502020204030204"/>
                <a:cs typeface="Calibri" panose="020F0502020204030204"/>
                <a:sym typeface="+mn-ea"/>
              </a:rPr>
              <a:t> Naive Bayes is commonly used alongside other algorithms like Collaborative Filtering to build recommendations systems like Netflix’s recommended for you section, or Amazon’s recommended products, or Spotify’s recommended songs.</a:t>
            </a:r>
            <a:endParaRPr lang="en-GB">
              <a:solidFill>
                <a:schemeClr val="tx1"/>
              </a:solidFill>
              <a:latin typeface="Calibri" panose="020F0502020204030204"/>
              <a:ea typeface="Calibri" panose="020F0502020204030204"/>
              <a:cs typeface="Calibri" panose="020F0502020204030204"/>
            </a:endParaRP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628650" y="273685"/>
            <a:ext cx="7886700" cy="62166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Advantages of Naive Bayes</a:t>
            </a:r>
          </a:p>
        </p:txBody>
      </p:sp>
      <p:sp>
        <p:nvSpPr>
          <p:cNvPr id="214" name="Google Shape;214;p23"/>
          <p:cNvSpPr txBox="1">
            <a:spLocks noGrp="1"/>
          </p:cNvSpPr>
          <p:nvPr>
            <p:ph type="body" idx="1"/>
          </p:nvPr>
        </p:nvSpPr>
        <p:spPr>
          <a:xfrm>
            <a:off x="628650" y="1141260"/>
            <a:ext cx="7886700" cy="3481500"/>
          </a:xfrm>
          <a:prstGeom prst="rect">
            <a:avLst/>
          </a:prstGeom>
          <a:noFill/>
          <a:ln>
            <a:noFill/>
          </a:ln>
        </p:spPr>
        <p:txBody>
          <a:bodyPr spcFirstLastPara="1" wrap="square" lIns="68575" tIns="34275" rIns="68575" bIns="34275" anchor="t" anchorCtr="0">
            <a:normAutofit/>
          </a:bodyPr>
          <a:lstStyle/>
          <a:p>
            <a:pPr marL="457200" lvl="0" indent="-330200" algn="just" rtl="0">
              <a:lnSpc>
                <a:spcPct val="90000"/>
              </a:lnSpc>
              <a:spcBef>
                <a:spcPts val="80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When the assumption of independent predictors holds true, a Naive Bayes classifier performs better as compared to other models. &amp; it will converge quicker than discriminative models like logistic regression.</a:t>
            </a: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Naive Bayes requires a small amount of training data to estimate the test data. So the training period takes less time.</a:t>
            </a: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Very simple, easy to implement, and fast. It can make probabilistic predictions.</a:t>
            </a: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It is highly scalable. It scales linearly with the number of predictor features and data points.</a:t>
            </a: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Can be used for both binary and multi-class classification problems.</a:t>
            </a:r>
          </a:p>
          <a:p>
            <a:pPr marL="457200" lvl="0" indent="-330200" algn="just" rtl="0">
              <a:lnSpc>
                <a:spcPct val="90000"/>
              </a:lnSpc>
              <a:spcBef>
                <a:spcPts val="0"/>
              </a:spcBef>
              <a:spcAft>
                <a:spcPts val="0"/>
              </a:spcAft>
              <a:buSzPts val="1600"/>
              <a:buFont typeface="Calibri" panose="020F0502020204030204"/>
              <a:buChar char="●"/>
            </a:pPr>
            <a:r>
              <a:rPr lang="en-GB" sz="1800">
                <a:solidFill>
                  <a:schemeClr val="tx1"/>
                </a:solidFill>
                <a:latin typeface="Calibri" panose="020F0502020204030204"/>
                <a:ea typeface="Calibri" panose="020F0502020204030204"/>
                <a:cs typeface="Calibri" panose="020F0502020204030204"/>
                <a:sym typeface="Calibri" panose="020F0502020204030204"/>
              </a:rPr>
              <a:t>Handles continuous and discrete data and is not sensitive to irrelevant features.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641985" y="290830"/>
            <a:ext cx="7886700" cy="63055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Disadvantages of Naive Bayes</a:t>
            </a:r>
          </a:p>
        </p:txBody>
      </p:sp>
      <p:sp>
        <p:nvSpPr>
          <p:cNvPr id="220" name="Google Shape;220;p24"/>
          <p:cNvSpPr txBox="1">
            <a:spLocks noGrp="1"/>
          </p:cNvSpPr>
          <p:nvPr>
            <p:ph type="body" idx="1"/>
          </p:nvPr>
        </p:nvSpPr>
        <p:spPr>
          <a:xfrm>
            <a:off x="437515" y="1104900"/>
            <a:ext cx="8295640" cy="3527425"/>
          </a:xfrm>
          <a:prstGeom prst="rect">
            <a:avLst/>
          </a:prstGeom>
          <a:noFill/>
          <a:ln>
            <a:noFill/>
          </a:ln>
        </p:spPr>
        <p:txBody>
          <a:bodyPr spcFirstLastPara="1" wrap="square" lIns="68575" tIns="34275" rIns="68575" bIns="34275" anchor="t" anchorCtr="0">
            <a:normAutofit/>
          </a:bodyPr>
          <a:lstStyle/>
          <a:p>
            <a:pPr marL="457200" lvl="0" indent="-317500" algn="just" rtl="0">
              <a:lnSpc>
                <a:spcPct val="90000"/>
              </a:lnSpc>
              <a:spcBef>
                <a:spcPts val="800"/>
              </a:spcBef>
              <a:spcAft>
                <a:spcPts val="0"/>
              </a:spcAft>
              <a:buSzPts val="1400"/>
              <a:buChar char="●"/>
            </a:pPr>
            <a:r>
              <a:rPr lang="en-GB">
                <a:solidFill>
                  <a:schemeClr val="tx1"/>
                </a:solidFill>
                <a:latin typeface="Calibri" panose="020F0502020204030204"/>
                <a:ea typeface="Calibri" panose="020F0502020204030204"/>
                <a:cs typeface="Calibri" panose="020F0502020204030204"/>
              </a:rPr>
              <a:t>The main limitation of Naive Bayes is the assumption of independent predictor features. Naive Bayes implicitly assumes that all the attributes are mutually independent. In real life, it’s almost impossible that we get a set of predictors that are completely independent or one another.</a:t>
            </a:r>
          </a:p>
          <a:p>
            <a:pPr marL="139700" lvl="0" indent="0" algn="just" rtl="0">
              <a:lnSpc>
                <a:spcPct val="90000"/>
              </a:lnSpc>
              <a:spcBef>
                <a:spcPts val="800"/>
              </a:spcBef>
              <a:spcAft>
                <a:spcPts val="0"/>
              </a:spcAft>
              <a:buSzPts val="1400"/>
              <a:buNone/>
            </a:pPr>
            <a:endParaRPr lang="en-GB">
              <a:solidFill>
                <a:schemeClr val="tx1"/>
              </a:solidFill>
              <a:latin typeface="Calibri" panose="020F0502020204030204"/>
              <a:ea typeface="Calibri" panose="020F0502020204030204"/>
              <a:cs typeface="Calibri" panose="020F0502020204030204"/>
            </a:endParaRPr>
          </a:p>
          <a:p>
            <a:pPr marL="457200" lvl="0" indent="-317500" algn="just" rtl="0">
              <a:lnSpc>
                <a:spcPct val="90000"/>
              </a:lnSpc>
              <a:spcBef>
                <a:spcPts val="0"/>
              </a:spcBef>
              <a:spcAft>
                <a:spcPts val="0"/>
              </a:spcAft>
              <a:buSzPts val="1400"/>
              <a:buChar char="●"/>
            </a:pPr>
            <a:r>
              <a:rPr lang="en-GB">
                <a:solidFill>
                  <a:schemeClr val="tx1"/>
                </a:solidFill>
                <a:latin typeface="Calibri" panose="020F0502020204030204"/>
                <a:ea typeface="Calibri" panose="020F0502020204030204"/>
                <a:cs typeface="Calibri" panose="020F0502020204030204"/>
              </a:rPr>
              <a:t>If a categorical variable has a category in the test dataset, which was not observed in training dataset, then the model will assign a 0 (zero) probability and will be unable to make a prediction. This is often known as Zero Frequency. To solve this, we can use a smoothing technique. Details on additive smoothing or laplace smoothing can be found here.</a:t>
            </a:r>
          </a:p>
          <a:p>
            <a:pPr marL="0" lvl="0" indent="0" algn="l" rtl="0">
              <a:lnSpc>
                <a:spcPct val="90000"/>
              </a:lnSpc>
              <a:spcBef>
                <a:spcPts val="1200"/>
              </a:spcBef>
              <a:spcAft>
                <a:spcPts val="1200"/>
              </a:spcAft>
              <a:buSzPts val="1400"/>
              <a:buNone/>
            </a:pPr>
            <a:endParaRPr lang="en-GB">
              <a:solidFill>
                <a:schemeClr val="tx1"/>
              </a:solidFill>
              <a:latin typeface="Calibri" panose="020F0502020204030204"/>
              <a:ea typeface="Calibri" panose="020F0502020204030204"/>
              <a:cs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13e3f3a343_0_0"/>
          <p:cNvSpPr txBox="1">
            <a:spLocks noGrp="1"/>
          </p:cNvSpPr>
          <p:nvPr>
            <p:ph type="title"/>
          </p:nvPr>
        </p:nvSpPr>
        <p:spPr>
          <a:xfrm>
            <a:off x="482600" y="273050"/>
            <a:ext cx="3943350" cy="511810"/>
          </a:xfrm>
          <a:prstGeom prst="rect">
            <a:avLst/>
          </a:prstGeom>
        </p:spPr>
        <p:txBody>
          <a:bodyPr spcFirstLastPara="1" wrap="square" lIns="68575" tIns="34275" rIns="68575" bIns="34275" anchor="ctr" anchorCtr="0">
            <a:normAutofit/>
          </a:bodyPr>
          <a:lstStyle/>
          <a:p>
            <a:pPr marL="0" lvl="0" algn="l" rtl="0">
              <a:spcBef>
                <a:spcPts val="0"/>
              </a:spcBef>
              <a:spcAft>
                <a:spcPts val="0"/>
              </a:spcAft>
              <a:buNone/>
            </a:pPr>
            <a:r>
              <a:rPr lang="en-GB" sz="2800"/>
              <a:t>References</a:t>
            </a:r>
          </a:p>
        </p:txBody>
      </p:sp>
      <p:sp>
        <p:nvSpPr>
          <p:cNvPr id="78" name="Google Shape;78;g113e3f3a343_0_0"/>
          <p:cNvSpPr txBox="1">
            <a:spLocks noGrp="1"/>
          </p:cNvSpPr>
          <p:nvPr>
            <p:ph type="body" idx="1"/>
          </p:nvPr>
        </p:nvSpPr>
        <p:spPr>
          <a:xfrm>
            <a:off x="391795" y="1085215"/>
            <a:ext cx="8123555" cy="3192145"/>
          </a:xfrm>
          <a:prstGeom prst="rect">
            <a:avLst/>
          </a:prstGeom>
        </p:spPr>
        <p:txBody>
          <a:bodyPr spcFirstLastPara="1" wrap="square" lIns="68575" tIns="34275" rIns="68575" bIns="34275" anchor="t" anchorCtr="0">
            <a:normAutofit lnSpcReduction="20000"/>
          </a:bodyPr>
          <a:lstStyle/>
          <a:p>
            <a:pPr marL="0" lvl="0" algn="l" rtl="0">
              <a:lnSpc>
                <a:spcPct val="90000"/>
              </a:lnSpc>
              <a:spcBef>
                <a:spcPts val="0"/>
              </a:spcBef>
              <a:spcAft>
                <a:spcPts val="0"/>
              </a:spcAft>
              <a:buNone/>
            </a:pPr>
            <a:r>
              <a:rPr lang="en-GB">
                <a:sym typeface="+mn-ea"/>
              </a:rPr>
              <a:t>AI tutorials</a:t>
            </a:r>
            <a:endParaRPr lang="en-GB">
              <a:solidFill>
                <a:schemeClr val="dk2"/>
              </a:solidFill>
            </a:endParaRPr>
          </a:p>
          <a:p>
            <a:pPr marL="0" lvl="0" algn="l" rtl="0">
              <a:lnSpc>
                <a:spcPct val="90000"/>
              </a:lnSpc>
              <a:spcBef>
                <a:spcPts val="0"/>
              </a:spcBef>
              <a:spcAft>
                <a:spcPts val="0"/>
              </a:spcAft>
              <a:buNone/>
            </a:pPr>
            <a:r>
              <a:rPr lang="en-GB">
                <a:sym typeface="+mn-ea"/>
                <a:hlinkClick r:id="rId3"/>
              </a:rPr>
              <a:t>https://www.javatpoint.com/</a:t>
            </a:r>
            <a:r>
              <a:rPr lang="en-GB">
                <a:sym typeface="+mn-ea"/>
              </a:rPr>
              <a:t> </a:t>
            </a:r>
            <a:endParaRPr lang="en-GB"/>
          </a:p>
          <a:p>
            <a:pPr marL="0" lvl="0" algn="l" rtl="0">
              <a:lnSpc>
                <a:spcPct val="90000"/>
              </a:lnSpc>
              <a:spcBef>
                <a:spcPts val="0"/>
              </a:spcBef>
              <a:spcAft>
                <a:spcPts val="0"/>
              </a:spcAft>
              <a:buNone/>
            </a:pPr>
            <a:endParaRPr lang="en-GB"/>
          </a:p>
          <a:p>
            <a:pPr marL="0" lvl="0" algn="l" rtl="0">
              <a:lnSpc>
                <a:spcPct val="90000"/>
              </a:lnSpc>
              <a:spcBef>
                <a:spcPts val="0"/>
              </a:spcBef>
              <a:spcAft>
                <a:spcPts val="0"/>
              </a:spcAft>
              <a:buNone/>
            </a:pPr>
            <a:r>
              <a:rPr lang="en-GB"/>
              <a:t>Probabilistic reasoning in Artificial intelligence</a:t>
            </a:r>
            <a:br>
              <a:rPr lang="en-GB"/>
            </a:br>
            <a:r>
              <a:rPr lang="en-GB">
                <a:hlinkClick r:id="rId4"/>
              </a:rPr>
              <a:t>https://www.javatpoint.com/probabilistic-reasoning-in-artifical-intelligence</a:t>
            </a:r>
            <a:br>
              <a:rPr lang="en-GB"/>
            </a:br>
            <a:endParaRPr lang="en-GB"/>
          </a:p>
          <a:p>
            <a:pPr marL="0" lvl="0" algn="l" rtl="0">
              <a:lnSpc>
                <a:spcPct val="90000"/>
              </a:lnSpc>
              <a:spcBef>
                <a:spcPts val="0"/>
              </a:spcBef>
              <a:spcAft>
                <a:spcPts val="0"/>
              </a:spcAft>
              <a:buNone/>
            </a:pPr>
            <a:r>
              <a:rPr lang="en-GB"/>
              <a:t>Bayes' theorem in Artificial intelligence</a:t>
            </a:r>
            <a:br>
              <a:rPr lang="en-GB"/>
            </a:br>
            <a:r>
              <a:rPr lang="en-GB">
                <a:hlinkClick r:id="rId5"/>
              </a:rPr>
              <a:t>https://www.javatpoint.com/bayes-theorem-in-artifical-intelligence</a:t>
            </a:r>
            <a:br>
              <a:rPr lang="en-GB"/>
            </a:br>
            <a:endParaRPr lang="en-GB"/>
          </a:p>
          <a:p>
            <a:pPr marL="0" lvl="0" algn="l" rtl="0">
              <a:lnSpc>
                <a:spcPct val="90000"/>
              </a:lnSpc>
              <a:spcBef>
                <a:spcPts val="0"/>
              </a:spcBef>
              <a:spcAft>
                <a:spcPts val="0"/>
              </a:spcAft>
              <a:buNone/>
            </a:pPr>
            <a:r>
              <a:rPr lang="en-GB"/>
              <a:t>Bayesian Belief Network in artificial intelligence</a:t>
            </a:r>
            <a:br>
              <a:rPr lang="en-GB"/>
            </a:br>
            <a:r>
              <a:rPr lang="en-GB">
                <a:hlinkClick r:id="rId6"/>
              </a:rPr>
              <a:t>https://www.javatpoint.com/bayesian-belief-network-in-artificial-intelligence</a:t>
            </a:r>
          </a:p>
          <a:p>
            <a:pPr marL="0" lvl="0" algn="l" rtl="0">
              <a:lnSpc>
                <a:spcPct val="90000"/>
              </a:lnSpc>
              <a:spcBef>
                <a:spcPts val="0"/>
              </a:spcBef>
              <a:spcAft>
                <a:spcPts val="0"/>
              </a:spcAft>
              <a:buNone/>
            </a:pPr>
            <a:endParaRPr lang="en-GB">
              <a:hlinkClick r:id="rId6"/>
            </a:endParaRPr>
          </a:p>
          <a:p>
            <a:pPr marL="0" lvl="0" indent="0" algn="just" rtl="0">
              <a:lnSpc>
                <a:spcPct val="130000"/>
              </a:lnSpc>
              <a:spcBef>
                <a:spcPts val="600"/>
              </a:spcBef>
              <a:spcAft>
                <a:spcPts val="0"/>
              </a:spcAft>
              <a:buNone/>
            </a:pPr>
            <a:endParaRPr>
              <a:solidFill>
                <a:srgbClr val="610B38"/>
              </a:solidFill>
              <a:highlight>
                <a:srgbClr val="FFFFFF"/>
              </a:highlight>
            </a:endParaRPr>
          </a:p>
          <a:p>
            <a:pPr marL="0" lvl="0" indent="0" algn="just" rtl="0">
              <a:lnSpc>
                <a:spcPct val="130000"/>
              </a:lnSpc>
              <a:spcBef>
                <a:spcPts val="600"/>
              </a:spcBef>
              <a:spcAft>
                <a:spcPts val="0"/>
              </a:spcAft>
              <a:buNone/>
            </a:pPr>
            <a:endParaRPr>
              <a:solidFill>
                <a:srgbClr val="610B38"/>
              </a:solidFill>
              <a:highlight>
                <a:srgbClr val="FFFFFF"/>
              </a:highlight>
            </a:endParaRPr>
          </a:p>
          <a:p>
            <a:pPr marL="0" lvl="0" indent="0" algn="just" rtl="0">
              <a:lnSpc>
                <a:spcPct val="130000"/>
              </a:lnSpc>
              <a:spcBef>
                <a:spcPts val="600"/>
              </a:spcBef>
              <a:spcAft>
                <a:spcPts val="600"/>
              </a:spcAft>
              <a:buNone/>
            </a:pPr>
            <a:endParaRPr>
              <a:solidFill>
                <a:srgbClr val="610B38"/>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5"/>
          <p:cNvPicPr preferRelativeResize="0"/>
          <p:nvPr/>
        </p:nvPicPr>
        <p:blipFill rotWithShape="1">
          <a:blip r:embed="rId3"/>
          <a:srcRect/>
          <a:stretch>
            <a:fillRect/>
          </a:stretch>
        </p:blipFill>
        <p:spPr>
          <a:xfrm>
            <a:off x="0" y="0"/>
            <a:ext cx="9144003"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466090"/>
          </a:xfrm>
        </p:spPr>
        <p:txBody>
          <a:bodyPr>
            <a:normAutofit fontScale="90000"/>
          </a:bodyPr>
          <a:lstStyle/>
          <a:p>
            <a:r>
              <a:rPr lang="en-US"/>
              <a:t>Law of Total Probability</a:t>
            </a:r>
          </a:p>
        </p:txBody>
      </p:sp>
      <p:pic>
        <p:nvPicPr>
          <p:cNvPr id="4" name="Picture 3" descr="total-probability-theorem"/>
          <p:cNvPicPr>
            <a:picLocks noChangeAspect="1"/>
          </p:cNvPicPr>
          <p:nvPr/>
        </p:nvPicPr>
        <p:blipFill>
          <a:blip r:embed="rId2"/>
          <a:stretch>
            <a:fillRect/>
          </a:stretch>
        </p:blipFill>
        <p:spPr>
          <a:xfrm>
            <a:off x="227330" y="848995"/>
            <a:ext cx="3651885" cy="2332990"/>
          </a:xfrm>
          <a:prstGeom prst="rect">
            <a:avLst/>
          </a:prstGeom>
        </p:spPr>
      </p:pic>
      <p:pic>
        <p:nvPicPr>
          <p:cNvPr id="5" name="Picture 4" descr="total-probability-theorem-2"/>
          <p:cNvPicPr>
            <a:picLocks noChangeAspect="1"/>
          </p:cNvPicPr>
          <p:nvPr/>
        </p:nvPicPr>
        <p:blipFill>
          <a:blip r:embed="rId3"/>
          <a:stretch>
            <a:fillRect/>
          </a:stretch>
        </p:blipFill>
        <p:spPr>
          <a:xfrm>
            <a:off x="4042410" y="848995"/>
            <a:ext cx="4755515" cy="2418080"/>
          </a:xfrm>
          <a:prstGeom prst="rect">
            <a:avLst/>
          </a:prstGeom>
        </p:spPr>
      </p:pic>
      <p:sp>
        <p:nvSpPr>
          <p:cNvPr id="6" name="Text Box 5"/>
          <p:cNvSpPr txBox="1"/>
          <p:nvPr/>
        </p:nvSpPr>
        <p:spPr>
          <a:xfrm>
            <a:off x="1026795" y="3684270"/>
            <a:ext cx="6593840" cy="737235"/>
          </a:xfrm>
          <a:prstGeom prst="rect">
            <a:avLst/>
          </a:prstGeom>
          <a:noFill/>
        </p:spPr>
        <p:txBody>
          <a:bodyPr wrap="square" rtlCol="0">
            <a:spAutoFit/>
          </a:bodyPr>
          <a:lstStyle/>
          <a:p>
            <a:r>
              <a:rPr lang="en-US"/>
              <a:t> Find the probabilities that answer the question. For this example, we want the probability a random person will have no health problems. </a:t>
            </a:r>
          </a:p>
          <a:p>
            <a:r>
              <a:rPr lang="en-US"/>
              <a:t>0.28 + 0.01 = 0.29.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577215" y="248285"/>
            <a:ext cx="7886700" cy="5435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t>Natural Phenomena</a:t>
            </a:r>
          </a:p>
        </p:txBody>
      </p:sp>
      <p:sp>
        <p:nvSpPr>
          <p:cNvPr id="72" name="Google Shape;72;p3"/>
          <p:cNvSpPr txBox="1">
            <a:spLocks noGrp="1"/>
          </p:cNvSpPr>
          <p:nvPr>
            <p:ph type="body" idx="1"/>
          </p:nvPr>
        </p:nvSpPr>
        <p:spPr>
          <a:xfrm>
            <a:off x="356235" y="934720"/>
            <a:ext cx="8159115" cy="3429635"/>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1100"/>
              <a:buFont typeface="Arial" panose="020B0604020202020204"/>
              <a:buNone/>
            </a:pPr>
            <a:r>
              <a:rPr lang="en-US" b="1">
                <a:solidFill>
                  <a:schemeClr val="tx1"/>
                </a:solidFill>
                <a:latin typeface="Calibri" panose="020F0502020204030204" charset="0"/>
                <a:cs typeface="Calibri" panose="020F0502020204030204" charset="0"/>
              </a:rPr>
              <a:t>Deterministic:</a:t>
            </a:r>
            <a:r>
              <a:rPr lang="en-US">
                <a:solidFill>
                  <a:schemeClr val="tx1"/>
                </a:solidFill>
                <a:latin typeface="Calibri" panose="020F0502020204030204" charset="0"/>
                <a:cs typeface="Calibri" panose="020F0502020204030204" charset="0"/>
              </a:rPr>
              <a:t> A deterministic model does not include elements of randomness. Every time you run the model with the same initial conditions you will get the same results.</a:t>
            </a:r>
          </a:p>
          <a:p>
            <a:pPr marL="0" lvl="0" indent="0" algn="l" rtl="0">
              <a:lnSpc>
                <a:spcPct val="90000"/>
              </a:lnSpc>
              <a:spcBef>
                <a:spcPts val="1200"/>
              </a:spcBef>
              <a:spcAft>
                <a:spcPts val="0"/>
              </a:spcAft>
              <a:buSzPts val="1400"/>
              <a:buNone/>
            </a:pPr>
            <a:r>
              <a:rPr lang="en-US">
                <a:solidFill>
                  <a:schemeClr val="tx1"/>
                </a:solidFill>
                <a:latin typeface="Calibri" panose="020F0502020204030204" charset="0"/>
                <a:cs typeface="Calibri" panose="020F0502020204030204" charset="0"/>
              </a:rPr>
              <a:t>Most simple mathematical models of everyday situations are deterministic</a:t>
            </a:r>
          </a:p>
          <a:p>
            <a:pPr marL="0" lvl="0" indent="0" algn="l" rtl="0">
              <a:lnSpc>
                <a:spcPct val="90000"/>
              </a:lnSpc>
              <a:spcBef>
                <a:spcPts val="1200"/>
              </a:spcBef>
              <a:spcAft>
                <a:spcPts val="0"/>
              </a:spcAft>
              <a:buSzPts val="1400"/>
              <a:buNone/>
            </a:pPr>
            <a:r>
              <a:rPr lang="en-US" b="1">
                <a:solidFill>
                  <a:schemeClr val="tx1"/>
                </a:solidFill>
                <a:latin typeface="Calibri" panose="020F0502020204030204" charset="0"/>
                <a:cs typeface="Calibri" panose="020F0502020204030204" charset="0"/>
              </a:rPr>
              <a:t>Probabilistic:</a:t>
            </a:r>
            <a:r>
              <a:rPr lang="en-US">
                <a:solidFill>
                  <a:schemeClr val="tx1"/>
                </a:solidFill>
                <a:latin typeface="Calibri" panose="020F0502020204030204" charset="0"/>
                <a:cs typeface="Calibri" panose="020F0502020204030204" charset="0"/>
              </a:rPr>
              <a:t> A probabilistic model includes elements of randomness. Every time you run the model, you are likely to get different results, even with the same initial conditions. A probabilistic model is one which incorporates some aspect of random variation.</a:t>
            </a:r>
          </a:p>
          <a:p>
            <a:pPr marL="0" lvl="0" indent="0" algn="l" rtl="0">
              <a:lnSpc>
                <a:spcPct val="90000"/>
              </a:lnSpc>
              <a:spcBef>
                <a:spcPts val="1200"/>
              </a:spcBef>
              <a:spcAft>
                <a:spcPts val="1200"/>
              </a:spcAft>
              <a:buSzPts val="1400"/>
              <a:buNone/>
            </a:pPr>
            <a:r>
              <a:rPr lang="en-US">
                <a:solidFill>
                  <a:schemeClr val="tx1"/>
                </a:solidFill>
                <a:latin typeface="Calibri" panose="020F0502020204030204" charset="0"/>
                <a:cs typeface="Calibri" panose="020F0502020204030204" charset="0"/>
              </a:rPr>
              <a:t>-- Deterministic models can be relatively simple and can be used when random variation is not a major influence on the situation being modelled (random variation is relatively small). If random variation is a major component of the context, a probabilistic model may be needed to fit the purpose.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3995"/>
            <a:ext cx="7886700" cy="619125"/>
          </a:xfrm>
        </p:spPr>
        <p:txBody>
          <a:bodyPr/>
          <a:lstStyle/>
          <a:p>
            <a:r>
              <a:rPr lang="en-US">
                <a:latin typeface="Calibri" panose="020F0502020204030204" charset="0"/>
                <a:cs typeface="Calibri" panose="020F0502020204030204" charset="0"/>
              </a:rPr>
              <a:t>Uncertianity</a:t>
            </a:r>
          </a:p>
        </p:txBody>
      </p:sp>
      <p:sp>
        <p:nvSpPr>
          <p:cNvPr id="3" name="Text Placeholder 2"/>
          <p:cNvSpPr>
            <a:spLocks noGrp="1"/>
          </p:cNvSpPr>
          <p:nvPr>
            <p:ph type="body" idx="1"/>
          </p:nvPr>
        </p:nvSpPr>
        <p:spPr>
          <a:xfrm>
            <a:off x="628650" y="940435"/>
            <a:ext cx="7886700" cy="3621405"/>
          </a:xfrm>
        </p:spPr>
        <p:txBody>
          <a:bodyPr>
            <a:normAutofit lnSpcReduction="10000"/>
          </a:bodyPr>
          <a:lstStyle/>
          <a:p>
            <a:r>
              <a:rPr lang="en-US">
                <a:solidFill>
                  <a:schemeClr val="tx1"/>
                </a:solidFill>
                <a:latin typeface="Calibri" panose="020F0502020204030204" charset="0"/>
                <a:cs typeface="Calibri" panose="020F0502020204030204" charset="0"/>
              </a:rPr>
              <a:t>When we are not sure about the input or output</a:t>
            </a:r>
          </a:p>
          <a:p>
            <a:r>
              <a:rPr lang="en-US">
                <a:solidFill>
                  <a:schemeClr val="tx1"/>
                </a:solidFill>
                <a:latin typeface="Calibri" panose="020F0502020204030204" charset="0"/>
                <a:cs typeface="Calibri" panose="020F0502020204030204" charset="0"/>
              </a:rPr>
              <a:t>To represent uncertain knowledge, where we are not sure about the predicates, we need uncertain reasoning or probabilistic reasoning.</a:t>
            </a:r>
          </a:p>
          <a:p>
            <a:r>
              <a:rPr lang="en-US" sz="1600" b="1">
                <a:solidFill>
                  <a:schemeClr val="tx1"/>
                </a:solidFill>
                <a:latin typeface="Calibri" panose="020F0502020204030204" charset="0"/>
                <a:cs typeface="Calibri" panose="020F0502020204030204" charset="0"/>
              </a:rPr>
              <a:t>Causes of uncertainty:</a:t>
            </a:r>
          </a:p>
          <a:p>
            <a:pPr lvl="1"/>
            <a:r>
              <a:rPr lang="en-US" sz="1800">
                <a:solidFill>
                  <a:schemeClr val="tx1"/>
                </a:solidFill>
                <a:latin typeface="Calibri" panose="020F0502020204030204" charset="0"/>
                <a:cs typeface="Calibri" panose="020F0502020204030204" charset="0"/>
              </a:rPr>
              <a:t>Following are some leading causes of uncertainty to occur in the real world.</a:t>
            </a:r>
          </a:p>
          <a:p>
            <a:pPr lvl="1"/>
            <a:r>
              <a:rPr lang="en-US" sz="1800">
                <a:solidFill>
                  <a:schemeClr val="tx1"/>
                </a:solidFill>
                <a:latin typeface="Calibri" panose="020F0502020204030204" charset="0"/>
                <a:cs typeface="Calibri" panose="020F0502020204030204" charset="0"/>
              </a:rPr>
              <a:t>Information occurred from unreliable sources.Experimental Errors</a:t>
            </a:r>
          </a:p>
          <a:p>
            <a:pPr lvl="1"/>
            <a:r>
              <a:rPr lang="en-US" sz="1800">
                <a:solidFill>
                  <a:schemeClr val="tx1"/>
                </a:solidFill>
                <a:latin typeface="Calibri" panose="020F0502020204030204" charset="0"/>
                <a:cs typeface="Calibri" panose="020F0502020204030204" charset="0"/>
              </a:rPr>
              <a:t>Equipment fault</a:t>
            </a:r>
          </a:p>
          <a:p>
            <a:pPr lvl="1"/>
            <a:r>
              <a:rPr lang="en-US" sz="1800">
                <a:solidFill>
                  <a:schemeClr val="tx1"/>
                </a:solidFill>
                <a:latin typeface="Calibri" panose="020F0502020204030204" charset="0"/>
                <a:cs typeface="Calibri" panose="020F0502020204030204" charset="0"/>
              </a:rPr>
              <a:t>Temperature variation</a:t>
            </a:r>
          </a:p>
          <a:p>
            <a:pPr lvl="1"/>
            <a:r>
              <a:rPr lang="en-US" sz="1800">
                <a:solidFill>
                  <a:schemeClr val="tx1"/>
                </a:solidFill>
                <a:latin typeface="Calibri" panose="020F0502020204030204" charset="0"/>
                <a:cs typeface="Calibri" panose="020F0502020204030204" charset="0"/>
              </a:rPr>
              <a:t>Climate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94615"/>
            <a:ext cx="7886700" cy="491490"/>
          </a:xfrm>
        </p:spPr>
        <p:txBody>
          <a:bodyPr>
            <a:normAutofit/>
          </a:bodyPr>
          <a:lstStyle/>
          <a:p>
            <a:r>
              <a:rPr lang="en-US">
                <a:latin typeface="Calibri" panose="020F0502020204030204" charset="0"/>
                <a:cs typeface="Calibri" panose="020F0502020204030204" charset="0"/>
              </a:rPr>
              <a:t>Probabilistic reasoning</a:t>
            </a:r>
          </a:p>
        </p:txBody>
      </p:sp>
      <p:sp>
        <p:nvSpPr>
          <p:cNvPr id="3" name="Text Placeholder 2"/>
          <p:cNvSpPr>
            <a:spLocks noGrp="1"/>
          </p:cNvSpPr>
          <p:nvPr>
            <p:ph type="body" idx="1"/>
          </p:nvPr>
        </p:nvSpPr>
        <p:spPr>
          <a:xfrm>
            <a:off x="62230" y="586105"/>
            <a:ext cx="8943340" cy="4422140"/>
          </a:xfrm>
        </p:spPr>
        <p:txBody>
          <a:bodyPr>
            <a:noAutofit/>
          </a:bodyPr>
          <a:lstStyle/>
          <a:p>
            <a:r>
              <a:rPr lang="en-US" sz="1500">
                <a:solidFill>
                  <a:schemeClr val="tx1"/>
                </a:solidFill>
                <a:latin typeface="Calibri" panose="020F0502020204030204" charset="0"/>
                <a:cs typeface="Calibri" panose="020F0502020204030204" charset="0"/>
              </a:rPr>
              <a:t>Probabilistic reasoning is a way of knowledge representation where we apply the concept of probability to indicate the uncertainty in knowledge. In probabilistic reasoning, we combine probability theory with logic to handle the uncertainty.</a:t>
            </a:r>
          </a:p>
          <a:p>
            <a:r>
              <a:rPr lang="en-US" sz="1500">
                <a:solidFill>
                  <a:schemeClr val="tx1"/>
                </a:solidFill>
                <a:latin typeface="Calibri" panose="020F0502020204030204" charset="0"/>
                <a:cs typeface="Calibri" panose="020F0502020204030204" charset="0"/>
              </a:rPr>
              <a:t>We use probability in probabilistic reasoning because it provides a way to handle the uncertainty that is the result of someone's laziness and ignorance.</a:t>
            </a:r>
          </a:p>
          <a:p>
            <a:r>
              <a:rPr lang="en-US" sz="1500">
                <a:solidFill>
                  <a:schemeClr val="tx1"/>
                </a:solidFill>
                <a:latin typeface="Calibri" panose="020F0502020204030204" charset="0"/>
                <a:cs typeface="Calibri" panose="020F0502020204030204" charset="0"/>
              </a:rPr>
              <a:t>In the real world, there are lots of scenarios, where the certainty of something is not confirmed, such as;</a:t>
            </a:r>
            <a:br>
              <a:rPr lang="en-US" sz="1500">
                <a:solidFill>
                  <a:schemeClr val="tx1"/>
                </a:solidFill>
                <a:latin typeface="Calibri" panose="020F0502020204030204" charset="0"/>
                <a:cs typeface="Calibri" panose="020F0502020204030204" charset="0"/>
              </a:rPr>
            </a:br>
            <a:r>
              <a:rPr lang="en-US" sz="1500">
                <a:solidFill>
                  <a:schemeClr val="tx1"/>
                </a:solidFill>
                <a:latin typeface="Calibri" panose="020F0502020204030204" charset="0"/>
                <a:cs typeface="Calibri" panose="020F0502020204030204" charset="0"/>
              </a:rPr>
              <a:t>"It will rain today", "behavior of someone for some situations", "A match between two teams or two players." </a:t>
            </a:r>
            <a:br>
              <a:rPr lang="en-US" sz="1500">
                <a:solidFill>
                  <a:schemeClr val="tx1"/>
                </a:solidFill>
                <a:latin typeface="Calibri" panose="020F0502020204030204" charset="0"/>
                <a:cs typeface="Calibri" panose="020F0502020204030204" charset="0"/>
              </a:rPr>
            </a:br>
            <a:r>
              <a:rPr lang="en-US" sz="1500">
                <a:solidFill>
                  <a:schemeClr val="tx1"/>
                </a:solidFill>
                <a:latin typeface="Calibri" panose="020F0502020204030204" charset="0"/>
                <a:cs typeface="Calibri" panose="020F0502020204030204" charset="0"/>
              </a:rPr>
              <a:t>These are probable sentences for which we can assume that it will happen but not sure about it, so here we use probabilistic reasoning.</a:t>
            </a:r>
          </a:p>
          <a:p>
            <a:r>
              <a:rPr lang="en-US" sz="1500" b="1">
                <a:solidFill>
                  <a:schemeClr val="tx1"/>
                </a:solidFill>
                <a:latin typeface="Calibri" panose="020F0502020204030204" charset="0"/>
                <a:cs typeface="Calibri" panose="020F0502020204030204" charset="0"/>
              </a:rPr>
              <a:t>Need of probabilistic reasoning in AI:</a:t>
            </a:r>
          </a:p>
          <a:p>
            <a:pPr lvl="1"/>
            <a:r>
              <a:rPr lang="en-US" sz="1500">
                <a:solidFill>
                  <a:schemeClr val="tx1"/>
                </a:solidFill>
                <a:latin typeface="Calibri" panose="020F0502020204030204" charset="0"/>
                <a:cs typeface="Calibri" panose="020F0502020204030204" charset="0"/>
                <a:sym typeface="+mn-ea"/>
              </a:rPr>
              <a:t>When there are unpredictable outcomes.</a:t>
            </a:r>
            <a:endParaRPr lang="en-US" sz="1500">
              <a:solidFill>
                <a:schemeClr val="tx1"/>
              </a:solidFill>
              <a:latin typeface="Calibri" panose="020F0502020204030204" charset="0"/>
              <a:cs typeface="Calibri" panose="020F0502020204030204" charset="0"/>
            </a:endParaRPr>
          </a:p>
          <a:p>
            <a:pPr lvl="1"/>
            <a:r>
              <a:rPr lang="en-US" sz="1500">
                <a:solidFill>
                  <a:schemeClr val="tx1"/>
                </a:solidFill>
                <a:latin typeface="Calibri" panose="020F0502020204030204" charset="0"/>
                <a:cs typeface="Calibri" panose="020F0502020204030204" charset="0"/>
                <a:sym typeface="+mn-ea"/>
              </a:rPr>
              <a:t>When specifications or possibilities of predicates becomes too large to handle.</a:t>
            </a:r>
            <a:endParaRPr lang="en-US" sz="1500">
              <a:solidFill>
                <a:schemeClr val="tx1"/>
              </a:solidFill>
              <a:latin typeface="Calibri" panose="020F0502020204030204" charset="0"/>
              <a:cs typeface="Calibri" panose="020F0502020204030204" charset="0"/>
            </a:endParaRPr>
          </a:p>
          <a:p>
            <a:pPr lvl="1"/>
            <a:r>
              <a:rPr lang="en-US" sz="1500">
                <a:solidFill>
                  <a:schemeClr val="tx1"/>
                </a:solidFill>
                <a:latin typeface="Calibri" panose="020F0502020204030204" charset="0"/>
                <a:cs typeface="Calibri" panose="020F0502020204030204" charset="0"/>
                <a:sym typeface="+mn-ea"/>
              </a:rPr>
              <a:t>When an unknown error occurs during an experiment.</a:t>
            </a:r>
            <a:endParaRPr lang="en-US" sz="1500" b="1">
              <a:solidFill>
                <a:schemeClr val="tx1"/>
              </a:solidFill>
              <a:latin typeface="Calibri" panose="020F0502020204030204" charset="0"/>
              <a:cs typeface="Calibri" panose="020F0502020204030204" charset="0"/>
            </a:endParaRPr>
          </a:p>
          <a:p>
            <a:r>
              <a:rPr lang="en-US" sz="1500" b="1">
                <a:solidFill>
                  <a:schemeClr val="tx1"/>
                </a:solidFill>
                <a:latin typeface="Calibri" panose="020F0502020204030204" charset="0"/>
                <a:cs typeface="Calibri" panose="020F0502020204030204" charset="0"/>
              </a:rPr>
              <a:t>In probabilistic reasoning, there are two ways to solve problems with uncertain knowledge:</a:t>
            </a:r>
          </a:p>
          <a:p>
            <a:pPr marL="596900" lvl="1" indent="0">
              <a:buNone/>
            </a:pPr>
            <a:r>
              <a:rPr lang="en-US" sz="1500">
                <a:solidFill>
                  <a:schemeClr val="tx1"/>
                </a:solidFill>
                <a:latin typeface="Calibri" panose="020F0502020204030204" charset="0"/>
                <a:cs typeface="Calibri" panose="020F0502020204030204" charset="0"/>
              </a:rPr>
              <a:t>1. Bayes' rule,    2. Bayesian Statistics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628650" y="273685"/>
            <a:ext cx="7886700" cy="61087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GB">
                <a:latin typeface="Calibri" panose="020F0502020204030204" charset="0"/>
                <a:cs typeface="Calibri" panose="020F0502020204030204" charset="0"/>
              </a:rPr>
              <a:t>Probability</a:t>
            </a:r>
          </a:p>
        </p:txBody>
      </p:sp>
      <p:sp>
        <p:nvSpPr>
          <p:cNvPr id="84" name="Google Shape;84;p4"/>
          <p:cNvSpPr txBox="1">
            <a:spLocks noGrp="1"/>
          </p:cNvSpPr>
          <p:nvPr>
            <p:ph type="body" idx="1"/>
          </p:nvPr>
        </p:nvSpPr>
        <p:spPr>
          <a:xfrm>
            <a:off x="628650" y="1105059"/>
            <a:ext cx="7886700" cy="3263400"/>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Char char="●"/>
            </a:pPr>
            <a:r>
              <a:rPr lang="en-US" b="1">
                <a:solidFill>
                  <a:schemeClr val="tx1"/>
                </a:solidFill>
                <a:latin typeface="Calibri" panose="020F0502020204030204" charset="0"/>
                <a:cs typeface="Calibri" panose="020F0502020204030204" charset="0"/>
              </a:rPr>
              <a:t>Probability </a:t>
            </a:r>
            <a:r>
              <a:rPr lang="en-US">
                <a:solidFill>
                  <a:schemeClr val="tx1"/>
                </a:solidFill>
                <a:latin typeface="Calibri" panose="020F0502020204030204" charset="0"/>
                <a:cs typeface="Calibri" panose="020F0502020204030204" charset="0"/>
              </a:rPr>
              <a:t>= Mathematics of Chance - Quantification of Uncertainty - How likely something is to happen.</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The word probability was used in relation to the mathematics of chance in 1662</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We use probability in daily life to make our decisions when we aren’t sure about what the outcome will be.</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Many events can't be predicted with total certainty. The best we can say is how likely they are to happen, using the idea of probability.</a:t>
            </a: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Tossing a coin</a:t>
            </a: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Throwing a dice</a:t>
            </a:r>
          </a:p>
          <a:p>
            <a:pPr marL="457200" lvl="0"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Probability does not tell us exactly what will happen, it is just a guide/educated guess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1480820" y="207010"/>
            <a:ext cx="6182995" cy="482600"/>
          </a:xfrm>
          <a:prstGeom prst="rect">
            <a:avLst/>
          </a:prstGeom>
          <a:noFill/>
          <a:ln>
            <a:noFill/>
          </a:ln>
        </p:spPr>
        <p:txBody>
          <a:bodyPr spcFirstLastPara="1" wrap="square" lIns="68575" tIns="34275" rIns="68575" bIns="34275" anchor="ctr" anchorCtr="0">
            <a:normAutofit fontScale="90000"/>
          </a:bodyPr>
          <a:lstStyle/>
          <a:p>
            <a:pPr marL="0" lvl="0" algn="l" rtl="0">
              <a:lnSpc>
                <a:spcPct val="90000"/>
              </a:lnSpc>
              <a:spcBef>
                <a:spcPts val="0"/>
              </a:spcBef>
              <a:spcAft>
                <a:spcPts val="0"/>
              </a:spcAft>
              <a:buSzPts val="1400"/>
              <a:buNone/>
            </a:pPr>
            <a:r>
              <a:rPr lang="en-US" dirty="0">
                <a:latin typeface="Calibri" panose="020F0502020204030204" charset="0"/>
                <a:cs typeface="Calibri" panose="020F0502020204030204" charset="0"/>
              </a:rPr>
              <a:t>Probability is always between 0 and 1</a:t>
            </a:r>
          </a:p>
        </p:txBody>
      </p:sp>
      <p:pic>
        <p:nvPicPr>
          <p:cNvPr id="90" name="Google Shape;90;p5"/>
          <p:cNvPicPr preferRelativeResize="0"/>
          <p:nvPr/>
        </p:nvPicPr>
        <p:blipFill rotWithShape="1">
          <a:blip r:embed="rId3"/>
          <a:srcRect/>
          <a:stretch>
            <a:fillRect/>
          </a:stretch>
        </p:blipFill>
        <p:spPr>
          <a:xfrm>
            <a:off x="1143000" y="689610"/>
            <a:ext cx="6520815" cy="2418715"/>
          </a:xfrm>
          <a:prstGeom prst="rect">
            <a:avLst/>
          </a:prstGeom>
          <a:noFill/>
          <a:ln>
            <a:noFill/>
          </a:ln>
        </p:spPr>
      </p:pic>
      <p:pic>
        <p:nvPicPr>
          <p:cNvPr id="3" name="Picture 2" descr="probabilistic"/>
          <p:cNvPicPr>
            <a:picLocks noChangeAspect="1"/>
          </p:cNvPicPr>
          <p:nvPr/>
        </p:nvPicPr>
        <p:blipFill>
          <a:blip r:embed="rId4"/>
          <a:stretch>
            <a:fillRect/>
          </a:stretch>
        </p:blipFill>
        <p:spPr>
          <a:xfrm>
            <a:off x="2164715" y="3241675"/>
            <a:ext cx="4813935" cy="596265"/>
          </a:xfrm>
          <a:prstGeom prst="rect">
            <a:avLst/>
          </a:prstGeom>
        </p:spPr>
      </p:pic>
      <p:sp>
        <p:nvSpPr>
          <p:cNvPr id="2" name="Text Box 1"/>
          <p:cNvSpPr txBox="1"/>
          <p:nvPr/>
        </p:nvSpPr>
        <p:spPr>
          <a:xfrm>
            <a:off x="2164715" y="4235450"/>
            <a:ext cx="4746625" cy="306705"/>
          </a:xfrm>
          <a:prstGeom prst="rect">
            <a:avLst/>
          </a:prstGeom>
          <a:noFill/>
        </p:spPr>
        <p:txBody>
          <a:bodyPr wrap="square" rtlCol="0">
            <a:spAutoFit/>
          </a:bodyPr>
          <a:lstStyle/>
          <a:p>
            <a:r>
              <a:rPr lang="en-US" dirty="0"/>
              <a:t>0 ≤ P(A) ≤ 1,   where P(A) is the probability of an event 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628650" y="191135"/>
            <a:ext cx="7886700" cy="66421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US">
                <a:latin typeface="Calibri" panose="020F0502020204030204" charset="0"/>
                <a:cs typeface="Calibri" panose="020F0502020204030204" charset="0"/>
              </a:rPr>
              <a:t>Some Terminologies</a:t>
            </a:r>
          </a:p>
        </p:txBody>
      </p:sp>
      <p:sp>
        <p:nvSpPr>
          <p:cNvPr id="96" name="Google Shape;96;p6"/>
          <p:cNvSpPr txBox="1">
            <a:spLocks noGrp="1"/>
          </p:cNvSpPr>
          <p:nvPr>
            <p:ph type="body" idx="1"/>
          </p:nvPr>
        </p:nvSpPr>
        <p:spPr>
          <a:xfrm>
            <a:off x="429895" y="989330"/>
            <a:ext cx="8366125" cy="3979545"/>
          </a:xfrm>
          <a:prstGeom prst="rect">
            <a:avLst/>
          </a:prstGeom>
          <a:noFill/>
          <a:ln>
            <a:noFill/>
          </a:ln>
        </p:spPr>
        <p:txBody>
          <a:bodyPr spcFirstLastPara="1" wrap="square" lIns="68575" tIns="34275" rIns="68575" bIns="34275" anchor="t" anchorCtr="0">
            <a:normAutofit fontScale="90000"/>
          </a:bodyPr>
          <a:lstStyle/>
          <a:p>
            <a:pPr marL="457200" lvl="0" indent="-317500" algn="l" rtl="0">
              <a:lnSpc>
                <a:spcPct val="90000"/>
              </a:lnSpc>
              <a:spcBef>
                <a:spcPts val="800"/>
              </a:spcBef>
              <a:spcAft>
                <a:spcPts val="0"/>
              </a:spcAft>
              <a:buSzPts val="1400"/>
              <a:buChar char="●"/>
            </a:pPr>
            <a:r>
              <a:rPr lang="en-US" b="1">
                <a:solidFill>
                  <a:schemeClr val="tx1"/>
                </a:solidFill>
                <a:latin typeface="Calibri" panose="020F0502020204030204" charset="0"/>
                <a:cs typeface="Calibri" panose="020F0502020204030204" charset="0"/>
              </a:rPr>
              <a:t>Experiment:</a:t>
            </a:r>
            <a:r>
              <a:rPr lang="en-US">
                <a:solidFill>
                  <a:schemeClr val="tx1"/>
                </a:solidFill>
                <a:latin typeface="Calibri" panose="020F0502020204030204" charset="0"/>
                <a:cs typeface="Calibri" panose="020F0502020204030204" charset="0"/>
              </a:rPr>
              <a:t> a repeatable procedure with a set of possible results.</a:t>
            </a: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Event:</a:t>
            </a:r>
            <a:r>
              <a:rPr lang="en-US">
                <a:solidFill>
                  <a:schemeClr val="tx1"/>
                </a:solidFill>
                <a:latin typeface="Calibri" panose="020F0502020204030204" charset="0"/>
                <a:cs typeface="Calibri" panose="020F0502020204030204" charset="0"/>
              </a:rPr>
              <a:t> Each possible outcome of an experiement is called an event. The toss of a coin, throw of a dice and lottery draws are all examples of random events.</a:t>
            </a:r>
          </a:p>
          <a:p>
            <a:pPr marL="914400" lvl="1" indent="-317500" algn="l" rtl="0">
              <a:lnSpc>
                <a:spcPct val="90000"/>
              </a:lnSpc>
              <a:spcBef>
                <a:spcPts val="0"/>
              </a:spcBef>
              <a:spcAft>
                <a:spcPts val="0"/>
              </a:spcAft>
              <a:buSzPts val="1400"/>
              <a:buChar char="○"/>
            </a:pPr>
            <a:r>
              <a:rPr lang="en-US" sz="1800">
                <a:solidFill>
                  <a:schemeClr val="tx1"/>
                </a:solidFill>
                <a:latin typeface="Calibri" panose="020F0502020204030204" charset="0"/>
                <a:cs typeface="Calibri" panose="020F0502020204030204" charset="0"/>
              </a:rPr>
              <a:t>Events can be:</a:t>
            </a: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Independent (each event is not affected by other events),</a:t>
            </a: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Dependent (also called "Conditional", where an event is affected   by other events)</a:t>
            </a:r>
          </a:p>
          <a:p>
            <a:pPr marL="1371600" lvl="2" indent="-317500" algn="l" rtl="0">
              <a:lnSpc>
                <a:spcPct val="90000"/>
              </a:lnSpc>
              <a:spcBef>
                <a:spcPts val="0"/>
              </a:spcBef>
              <a:spcAft>
                <a:spcPts val="0"/>
              </a:spcAft>
              <a:buSzPts val="1400"/>
              <a:buChar char="○"/>
            </a:pPr>
            <a:r>
              <a:rPr lang="en-US">
                <a:solidFill>
                  <a:schemeClr val="tx1"/>
                </a:solidFill>
                <a:latin typeface="Calibri" panose="020F0502020204030204" charset="0"/>
                <a:cs typeface="Calibri" panose="020F0502020204030204" charset="0"/>
              </a:rPr>
              <a:t>Mutually Exclusive (events can't happen at the same time)</a:t>
            </a:r>
          </a:p>
          <a:p>
            <a:pPr marL="457200" lvl="0" indent="-317500" algn="l" rtl="0">
              <a:lnSpc>
                <a:spcPct val="90000"/>
              </a:lnSpc>
              <a:spcBef>
                <a:spcPts val="1200"/>
              </a:spcBef>
              <a:spcAft>
                <a:spcPts val="0"/>
              </a:spcAft>
              <a:buSzPts val="1400"/>
              <a:buChar char="●"/>
            </a:pPr>
            <a:r>
              <a:rPr lang="en-US" b="1">
                <a:solidFill>
                  <a:schemeClr val="tx1"/>
                </a:solidFill>
                <a:latin typeface="Calibri" panose="020F0502020204030204" charset="0"/>
                <a:cs typeface="Calibri" panose="020F0502020204030204" charset="0"/>
              </a:rPr>
              <a:t>Complement of an Event:</a:t>
            </a:r>
            <a:r>
              <a:rPr lang="en-US">
                <a:solidFill>
                  <a:schemeClr val="tx1"/>
                </a:solidFill>
                <a:latin typeface="Calibri" panose="020F0502020204030204" charset="0"/>
                <a:cs typeface="Calibri" panose="020F0502020204030204" charset="0"/>
              </a:rPr>
              <a:t> All outcomes that are NOT the event.</a:t>
            </a:r>
            <a:br>
              <a:rPr lang="en-US">
                <a:solidFill>
                  <a:schemeClr val="tx1"/>
                </a:solidFill>
                <a:latin typeface="Calibri" panose="020F0502020204030204" charset="0"/>
                <a:cs typeface="Calibri" panose="020F0502020204030204" charset="0"/>
              </a:rPr>
            </a:br>
            <a:r>
              <a:rPr lang="en-US">
                <a:solidFill>
                  <a:schemeClr val="tx1"/>
                </a:solidFill>
                <a:latin typeface="Calibri" panose="020F0502020204030204" charset="0"/>
                <a:cs typeface="Calibri" panose="020F0502020204030204" charset="0"/>
              </a:rPr>
              <a:t>P(A) + P(A') = 1</a:t>
            </a: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Random Variable:</a:t>
            </a:r>
            <a:r>
              <a:rPr lang="en-US">
                <a:solidFill>
                  <a:schemeClr val="tx1"/>
                </a:solidFill>
                <a:latin typeface="Calibri" panose="020F0502020204030204" charset="0"/>
                <a:cs typeface="Calibri" panose="020F0502020204030204" charset="0"/>
              </a:rPr>
              <a:t> set of possible values from a random experiment. Random Variables can be either Discrete or Continuous. represent the events and objects in the real world.</a:t>
            </a: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Sample Space:</a:t>
            </a:r>
            <a:r>
              <a:rPr lang="en-US">
                <a:solidFill>
                  <a:schemeClr val="tx1"/>
                </a:solidFill>
                <a:latin typeface="Calibri" panose="020F0502020204030204" charset="0"/>
                <a:cs typeface="Calibri" panose="020F0502020204030204" charset="0"/>
              </a:rPr>
              <a:t> </a:t>
            </a:r>
            <a:r>
              <a:rPr lang="en-US">
                <a:solidFill>
                  <a:schemeClr val="tx1"/>
                </a:solidFill>
                <a:latin typeface="Calibri" panose="020F0502020204030204" charset="0"/>
                <a:cs typeface="Calibri" panose="020F0502020204030204" charset="0"/>
                <a:sym typeface="+mn-ea"/>
              </a:rPr>
              <a:t>The collection of all possible events/outcomes</a:t>
            </a:r>
            <a:r>
              <a:rPr lang="en-US">
                <a:solidFill>
                  <a:schemeClr val="tx1"/>
                </a:solidFill>
                <a:latin typeface="Calibri" panose="020F0502020204030204" charset="0"/>
                <a:cs typeface="Calibri" panose="020F0502020204030204" charset="0"/>
              </a:rPr>
              <a:t> of an experiment.</a:t>
            </a: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Prior probability:</a:t>
            </a:r>
            <a:r>
              <a:rPr lang="en-US">
                <a:solidFill>
                  <a:schemeClr val="tx1"/>
                </a:solidFill>
                <a:latin typeface="Calibri" panose="020F0502020204030204" charset="0"/>
                <a:cs typeface="Calibri" panose="020F0502020204030204" charset="0"/>
              </a:rPr>
              <a:t> The prior probability of an event is probability computed before observing new information.</a:t>
            </a:r>
          </a:p>
          <a:p>
            <a:pPr marL="457200" lvl="0" indent="-317500" algn="l" rtl="0">
              <a:lnSpc>
                <a:spcPct val="90000"/>
              </a:lnSpc>
              <a:spcBef>
                <a:spcPts val="0"/>
              </a:spcBef>
              <a:spcAft>
                <a:spcPts val="0"/>
              </a:spcAft>
              <a:buSzPts val="1400"/>
              <a:buChar char="●"/>
            </a:pPr>
            <a:r>
              <a:rPr lang="en-US" b="1">
                <a:solidFill>
                  <a:schemeClr val="tx1"/>
                </a:solidFill>
                <a:latin typeface="Calibri" panose="020F0502020204030204" charset="0"/>
                <a:cs typeface="Calibri" panose="020F0502020204030204" charset="0"/>
              </a:rPr>
              <a:t>Posterior Probability:</a:t>
            </a:r>
            <a:r>
              <a:rPr lang="en-US">
                <a:solidFill>
                  <a:schemeClr val="tx1"/>
                </a:solidFill>
                <a:latin typeface="Calibri" panose="020F0502020204030204" charset="0"/>
                <a:cs typeface="Calibri" panose="020F0502020204030204" charset="0"/>
              </a:rPr>
              <a:t> The probability that is calculated after all evidence or information has taken into account. It is a combination of prior probability and new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628650" y="207010"/>
            <a:ext cx="7886700" cy="543560"/>
          </a:xfrm>
          <a:prstGeom prst="rect">
            <a:avLst/>
          </a:prstGeom>
          <a:noFill/>
          <a:ln>
            <a:noFill/>
          </a:ln>
        </p:spPr>
        <p:txBody>
          <a:bodyPr spcFirstLastPara="1" wrap="square" lIns="68575" tIns="34275" rIns="68575" bIns="34275" anchor="ctr" anchorCtr="0">
            <a:normAutofit/>
          </a:bodyPr>
          <a:lstStyle/>
          <a:p>
            <a:pPr marL="0" lvl="0" algn="l" rtl="0">
              <a:lnSpc>
                <a:spcPct val="90000"/>
              </a:lnSpc>
              <a:spcBef>
                <a:spcPts val="0"/>
              </a:spcBef>
              <a:spcAft>
                <a:spcPts val="0"/>
              </a:spcAft>
              <a:buSzPts val="1400"/>
              <a:buNone/>
            </a:pPr>
            <a:r>
              <a:rPr lang="en-US">
                <a:latin typeface="Calibri" panose="020F0502020204030204" charset="0"/>
                <a:cs typeface="Calibri" panose="020F0502020204030204" charset="0"/>
              </a:rPr>
              <a:t>Joint, Marginal &amp; Conditional Probability</a:t>
            </a:r>
          </a:p>
        </p:txBody>
      </p:sp>
      <p:sp>
        <p:nvSpPr>
          <p:cNvPr id="102" name="Google Shape;102;p7"/>
          <p:cNvSpPr txBox="1">
            <a:spLocks noGrp="1"/>
          </p:cNvSpPr>
          <p:nvPr>
            <p:ph type="body" idx="1"/>
          </p:nvPr>
        </p:nvSpPr>
        <p:spPr>
          <a:xfrm>
            <a:off x="166370" y="864235"/>
            <a:ext cx="8811895" cy="414655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US" b="1">
                <a:solidFill>
                  <a:schemeClr val="tx1"/>
                </a:solidFill>
                <a:latin typeface="Calibri" panose="020F0502020204030204" charset="0"/>
                <a:cs typeface="Calibri" panose="020F0502020204030204" charset="0"/>
              </a:rPr>
              <a:t>Joint probability:</a:t>
            </a:r>
            <a:r>
              <a:rPr lang="en-US">
                <a:solidFill>
                  <a:schemeClr val="tx1"/>
                </a:solidFill>
                <a:latin typeface="Calibri" panose="020F0502020204030204" charset="0"/>
                <a:cs typeface="Calibri" panose="020F0502020204030204" charset="0"/>
              </a:rPr>
              <a:t>  p(A and B).  The probability of event A and event B occurring.  It is the probability of the intersection of two or more events.  The probability of the intersection of A and B may be written as p(A ∩ B) and is equal to </a:t>
            </a:r>
            <a:r>
              <a:rPr lang="en-US">
                <a:solidFill>
                  <a:schemeClr val="tx1"/>
                </a:solidFill>
                <a:latin typeface="Calibri" panose="020F0502020204030204" charset="0"/>
                <a:cs typeface="Calibri" panose="020F0502020204030204" charset="0"/>
                <a:sym typeface="+mn-ea"/>
              </a:rPr>
              <a:t>p(A ∩ B) = p(A|B) p(B)</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the probability that a card is a four and red =p(four and red) = 2/52=1/26.  (There are two red fours in a deck of 52, the 4 of hearts and the 4 of diamonds).</a:t>
            </a:r>
          </a:p>
          <a:p>
            <a:pPr marL="0" lvl="0" indent="0" algn="l" rtl="0">
              <a:lnSpc>
                <a:spcPct val="90000"/>
              </a:lnSpc>
              <a:spcBef>
                <a:spcPts val="1200"/>
              </a:spcBef>
              <a:spcAft>
                <a:spcPts val="0"/>
              </a:spcAft>
              <a:buSzPts val="1400"/>
              <a:buNone/>
            </a:pPr>
            <a:r>
              <a:rPr lang="en-US" b="1">
                <a:solidFill>
                  <a:schemeClr val="tx1"/>
                </a:solidFill>
                <a:latin typeface="Calibri" panose="020F0502020204030204" charset="0"/>
                <a:cs typeface="Calibri" panose="020F0502020204030204" charset="0"/>
              </a:rPr>
              <a:t>Marginal probability:</a:t>
            </a:r>
            <a:r>
              <a:rPr lang="en-US">
                <a:solidFill>
                  <a:schemeClr val="tx1"/>
                </a:solidFill>
                <a:latin typeface="Calibri" panose="020F0502020204030204" charset="0"/>
                <a:cs typeface="Calibri" panose="020F0502020204030204" charset="0"/>
              </a:rPr>
              <a:t> the pure/unconditional probability of the occurence of an event  (p(A)).  It is not conditioned on another event.  </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the probability that a card drawn is red (p(red) = 0.5).  </a:t>
            </a:r>
            <a:br>
              <a:rPr lang="en-US">
                <a:solidFill>
                  <a:schemeClr val="tx1"/>
                </a:solidFill>
                <a:latin typeface="Calibri" panose="020F0502020204030204" charset="0"/>
                <a:cs typeface="Calibri" panose="020F0502020204030204" charset="0"/>
              </a:rPr>
            </a:br>
            <a:r>
              <a:rPr lang="en-US">
                <a:solidFill>
                  <a:schemeClr val="tx1"/>
                </a:solidFill>
                <a:latin typeface="Calibri" panose="020F0502020204030204" charset="0"/>
                <a:cs typeface="Calibri" panose="020F0502020204030204" charset="0"/>
              </a:rPr>
              <a:t>The probability that a card drawn is a 4  (p(four)=1/13).</a:t>
            </a:r>
          </a:p>
          <a:p>
            <a:pPr marL="0" lvl="0" indent="0" algn="l" rtl="0">
              <a:lnSpc>
                <a:spcPct val="90000"/>
              </a:lnSpc>
              <a:spcBef>
                <a:spcPts val="1200"/>
              </a:spcBef>
              <a:spcAft>
                <a:spcPts val="1200"/>
              </a:spcAft>
              <a:buSzPts val="1400"/>
              <a:buNone/>
            </a:pPr>
            <a:r>
              <a:rPr lang="en-US" b="1">
                <a:solidFill>
                  <a:schemeClr val="tx1"/>
                </a:solidFill>
                <a:latin typeface="Calibri" panose="020F0502020204030204" charset="0"/>
                <a:cs typeface="Calibri" panose="020F0502020204030204" charset="0"/>
              </a:rPr>
              <a:t>Conditional probability:</a:t>
            </a:r>
            <a:r>
              <a:rPr lang="en-US">
                <a:solidFill>
                  <a:schemeClr val="tx1"/>
                </a:solidFill>
                <a:latin typeface="Calibri" panose="020F0502020204030204" charset="0"/>
                <a:cs typeface="Calibri" panose="020F0502020204030204" charset="0"/>
              </a:rPr>
              <a:t> p(A|B) is the probability of occuring of an event A, when another event B has already occured.  </a:t>
            </a:r>
            <a:r>
              <a:rPr lang="en-US">
                <a:solidFill>
                  <a:schemeClr val="tx1"/>
                </a:solidFill>
                <a:latin typeface="Calibri" panose="020F0502020204030204" charset="0"/>
                <a:cs typeface="Calibri" panose="020F0502020204030204" charset="0"/>
                <a:sym typeface="+mn-ea"/>
              </a:rPr>
              <a:t>p(A|B) = p(A ∩ B) / p(B)</a:t>
            </a:r>
            <a:br>
              <a:rPr lang="en-US">
                <a:solidFill>
                  <a:schemeClr val="tx1"/>
                </a:solidFill>
                <a:latin typeface="Calibri" panose="020F0502020204030204" charset="0"/>
                <a:cs typeface="Calibri" panose="020F0502020204030204" charset="0"/>
              </a:rPr>
            </a:br>
            <a:r>
              <a:rPr lang="en-US" b="1" i="1">
                <a:solidFill>
                  <a:schemeClr val="tx1"/>
                </a:solidFill>
                <a:latin typeface="Calibri" panose="020F0502020204030204" charset="0"/>
                <a:cs typeface="Calibri" panose="020F0502020204030204" charset="0"/>
              </a:rPr>
              <a:t>Example:</a:t>
            </a:r>
            <a:r>
              <a:rPr lang="en-US">
                <a:solidFill>
                  <a:schemeClr val="tx1"/>
                </a:solidFill>
                <a:latin typeface="Calibri" panose="020F0502020204030204" charset="0"/>
                <a:cs typeface="Calibri" panose="020F0502020204030204" charset="0"/>
              </a:rPr>
              <a:t>  given that you drew a red card, what’s the probability that it’s a four (p(four|red))=2/26=1/13.  So out of the 26 red cards (given a red card), there are two fours so 2/26=1/13.</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2832</Words>
  <Application>Microsoft Macintosh PowerPoint</Application>
  <PresentationFormat>On-screen Show (16:9)</PresentationFormat>
  <Paragraphs>159</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Simple Light</vt:lpstr>
      <vt:lpstr>Machine Learning &amp; Deep Learning </vt:lpstr>
      <vt:lpstr>Naive Bayes Classifier</vt:lpstr>
      <vt:lpstr>Natural Phenomena</vt:lpstr>
      <vt:lpstr>Uncertianity</vt:lpstr>
      <vt:lpstr>Probabilistic reasoning</vt:lpstr>
      <vt:lpstr>Probability</vt:lpstr>
      <vt:lpstr>Probability is always between 0 and 1</vt:lpstr>
      <vt:lpstr>Some Terminologies</vt:lpstr>
      <vt:lpstr>Joint, Marginal &amp; Conditional Probability</vt:lpstr>
      <vt:lpstr>PowerPoint Presentation</vt:lpstr>
      <vt:lpstr>Joint, Marginal &amp; Conditional Probability</vt:lpstr>
      <vt:lpstr>How to Manipulate among Joint, Conditional and Marginal Probabilities</vt:lpstr>
      <vt:lpstr>Bayes Theorem</vt:lpstr>
      <vt:lpstr>Bayes Theorem Derivation</vt:lpstr>
      <vt:lpstr>Why Naive - The Naive Bayes Assumption</vt:lpstr>
      <vt:lpstr>PowerPoint Presentation</vt:lpstr>
      <vt:lpstr>Naive Bayes Classifier </vt:lpstr>
      <vt:lpstr>PowerPoint Presentation</vt:lpstr>
      <vt:lpstr>PowerPoint Presentation</vt:lpstr>
      <vt:lpstr>PowerPoint Presentation</vt:lpstr>
      <vt:lpstr>PowerPoint Presentation</vt:lpstr>
      <vt:lpstr>PowerPoint Presentation</vt:lpstr>
      <vt:lpstr>Types of Naive bayes Classifier</vt:lpstr>
      <vt:lpstr>Use Cases</vt:lpstr>
      <vt:lpstr>Advantages of Naive Bayes</vt:lpstr>
      <vt:lpstr>Disadvantages of Naive Bayes</vt:lpstr>
      <vt:lpstr>References</vt:lpstr>
      <vt:lpstr>PowerPoint Presentation</vt:lpstr>
      <vt:lpstr>Law of Total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dc:creator/>
  <cp:lastModifiedBy>Umer Farooq</cp:lastModifiedBy>
  <cp:revision>22</cp:revision>
  <dcterms:created xsi:type="dcterms:W3CDTF">2022-06-02T04:23:00Z</dcterms:created>
  <dcterms:modified xsi:type="dcterms:W3CDTF">2022-06-02T11:44:41Z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5230C9D0EE464EABBE9552227567B058</vt:lpwstr>
  </property>
  <property fmtid="{D5CDD505-2E9C-101B-9397-08002B2CF9AE}" pid="3" name="KSOProductBuildVer">
    <vt:lpwstr>1033-11.2.0.11130</vt:lpwstr>
  </property>
</Properties>
</file>