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 id="274" r:id="rId10"/>
    <p:sldId id="275" r:id="rId11"/>
    <p:sldId id="276" r:id="rId12"/>
    <p:sldId id="264" r:id="rId13"/>
    <p:sldId id="265" r:id="rId14"/>
    <p:sldId id="266" r:id="rId15"/>
    <p:sldId id="267" r:id="rId16"/>
    <p:sldId id="268" r:id="rId17"/>
    <p:sldId id="269" r:id="rId18"/>
    <p:sldId id="270" r:id="rId19"/>
    <p:sldId id="271" r:id="rId20"/>
    <p:sldId id="272"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23" d="100"/>
          <a:sy n="123" d="100"/>
        </p:scale>
        <p:origin x="-1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6DDBC1E-F58B-4B06-BA55-46C19F9E9623}" type="datetimeFigureOut">
              <a:rPr lang="en-US" smtClean="0"/>
              <a:t>6/22/2022</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2453311D-E7A1-4B6C-AA81-A24947FF785A}"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132005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DDBC1E-F58B-4B06-BA55-46C19F9E9623}"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3311D-E7A1-4B6C-AA81-A24947FF785A}" type="slidenum">
              <a:rPr lang="en-US" smtClean="0"/>
              <a:t>‹#›</a:t>
            </a:fld>
            <a:endParaRPr lang="en-US"/>
          </a:p>
        </p:txBody>
      </p:sp>
    </p:spTree>
    <p:extLst>
      <p:ext uri="{BB962C8B-B14F-4D97-AF65-F5344CB8AC3E}">
        <p14:creationId xmlns:p14="http://schemas.microsoft.com/office/powerpoint/2010/main" val="398618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DDBC1E-F58B-4B06-BA55-46C19F9E9623}"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3311D-E7A1-4B6C-AA81-A24947FF785A}" type="slidenum">
              <a:rPr lang="en-US" smtClean="0"/>
              <a:t>‹#›</a:t>
            </a:fld>
            <a:endParaRPr lang="en-US"/>
          </a:p>
        </p:txBody>
      </p:sp>
    </p:spTree>
    <p:extLst>
      <p:ext uri="{BB962C8B-B14F-4D97-AF65-F5344CB8AC3E}">
        <p14:creationId xmlns:p14="http://schemas.microsoft.com/office/powerpoint/2010/main" val="1469309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DDBC1E-F58B-4B06-BA55-46C19F9E9623}"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3311D-E7A1-4B6C-AA81-A24947FF785A}" type="slidenum">
              <a:rPr lang="en-US" smtClean="0"/>
              <a:t>‹#›</a:t>
            </a:fld>
            <a:endParaRPr lang="en-US"/>
          </a:p>
        </p:txBody>
      </p:sp>
    </p:spTree>
    <p:extLst>
      <p:ext uri="{BB962C8B-B14F-4D97-AF65-F5344CB8AC3E}">
        <p14:creationId xmlns:p14="http://schemas.microsoft.com/office/powerpoint/2010/main" val="3367782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6DDBC1E-F58B-4B06-BA55-46C19F9E9623}" type="datetimeFigureOut">
              <a:rPr lang="en-US" smtClean="0"/>
              <a:t>6/22/2022</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2453311D-E7A1-4B6C-AA81-A24947FF785A}"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52937347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DDBC1E-F58B-4B06-BA55-46C19F9E9623}" type="datetimeFigureOut">
              <a:rPr lang="en-US" smtClean="0"/>
              <a:t>6/22/2022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53311D-E7A1-4B6C-AA81-A24947FF785A}" type="slidenum">
              <a:rPr lang="en-US" smtClean="0"/>
              <a:t>‹#›</a:t>
            </a:fld>
            <a:endParaRPr lang="en-US"/>
          </a:p>
        </p:txBody>
      </p:sp>
    </p:spTree>
    <p:extLst>
      <p:ext uri="{BB962C8B-B14F-4D97-AF65-F5344CB8AC3E}">
        <p14:creationId xmlns:p14="http://schemas.microsoft.com/office/powerpoint/2010/main" val="3226683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DDBC1E-F58B-4B06-BA55-46C19F9E9623}" type="datetimeFigureOut">
              <a:rPr lang="en-US" smtClean="0"/>
              <a:t>6/22/2022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53311D-E7A1-4B6C-AA81-A24947FF785A}" type="slidenum">
              <a:rPr lang="en-US" smtClean="0"/>
              <a:t>‹#›</a:t>
            </a:fld>
            <a:endParaRPr lang="en-US"/>
          </a:p>
        </p:txBody>
      </p:sp>
    </p:spTree>
    <p:extLst>
      <p:ext uri="{BB962C8B-B14F-4D97-AF65-F5344CB8AC3E}">
        <p14:creationId xmlns:p14="http://schemas.microsoft.com/office/powerpoint/2010/main" val="404840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DDBC1E-F58B-4B06-BA55-46C19F9E9623}" type="datetimeFigureOut">
              <a:rPr lang="en-US" smtClean="0"/>
              <a:t>6/22/2022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53311D-E7A1-4B6C-AA81-A24947FF785A}" type="slidenum">
              <a:rPr lang="en-US" smtClean="0"/>
              <a:t>‹#›</a:t>
            </a:fld>
            <a:endParaRPr lang="en-US"/>
          </a:p>
        </p:txBody>
      </p:sp>
    </p:spTree>
    <p:extLst>
      <p:ext uri="{BB962C8B-B14F-4D97-AF65-F5344CB8AC3E}">
        <p14:creationId xmlns:p14="http://schemas.microsoft.com/office/powerpoint/2010/main" val="2478395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DDBC1E-F58B-4B06-BA55-46C19F9E9623}" type="datetimeFigureOut">
              <a:rPr lang="en-US" smtClean="0"/>
              <a:t>6/22/2022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53311D-E7A1-4B6C-AA81-A24947FF785A}" type="slidenum">
              <a:rPr lang="en-US" smtClean="0"/>
              <a:t>‹#›</a:t>
            </a:fld>
            <a:endParaRPr lang="en-US"/>
          </a:p>
        </p:txBody>
      </p:sp>
    </p:spTree>
    <p:extLst>
      <p:ext uri="{BB962C8B-B14F-4D97-AF65-F5344CB8AC3E}">
        <p14:creationId xmlns:p14="http://schemas.microsoft.com/office/powerpoint/2010/main" val="915196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6DDBC1E-F58B-4B06-BA55-46C19F9E9623}" type="datetimeFigureOut">
              <a:rPr lang="en-US" smtClean="0"/>
              <a:t>6/22/2022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453311D-E7A1-4B6C-AA81-A24947FF785A}"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76764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6DDBC1E-F58B-4B06-BA55-46C19F9E9623}" type="datetimeFigureOut">
              <a:rPr lang="en-US" smtClean="0"/>
              <a:t>6/22/2022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453311D-E7A1-4B6C-AA81-A24947FF785A}"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0334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6DDBC1E-F58B-4B06-BA55-46C19F9E9623}" type="datetimeFigureOut">
              <a:rPr lang="en-US" smtClean="0"/>
              <a:t>6/22/2022</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2453311D-E7A1-4B6C-AA81-A24947FF785A}"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867324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AECEBE-9E14-D687-D0AE-DC144CE565BD}"/>
              </a:ext>
            </a:extLst>
          </p:cNvPr>
          <p:cNvSpPr>
            <a:spLocks noGrp="1"/>
          </p:cNvSpPr>
          <p:nvPr>
            <p:ph type="ctrTitle"/>
          </p:nvPr>
        </p:nvSpPr>
        <p:spPr/>
        <p:txBody>
          <a:bodyPr/>
          <a:lstStyle/>
          <a:p>
            <a:r>
              <a:rPr lang="en-US" dirty="0"/>
              <a:t>Crowd sourcing &amp; Crowd DB</a:t>
            </a:r>
          </a:p>
        </p:txBody>
      </p:sp>
      <p:sp>
        <p:nvSpPr>
          <p:cNvPr id="3" name="Subtitle 2">
            <a:extLst>
              <a:ext uri="{FF2B5EF4-FFF2-40B4-BE49-F238E27FC236}">
                <a16:creationId xmlns:a16="http://schemas.microsoft.com/office/drawing/2014/main" xmlns="" id="{9862EF10-6856-D44D-3816-4FA9F26A5850}"/>
              </a:ext>
            </a:extLst>
          </p:cNvPr>
          <p:cNvSpPr>
            <a:spLocks noGrp="1"/>
          </p:cNvSpPr>
          <p:nvPr>
            <p:ph type="subTitle" idx="1"/>
          </p:nvPr>
        </p:nvSpPr>
        <p:spPr>
          <a:xfrm>
            <a:off x="1196163" y="4051170"/>
            <a:ext cx="6831673" cy="1086237"/>
          </a:xfrm>
        </p:spPr>
        <p:txBody>
          <a:bodyPr>
            <a:noAutofit/>
          </a:bodyPr>
          <a:lstStyle/>
          <a:p>
            <a:pPr algn="l"/>
            <a:r>
              <a:rPr lang="en-US" sz="1400" dirty="0"/>
              <a:t>By:</a:t>
            </a:r>
          </a:p>
          <a:p>
            <a:pPr algn="l"/>
            <a:r>
              <a:rPr lang="en-US" sz="1400" dirty="0"/>
              <a:t>Muhammad Umer Adeem (02-131192-044)</a:t>
            </a:r>
          </a:p>
          <a:p>
            <a:pPr algn="l"/>
            <a:r>
              <a:rPr lang="en-US" sz="1400" dirty="0"/>
              <a:t>Sajjad Ahmed (02-131192-052</a:t>
            </a:r>
            <a:r>
              <a:rPr lang="en-US" sz="1400" dirty="0" smtClean="0"/>
              <a:t>)</a:t>
            </a:r>
          </a:p>
          <a:p>
            <a:pPr algn="l"/>
            <a:r>
              <a:rPr lang="en-US" sz="1400" dirty="0" smtClean="0"/>
              <a:t>Muhammad </a:t>
            </a:r>
            <a:r>
              <a:rPr lang="en-US" sz="1400" dirty="0" err="1" smtClean="0"/>
              <a:t>Ishaq</a:t>
            </a:r>
            <a:r>
              <a:rPr lang="en-US" sz="1400" dirty="0" smtClean="0"/>
              <a:t> (02-235172-001)</a:t>
            </a:r>
            <a:endParaRPr lang="en-US" sz="1400" dirty="0"/>
          </a:p>
        </p:txBody>
      </p:sp>
    </p:spTree>
    <p:extLst>
      <p:ext uri="{BB962C8B-B14F-4D97-AF65-F5344CB8AC3E}">
        <p14:creationId xmlns:p14="http://schemas.microsoft.com/office/powerpoint/2010/main" val="1828143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Crowd DB</a:t>
            </a:r>
            <a:br>
              <a:rPr lang="en-US" dirty="0"/>
            </a:br>
            <a:r>
              <a:rPr lang="en-US" dirty="0" smtClean="0"/>
              <a:t>Advantages</a:t>
            </a:r>
            <a:endParaRPr lang="en-US" dirty="0"/>
          </a:p>
        </p:txBody>
      </p:sp>
      <p:sp>
        <p:nvSpPr>
          <p:cNvPr id="3" name="Content Placeholder 2"/>
          <p:cNvSpPr>
            <a:spLocks noGrp="1"/>
          </p:cNvSpPr>
          <p:nvPr>
            <p:ph idx="1"/>
          </p:nvPr>
        </p:nvSpPr>
        <p:spPr/>
        <p:txBody>
          <a:bodyPr/>
          <a:lstStyle/>
          <a:p>
            <a:r>
              <a:rPr lang="en-US" b="1" dirty="0"/>
              <a:t>Unexpected solutions to tough </a:t>
            </a:r>
            <a:r>
              <a:rPr lang="en-US" b="1" dirty="0" smtClean="0"/>
              <a:t>problems.</a:t>
            </a:r>
          </a:p>
          <a:p>
            <a:r>
              <a:rPr lang="en-US" b="1" dirty="0"/>
              <a:t>A greater diversity of </a:t>
            </a:r>
            <a:r>
              <a:rPr lang="en-US" b="1" dirty="0" smtClean="0"/>
              <a:t>thinking to solve a query.</a:t>
            </a:r>
          </a:p>
          <a:p>
            <a:r>
              <a:rPr lang="en-US" b="1" dirty="0"/>
              <a:t>A reduced management </a:t>
            </a:r>
            <a:r>
              <a:rPr lang="en-US" b="1" dirty="0" smtClean="0"/>
              <a:t>burden, due to the use of crowdsourcing platforms and automaticity.</a:t>
            </a:r>
          </a:p>
          <a:p>
            <a:r>
              <a:rPr lang="en-US" b="1" dirty="0"/>
              <a:t>Faster problem solving</a:t>
            </a:r>
          </a:p>
          <a:p>
            <a:r>
              <a:rPr lang="en-US" b="1" dirty="0"/>
              <a:t>A rich source of customer </a:t>
            </a:r>
            <a:r>
              <a:rPr lang="en-US" b="1" dirty="0" smtClean="0"/>
              <a:t>data can be gathered.</a:t>
            </a:r>
          </a:p>
          <a:p>
            <a:r>
              <a:rPr lang="en-US" b="1" dirty="0" smtClean="0"/>
              <a:t>Database is ever expanding.</a:t>
            </a:r>
          </a:p>
          <a:p>
            <a:r>
              <a:rPr lang="en-US" b="1" dirty="0"/>
              <a:t>Crowdsourcing saves costs and time</a:t>
            </a:r>
          </a:p>
          <a:p>
            <a:endParaRPr lang="en-US" b="1" dirty="0"/>
          </a:p>
          <a:p>
            <a:endParaRPr lang="en-US" b="1" dirty="0"/>
          </a:p>
          <a:p>
            <a:endParaRPr lang="en-US" b="1" dirty="0"/>
          </a:p>
          <a:p>
            <a:endParaRPr lang="en-US" b="1" dirty="0"/>
          </a:p>
          <a:p>
            <a:endParaRPr lang="en-US" dirty="0"/>
          </a:p>
        </p:txBody>
      </p:sp>
    </p:spTree>
    <p:extLst>
      <p:ext uri="{BB962C8B-B14F-4D97-AF65-F5344CB8AC3E}">
        <p14:creationId xmlns:p14="http://schemas.microsoft.com/office/powerpoint/2010/main" val="1403674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Crowd DB</a:t>
            </a:r>
            <a:br>
              <a:rPr lang="en-US" dirty="0"/>
            </a:br>
            <a:r>
              <a:rPr lang="en-US" sz="3600" dirty="0" smtClean="0"/>
              <a:t>Problems</a:t>
            </a:r>
            <a:endParaRPr lang="en-US" dirty="0"/>
          </a:p>
        </p:txBody>
      </p:sp>
      <p:sp>
        <p:nvSpPr>
          <p:cNvPr id="3" name="Content Placeholder 2"/>
          <p:cNvSpPr>
            <a:spLocks noGrp="1"/>
          </p:cNvSpPr>
          <p:nvPr>
            <p:ph idx="1"/>
          </p:nvPr>
        </p:nvSpPr>
        <p:spPr>
          <a:xfrm>
            <a:off x="1425844" y="2533973"/>
            <a:ext cx="9601200" cy="3581400"/>
          </a:xfrm>
        </p:spPr>
        <p:txBody>
          <a:bodyPr/>
          <a:lstStyle/>
          <a:p>
            <a:r>
              <a:rPr lang="en-US" b="1" dirty="0" smtClean="0"/>
              <a:t>Loss of Confidentiality </a:t>
            </a:r>
            <a:r>
              <a:rPr lang="en-US" b="1" dirty="0"/>
              <a:t>and intellectual </a:t>
            </a:r>
            <a:r>
              <a:rPr lang="en-US" b="1" dirty="0" smtClean="0"/>
              <a:t>property.</a:t>
            </a:r>
            <a:endParaRPr lang="en-US" b="1" dirty="0"/>
          </a:p>
          <a:p>
            <a:r>
              <a:rPr lang="en-US" b="1" dirty="0"/>
              <a:t>Less control over the </a:t>
            </a:r>
            <a:r>
              <a:rPr lang="en-US" b="1" dirty="0" smtClean="0"/>
              <a:t>process.</a:t>
            </a:r>
            <a:endParaRPr lang="en-US" b="1" dirty="0"/>
          </a:p>
          <a:p>
            <a:r>
              <a:rPr lang="en-US" b="1" dirty="0"/>
              <a:t>Risk of inconsistent </a:t>
            </a:r>
            <a:r>
              <a:rPr lang="en-US" b="1" dirty="0" smtClean="0"/>
              <a:t>outcomes.</a:t>
            </a:r>
          </a:p>
          <a:p>
            <a:r>
              <a:rPr lang="en-US" b="1" dirty="0"/>
              <a:t>Poor quality entries</a:t>
            </a:r>
            <a:r>
              <a:rPr lang="en-US" b="1" dirty="0" smtClean="0"/>
              <a:t>.</a:t>
            </a:r>
          </a:p>
          <a:p>
            <a:pPr marL="0" indent="0">
              <a:buNone/>
            </a:pPr>
            <a:endParaRPr lang="en-US" b="1" dirty="0"/>
          </a:p>
          <a:p>
            <a:endParaRPr lang="en-US" dirty="0"/>
          </a:p>
        </p:txBody>
      </p:sp>
    </p:spTree>
    <p:extLst>
      <p:ext uri="{BB962C8B-B14F-4D97-AF65-F5344CB8AC3E}">
        <p14:creationId xmlns:p14="http://schemas.microsoft.com/office/powerpoint/2010/main" val="4041466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E55BBB-11B3-BCED-CF37-6787C62BB460}"/>
              </a:ext>
            </a:extLst>
          </p:cNvPr>
          <p:cNvSpPr>
            <a:spLocks noGrp="1"/>
          </p:cNvSpPr>
          <p:nvPr>
            <p:ph type="title"/>
          </p:nvPr>
        </p:nvSpPr>
        <p:spPr>
          <a:xfrm>
            <a:off x="1371600" y="685800"/>
            <a:ext cx="9601200" cy="935966"/>
          </a:xfrm>
        </p:spPr>
        <p:txBody>
          <a:bodyPr/>
          <a:lstStyle/>
          <a:p>
            <a:r>
              <a:rPr lang="en-US" dirty="0"/>
              <a:t>Crowd SQL</a:t>
            </a:r>
          </a:p>
        </p:txBody>
      </p:sp>
      <p:sp>
        <p:nvSpPr>
          <p:cNvPr id="3" name="Content Placeholder 2">
            <a:extLst>
              <a:ext uri="{FF2B5EF4-FFF2-40B4-BE49-F238E27FC236}">
                <a16:creationId xmlns:a16="http://schemas.microsoft.com/office/drawing/2014/main" xmlns="" id="{77716192-788F-8F79-CA85-90A14CAA1421}"/>
              </a:ext>
            </a:extLst>
          </p:cNvPr>
          <p:cNvSpPr>
            <a:spLocks noGrp="1"/>
          </p:cNvSpPr>
          <p:nvPr>
            <p:ph idx="1"/>
          </p:nvPr>
        </p:nvSpPr>
        <p:spPr>
          <a:xfrm>
            <a:off x="1371600" y="1621766"/>
            <a:ext cx="9601200" cy="4245634"/>
          </a:xfrm>
        </p:spPr>
        <p:txBody>
          <a:bodyPr/>
          <a:lstStyle/>
          <a:p>
            <a:r>
              <a:rPr lang="en-US" dirty="0"/>
              <a:t>Superset of SQL </a:t>
            </a:r>
          </a:p>
          <a:p>
            <a:pPr lvl="1"/>
            <a:r>
              <a:rPr lang="en-US" dirty="0"/>
              <a:t>With minimal extension to support crowdsourcing </a:t>
            </a:r>
          </a:p>
          <a:p>
            <a:pPr lvl="1"/>
            <a:r>
              <a:rPr lang="en-US" dirty="0"/>
              <a:t>Expressive semantics </a:t>
            </a:r>
          </a:p>
          <a:p>
            <a:r>
              <a:rPr lang="en-US" dirty="0"/>
              <a:t>Incomplete data</a:t>
            </a:r>
          </a:p>
          <a:p>
            <a:pPr lvl="1"/>
            <a:r>
              <a:rPr lang="en-US" dirty="0"/>
              <a:t>Crowdsource new column/record if not exist</a:t>
            </a:r>
          </a:p>
          <a:p>
            <a:r>
              <a:rPr lang="en-US" dirty="0"/>
              <a:t>Subjective comparisons</a:t>
            </a:r>
          </a:p>
          <a:p>
            <a:pPr lvl="1"/>
            <a:r>
              <a:rPr lang="en-US" dirty="0"/>
              <a:t>Compare/order values </a:t>
            </a:r>
          </a:p>
          <a:p>
            <a:endParaRPr lang="en-US" dirty="0"/>
          </a:p>
          <a:p>
            <a:r>
              <a:rPr lang="en-US" dirty="0"/>
              <a:t>Crowd SQL changes the closed-world to an open-world assumption</a:t>
            </a:r>
          </a:p>
        </p:txBody>
      </p:sp>
    </p:spTree>
    <p:extLst>
      <p:ext uri="{BB962C8B-B14F-4D97-AF65-F5344CB8AC3E}">
        <p14:creationId xmlns:p14="http://schemas.microsoft.com/office/powerpoint/2010/main" val="1697729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C2250B-0BE3-DECE-4545-E51BC3DB17F6}"/>
              </a:ext>
            </a:extLst>
          </p:cNvPr>
          <p:cNvSpPr>
            <a:spLocks noGrp="1"/>
          </p:cNvSpPr>
          <p:nvPr>
            <p:ph type="title"/>
          </p:nvPr>
        </p:nvSpPr>
        <p:spPr>
          <a:xfrm>
            <a:off x="1371600" y="470139"/>
            <a:ext cx="9601200" cy="849703"/>
          </a:xfrm>
        </p:spPr>
        <p:txBody>
          <a:bodyPr>
            <a:normAutofit fontScale="90000"/>
          </a:bodyPr>
          <a:lstStyle/>
          <a:p>
            <a:r>
              <a:rPr lang="en-US" dirty="0"/>
              <a:t>Crowd SQL</a:t>
            </a:r>
            <a:br>
              <a:rPr lang="en-US" dirty="0"/>
            </a:br>
            <a:r>
              <a:rPr lang="en-US" sz="3600" dirty="0"/>
              <a:t>Incomplete Data</a:t>
            </a:r>
            <a:endParaRPr lang="en-US" dirty="0"/>
          </a:p>
        </p:txBody>
      </p:sp>
      <p:sp>
        <p:nvSpPr>
          <p:cNvPr id="3" name="Content Placeholder 2">
            <a:extLst>
              <a:ext uri="{FF2B5EF4-FFF2-40B4-BE49-F238E27FC236}">
                <a16:creationId xmlns:a16="http://schemas.microsoft.com/office/drawing/2014/main" xmlns="" id="{6345E92F-F861-6105-3392-32E60A8AD8FC}"/>
              </a:ext>
            </a:extLst>
          </p:cNvPr>
          <p:cNvSpPr>
            <a:spLocks noGrp="1"/>
          </p:cNvSpPr>
          <p:nvPr>
            <p:ph idx="1"/>
          </p:nvPr>
        </p:nvSpPr>
        <p:spPr>
          <a:xfrm>
            <a:off x="1371600" y="1673525"/>
            <a:ext cx="9601200" cy="4193875"/>
          </a:xfrm>
        </p:spPr>
        <p:txBody>
          <a:bodyPr/>
          <a:lstStyle/>
          <a:p>
            <a:r>
              <a:rPr lang="en-US" dirty="0"/>
              <a:t>Two scenarios: </a:t>
            </a:r>
          </a:p>
          <a:p>
            <a:pPr lvl="1"/>
            <a:r>
              <a:rPr lang="en-US" dirty="0"/>
              <a:t>Specific attributes could be crowdsourced </a:t>
            </a:r>
          </a:p>
          <a:p>
            <a:pPr lvl="1"/>
            <a:r>
              <a:rPr lang="en-US" dirty="0"/>
              <a:t>Entire tuples could be crowdsourced</a:t>
            </a:r>
          </a:p>
          <a:p>
            <a:r>
              <a:rPr lang="en-US" dirty="0"/>
              <a:t>Introduce a CROWD keyword to solve both.</a:t>
            </a:r>
          </a:p>
          <a:p>
            <a:endParaRPr lang="en-US" dirty="0"/>
          </a:p>
          <a:p>
            <a:endParaRPr lang="en-US" dirty="0"/>
          </a:p>
        </p:txBody>
      </p:sp>
      <p:graphicFrame>
        <p:nvGraphicFramePr>
          <p:cNvPr id="4" name="Table 4">
            <a:extLst>
              <a:ext uri="{FF2B5EF4-FFF2-40B4-BE49-F238E27FC236}">
                <a16:creationId xmlns:a16="http://schemas.microsoft.com/office/drawing/2014/main" xmlns="" id="{95A41246-6EF9-19BC-AD19-DC1A9370E59D}"/>
              </a:ext>
            </a:extLst>
          </p:cNvPr>
          <p:cNvGraphicFramePr>
            <a:graphicFrameLocks noGrp="1"/>
          </p:cNvGraphicFramePr>
          <p:nvPr>
            <p:extLst>
              <p:ext uri="{D42A27DB-BD31-4B8C-83A1-F6EECF244321}">
                <p14:modId xmlns:p14="http://schemas.microsoft.com/office/powerpoint/2010/main" val="1222034476"/>
              </p:ext>
            </p:extLst>
          </p:nvPr>
        </p:nvGraphicFramePr>
        <p:xfrm>
          <a:off x="1371600" y="3429000"/>
          <a:ext cx="9601200" cy="3179554"/>
        </p:xfrm>
        <a:graphic>
          <a:graphicData uri="http://schemas.openxmlformats.org/drawingml/2006/table">
            <a:tbl>
              <a:tblPr firstRow="1" bandRow="1">
                <a:tableStyleId>{5940675A-B579-460E-94D1-54222C63F5DA}</a:tableStyleId>
              </a:tblPr>
              <a:tblGrid>
                <a:gridCol w="4800600">
                  <a:extLst>
                    <a:ext uri="{9D8B030D-6E8A-4147-A177-3AD203B41FA5}">
                      <a16:colId xmlns:a16="http://schemas.microsoft.com/office/drawing/2014/main" xmlns="" val="2353964287"/>
                    </a:ext>
                  </a:extLst>
                </a:gridCol>
                <a:gridCol w="4800600">
                  <a:extLst>
                    <a:ext uri="{9D8B030D-6E8A-4147-A177-3AD203B41FA5}">
                      <a16:colId xmlns:a16="http://schemas.microsoft.com/office/drawing/2014/main" xmlns="" val="1903083983"/>
                    </a:ext>
                  </a:extLst>
                </a:gridCol>
              </a:tblGrid>
              <a:tr h="565030">
                <a:tc>
                  <a:txBody>
                    <a:bodyPr/>
                    <a:lstStyle/>
                    <a:p>
                      <a:r>
                        <a:rPr lang="en-US" dirty="0"/>
                        <a:t>Specific attributes</a:t>
                      </a:r>
                    </a:p>
                  </a:txBody>
                  <a:tcPr/>
                </a:tc>
                <a:tc>
                  <a:txBody>
                    <a:bodyPr/>
                    <a:lstStyle/>
                    <a:p>
                      <a:r>
                        <a:rPr lang="en-US" dirty="0"/>
                        <a:t>Entire tuples </a:t>
                      </a:r>
                    </a:p>
                  </a:txBody>
                  <a:tcPr/>
                </a:tc>
                <a:extLst>
                  <a:ext uri="{0D108BD9-81ED-4DB2-BD59-A6C34878D82A}">
                    <a16:rowId xmlns:a16="http://schemas.microsoft.com/office/drawing/2014/main" xmlns="" val="745559946"/>
                  </a:ext>
                </a:extLst>
              </a:tr>
              <a:tr h="2614524">
                <a:tc>
                  <a:txBody>
                    <a:bodyPr/>
                    <a:lstStyle/>
                    <a:p>
                      <a:r>
                        <a:rPr lang="en-US" dirty="0"/>
                        <a:t>CREATE TABLE Department ( </a:t>
                      </a:r>
                    </a:p>
                    <a:p>
                      <a:r>
                        <a:rPr lang="en-US" dirty="0"/>
                        <a:t>university STRING, </a:t>
                      </a:r>
                    </a:p>
                    <a:p>
                      <a:r>
                        <a:rPr lang="en-US" dirty="0"/>
                        <a:t>name STRING, </a:t>
                      </a:r>
                    </a:p>
                    <a:p>
                      <a:r>
                        <a:rPr lang="en-US" dirty="0" err="1"/>
                        <a:t>url</a:t>
                      </a:r>
                      <a:r>
                        <a:rPr lang="en-US" dirty="0"/>
                        <a:t> CROWD STRING, </a:t>
                      </a:r>
                    </a:p>
                    <a:p>
                      <a:r>
                        <a:rPr lang="en-US" dirty="0"/>
                        <a:t>phone STRING, </a:t>
                      </a:r>
                    </a:p>
                    <a:p>
                      <a:r>
                        <a:rPr lang="en-US" dirty="0"/>
                        <a:t>PRIMARY KEY (university, name) </a:t>
                      </a:r>
                    </a:p>
                    <a:p>
                      <a:r>
                        <a:rPr lang="en-US" dirty="0"/>
                        <a:t>);</a:t>
                      </a:r>
                    </a:p>
                  </a:txBody>
                  <a:tcPr/>
                </a:tc>
                <a:tc>
                  <a:txBody>
                    <a:bodyPr/>
                    <a:lstStyle/>
                    <a:p>
                      <a:r>
                        <a:rPr lang="en-US" dirty="0"/>
                        <a:t>CREATE CROWD TABLE Professor ( </a:t>
                      </a:r>
                    </a:p>
                    <a:p>
                      <a:r>
                        <a:rPr lang="en-US" dirty="0"/>
                        <a:t>name STRING PRIMARY KEY, </a:t>
                      </a:r>
                    </a:p>
                    <a:p>
                      <a:r>
                        <a:rPr lang="en-US" dirty="0"/>
                        <a:t>email STRING UNIQUE, </a:t>
                      </a:r>
                    </a:p>
                    <a:p>
                      <a:r>
                        <a:rPr lang="en-US" dirty="0"/>
                        <a:t>university STRING, </a:t>
                      </a:r>
                    </a:p>
                    <a:p>
                      <a:r>
                        <a:rPr lang="en-US" dirty="0"/>
                        <a:t>department STRING, </a:t>
                      </a:r>
                    </a:p>
                    <a:p>
                      <a:r>
                        <a:rPr lang="en-US" dirty="0"/>
                        <a:t>FOREIGN KEY (university, department) REF Department(university, name) </a:t>
                      </a:r>
                    </a:p>
                    <a:p>
                      <a:r>
                        <a:rPr lang="en-US" dirty="0"/>
                        <a:t>); </a:t>
                      </a:r>
                    </a:p>
                  </a:txBody>
                  <a:tcPr/>
                </a:tc>
                <a:extLst>
                  <a:ext uri="{0D108BD9-81ED-4DB2-BD59-A6C34878D82A}">
                    <a16:rowId xmlns:a16="http://schemas.microsoft.com/office/drawing/2014/main" xmlns="" val="709757266"/>
                  </a:ext>
                </a:extLst>
              </a:tr>
            </a:tbl>
          </a:graphicData>
        </a:graphic>
      </p:graphicFrame>
    </p:spTree>
    <p:extLst>
      <p:ext uri="{BB962C8B-B14F-4D97-AF65-F5344CB8AC3E}">
        <p14:creationId xmlns:p14="http://schemas.microsoft.com/office/powerpoint/2010/main" val="1778271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5E5D83E-98E9-BA85-E360-A6D6BBA5902A}"/>
              </a:ext>
            </a:extLst>
          </p:cNvPr>
          <p:cNvSpPr>
            <a:spLocks noGrp="1"/>
          </p:cNvSpPr>
          <p:nvPr>
            <p:ph idx="1"/>
          </p:nvPr>
        </p:nvSpPr>
        <p:spPr>
          <a:xfrm>
            <a:off x="1371600" y="2070340"/>
            <a:ext cx="9601200" cy="4288766"/>
          </a:xfrm>
        </p:spPr>
        <p:txBody>
          <a:bodyPr/>
          <a:lstStyle/>
          <a:p>
            <a:r>
              <a:rPr lang="en-US" dirty="0"/>
              <a:t>A special CNULL value indicates data in CROWD columns that should be crowd-sourced when needed as part of processing a query. </a:t>
            </a:r>
          </a:p>
          <a:p>
            <a:r>
              <a:rPr lang="en-US" dirty="0"/>
              <a:t>During INSERT/UPDATE, crowd columns can also be initialized. </a:t>
            </a:r>
          </a:p>
          <a:p>
            <a:r>
              <a:rPr lang="en-US" dirty="0"/>
              <a:t>All non-initialized crowd columns are set to CNULL. </a:t>
            </a:r>
          </a:p>
          <a:p>
            <a:endParaRPr lang="en-US" dirty="0"/>
          </a:p>
          <a:p>
            <a:r>
              <a:rPr lang="en-US" dirty="0"/>
              <a:t>INSERT INTO Department(university, name) VALUES ("UC Berkeley", "EECS");</a:t>
            </a:r>
          </a:p>
          <a:p>
            <a:endParaRPr lang="en-US" dirty="0"/>
          </a:p>
          <a:p>
            <a:r>
              <a:rPr lang="en-US" dirty="0"/>
              <a:t> Consider example above, it sets </a:t>
            </a:r>
            <a:r>
              <a:rPr lang="en-US" dirty="0" err="1"/>
              <a:t>url</a:t>
            </a:r>
            <a:r>
              <a:rPr lang="en-US" dirty="0"/>
              <a:t> to CNULL</a:t>
            </a:r>
          </a:p>
        </p:txBody>
      </p:sp>
      <p:sp>
        <p:nvSpPr>
          <p:cNvPr id="7" name="Title 1">
            <a:extLst>
              <a:ext uri="{FF2B5EF4-FFF2-40B4-BE49-F238E27FC236}">
                <a16:creationId xmlns:a16="http://schemas.microsoft.com/office/drawing/2014/main" xmlns="" id="{68B2BA67-BC12-D50A-2695-1D993AC6F46C}"/>
              </a:ext>
            </a:extLst>
          </p:cNvPr>
          <p:cNvSpPr>
            <a:spLocks noGrp="1"/>
          </p:cNvSpPr>
          <p:nvPr>
            <p:ph type="title"/>
          </p:nvPr>
        </p:nvSpPr>
        <p:spPr>
          <a:xfrm>
            <a:off x="1371600" y="685800"/>
            <a:ext cx="9601200" cy="1485900"/>
          </a:xfrm>
        </p:spPr>
        <p:txBody>
          <a:bodyPr>
            <a:normAutofit/>
          </a:bodyPr>
          <a:lstStyle/>
          <a:p>
            <a:r>
              <a:rPr lang="en-US" dirty="0"/>
              <a:t>Crowd SQL</a:t>
            </a:r>
            <a:br>
              <a:rPr lang="en-US" dirty="0"/>
            </a:br>
            <a:r>
              <a:rPr lang="en-US" sz="3600" dirty="0"/>
              <a:t>Incomplete Data</a:t>
            </a:r>
            <a:endParaRPr lang="en-US" dirty="0"/>
          </a:p>
        </p:txBody>
      </p:sp>
    </p:spTree>
    <p:extLst>
      <p:ext uri="{BB962C8B-B14F-4D97-AF65-F5344CB8AC3E}">
        <p14:creationId xmlns:p14="http://schemas.microsoft.com/office/powerpoint/2010/main" val="2727574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671F28F-AA81-CBC3-5D7B-9E247C1398F6}"/>
              </a:ext>
            </a:extLst>
          </p:cNvPr>
          <p:cNvSpPr>
            <a:spLocks noGrp="1"/>
          </p:cNvSpPr>
          <p:nvPr>
            <p:ph idx="1"/>
          </p:nvPr>
        </p:nvSpPr>
        <p:spPr>
          <a:xfrm>
            <a:off x="1371600" y="1639019"/>
            <a:ext cx="9601200" cy="4331898"/>
          </a:xfrm>
        </p:spPr>
        <p:txBody>
          <a:bodyPr>
            <a:normAutofit lnSpcReduction="10000"/>
          </a:bodyPr>
          <a:lstStyle/>
          <a:p>
            <a:r>
              <a:rPr lang="en-US" dirty="0"/>
              <a:t>Crowd DB supports any kind of SQL query on CROWD tables and columns.</a:t>
            </a:r>
          </a:p>
          <a:p>
            <a:endParaRPr lang="en-US" dirty="0"/>
          </a:p>
          <a:p>
            <a:r>
              <a:rPr lang="en-US" dirty="0"/>
              <a:t>Let us take two examples based on the tables created previously:</a:t>
            </a:r>
          </a:p>
          <a:p>
            <a:endParaRPr lang="en-US" dirty="0"/>
          </a:p>
          <a:p>
            <a:r>
              <a:rPr lang="en-US" dirty="0"/>
              <a:t>SELECT </a:t>
            </a:r>
            <a:r>
              <a:rPr lang="en-US" dirty="0" err="1"/>
              <a:t>url</a:t>
            </a:r>
            <a:r>
              <a:rPr lang="en-US" dirty="0"/>
              <a:t> FROM Department WHERE name = "Math"; </a:t>
            </a:r>
          </a:p>
          <a:p>
            <a:r>
              <a:rPr lang="en-US" dirty="0"/>
              <a:t>In this, the </a:t>
            </a:r>
            <a:r>
              <a:rPr lang="en-US" dirty="0" err="1"/>
              <a:t>url</a:t>
            </a:r>
            <a:r>
              <a:rPr lang="en-US" dirty="0"/>
              <a:t> column would be implicitly updated with the crowdsourced URL.</a:t>
            </a:r>
          </a:p>
          <a:p>
            <a:endParaRPr lang="en-US" dirty="0"/>
          </a:p>
          <a:p>
            <a:r>
              <a:rPr lang="en-US" dirty="0"/>
              <a:t>SELECT * FROM Professor WHERE email LIKE "%</a:t>
            </a:r>
            <a:r>
              <a:rPr lang="en-US" dirty="0" err="1"/>
              <a:t>berkeley</a:t>
            </a:r>
            <a:r>
              <a:rPr lang="en-US" dirty="0"/>
              <a:t>%" AND dept = "Math";</a:t>
            </a:r>
          </a:p>
          <a:p>
            <a:r>
              <a:rPr lang="en-US" dirty="0"/>
              <a:t>In this query missing values in the email column would be implicitly populated and new professors of math department would be implicitly inserted as a side-effect of processing.</a:t>
            </a:r>
          </a:p>
        </p:txBody>
      </p:sp>
      <p:sp>
        <p:nvSpPr>
          <p:cNvPr id="5" name="Title 1">
            <a:extLst>
              <a:ext uri="{FF2B5EF4-FFF2-40B4-BE49-F238E27FC236}">
                <a16:creationId xmlns:a16="http://schemas.microsoft.com/office/drawing/2014/main" xmlns="" id="{BE24D71B-4584-3B78-5A75-375786F96220}"/>
              </a:ext>
            </a:extLst>
          </p:cNvPr>
          <p:cNvSpPr>
            <a:spLocks noGrp="1"/>
          </p:cNvSpPr>
          <p:nvPr>
            <p:ph type="title"/>
          </p:nvPr>
        </p:nvSpPr>
        <p:spPr>
          <a:xfrm>
            <a:off x="1371600" y="521898"/>
            <a:ext cx="9601200" cy="884238"/>
          </a:xfrm>
        </p:spPr>
        <p:txBody>
          <a:bodyPr>
            <a:normAutofit fontScale="90000"/>
          </a:bodyPr>
          <a:lstStyle/>
          <a:p>
            <a:r>
              <a:rPr lang="en-US" dirty="0"/>
              <a:t>Crowd SQL</a:t>
            </a:r>
            <a:br>
              <a:rPr lang="en-US" dirty="0"/>
            </a:br>
            <a:r>
              <a:rPr lang="en-US" sz="3600" dirty="0"/>
              <a:t>Incomplete Data</a:t>
            </a:r>
            <a:endParaRPr lang="en-US" dirty="0"/>
          </a:p>
        </p:txBody>
      </p:sp>
    </p:spTree>
    <p:extLst>
      <p:ext uri="{BB962C8B-B14F-4D97-AF65-F5344CB8AC3E}">
        <p14:creationId xmlns:p14="http://schemas.microsoft.com/office/powerpoint/2010/main" val="520315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23F25C-CE3B-792F-61A4-BDADC424AEC1}"/>
              </a:ext>
            </a:extLst>
          </p:cNvPr>
          <p:cNvSpPr>
            <a:spLocks noGrp="1"/>
          </p:cNvSpPr>
          <p:nvPr>
            <p:ph type="title"/>
          </p:nvPr>
        </p:nvSpPr>
        <p:spPr/>
        <p:txBody>
          <a:bodyPr/>
          <a:lstStyle/>
          <a:p>
            <a:r>
              <a:rPr lang="en-US" dirty="0"/>
              <a:t>Crowd SQL</a:t>
            </a:r>
            <a:br>
              <a:rPr lang="en-US" dirty="0"/>
            </a:br>
            <a:r>
              <a:rPr lang="en-US" sz="3200" dirty="0"/>
              <a:t>Comparisons </a:t>
            </a:r>
            <a:endParaRPr lang="en-US" dirty="0"/>
          </a:p>
        </p:txBody>
      </p:sp>
      <p:sp>
        <p:nvSpPr>
          <p:cNvPr id="3" name="Content Placeholder 2">
            <a:extLst>
              <a:ext uri="{FF2B5EF4-FFF2-40B4-BE49-F238E27FC236}">
                <a16:creationId xmlns:a16="http://schemas.microsoft.com/office/drawing/2014/main" xmlns="" id="{85E5D83E-98E9-BA85-E360-A6D6BBA5902A}"/>
              </a:ext>
            </a:extLst>
          </p:cNvPr>
          <p:cNvSpPr>
            <a:spLocks noGrp="1"/>
          </p:cNvSpPr>
          <p:nvPr>
            <p:ph idx="1"/>
          </p:nvPr>
        </p:nvSpPr>
        <p:spPr>
          <a:xfrm>
            <a:off x="1371599" y="2169542"/>
            <a:ext cx="9911751" cy="4222631"/>
          </a:xfrm>
        </p:spPr>
        <p:txBody>
          <a:bodyPr>
            <a:normAutofit lnSpcReduction="10000"/>
          </a:bodyPr>
          <a:lstStyle/>
          <a:p>
            <a:r>
              <a:rPr lang="en-US" dirty="0"/>
              <a:t>Beyond finding missing data, subjective comparisons is an important use of Crowd DB </a:t>
            </a:r>
          </a:p>
          <a:p>
            <a:endParaRPr lang="en-US" dirty="0"/>
          </a:p>
          <a:p>
            <a:r>
              <a:rPr lang="en-US" dirty="0"/>
              <a:t>Two new operators: CROWDEQUAL and CROWDORDER </a:t>
            </a:r>
          </a:p>
          <a:p>
            <a:r>
              <a:rPr lang="en-US" b="1" dirty="0"/>
              <a:t>CROWDEQUAL(~=) </a:t>
            </a:r>
            <a:r>
              <a:rPr lang="en-US" dirty="0"/>
              <a:t>takes two parameters (</a:t>
            </a:r>
            <a:r>
              <a:rPr lang="en-US" dirty="0" err="1"/>
              <a:t>lvalue</a:t>
            </a:r>
            <a:r>
              <a:rPr lang="en-US" dirty="0"/>
              <a:t> and </a:t>
            </a:r>
            <a:r>
              <a:rPr lang="en-US" dirty="0" err="1"/>
              <a:t>rvalue</a:t>
            </a:r>
            <a:r>
              <a:rPr lang="en-US" dirty="0"/>
              <a:t>) and asks the crowd to decide whether the two values are equal </a:t>
            </a:r>
          </a:p>
          <a:p>
            <a:endParaRPr lang="en-US" dirty="0"/>
          </a:p>
          <a:p>
            <a:r>
              <a:rPr lang="en-US" dirty="0"/>
              <a:t>SELECT * FROM department WHERE name ~= "CS"; </a:t>
            </a:r>
          </a:p>
          <a:p>
            <a:endParaRPr lang="en-US" dirty="0"/>
          </a:p>
          <a:p>
            <a:r>
              <a:rPr lang="en-US" dirty="0"/>
              <a:t>Here the query writer asks the crowd to do entity resolution with the possibly that different names given for Computer Science in the database like 'Computer Science', 'CSE', etc. </a:t>
            </a:r>
          </a:p>
        </p:txBody>
      </p:sp>
    </p:spTree>
    <p:extLst>
      <p:ext uri="{BB962C8B-B14F-4D97-AF65-F5344CB8AC3E}">
        <p14:creationId xmlns:p14="http://schemas.microsoft.com/office/powerpoint/2010/main" val="1011586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5E5D83E-98E9-BA85-E360-A6D6BBA5902A}"/>
              </a:ext>
            </a:extLst>
          </p:cNvPr>
          <p:cNvSpPr>
            <a:spLocks noGrp="1"/>
          </p:cNvSpPr>
          <p:nvPr>
            <p:ph idx="1"/>
          </p:nvPr>
        </p:nvSpPr>
        <p:spPr>
          <a:xfrm>
            <a:off x="1371600" y="2285999"/>
            <a:ext cx="9601200" cy="4119113"/>
          </a:xfrm>
        </p:spPr>
        <p:txBody>
          <a:bodyPr>
            <a:normAutofit fontScale="92500"/>
          </a:bodyPr>
          <a:lstStyle/>
          <a:p>
            <a:r>
              <a:rPr lang="en-US" dirty="0"/>
              <a:t>CROWDORDER is used whenever the help of the crowd is needed to rank or order results </a:t>
            </a:r>
          </a:p>
          <a:p>
            <a:r>
              <a:rPr lang="en-US" dirty="0"/>
              <a:t>The Crowd SQL query below asks for a ranking of pictures regarding how well these pictures depict the Golden Gate Bridge.</a:t>
            </a:r>
          </a:p>
          <a:p>
            <a:endParaRPr lang="en-US" dirty="0"/>
          </a:p>
          <a:p>
            <a:r>
              <a:rPr lang="en-US" dirty="0"/>
              <a:t>CREATE TABLE picture ( p IMAGE, subject STRING ); </a:t>
            </a:r>
          </a:p>
          <a:p>
            <a:r>
              <a:rPr lang="en-US" dirty="0"/>
              <a:t>SELECT p FROM picture WHERE subject = "Golden Gate Bridge" ORDER BY CROWDORDER(p, "Which picture visualizes better %subject"); </a:t>
            </a:r>
          </a:p>
          <a:p>
            <a:endParaRPr lang="en-US" dirty="0"/>
          </a:p>
          <a:p>
            <a:r>
              <a:rPr lang="en-US" dirty="0"/>
              <a:t>As with missing data, </a:t>
            </a:r>
            <a:r>
              <a:rPr lang="en-US" dirty="0" err="1"/>
              <a:t>CrowdDB</a:t>
            </a:r>
            <a:r>
              <a:rPr lang="en-US" dirty="0"/>
              <a:t> stores the results of CROWDEQUAL and CROWDORDER calls so that the crowd is only asked once for each comparison. This caching is equivalent to the caching of expensive functions in traditional SQL databases</a:t>
            </a:r>
          </a:p>
        </p:txBody>
      </p:sp>
      <p:sp>
        <p:nvSpPr>
          <p:cNvPr id="4" name="Title 1">
            <a:extLst>
              <a:ext uri="{FF2B5EF4-FFF2-40B4-BE49-F238E27FC236}">
                <a16:creationId xmlns:a16="http://schemas.microsoft.com/office/drawing/2014/main" xmlns="" id="{5D89402C-18AA-BF37-6DFA-885543E1AD99}"/>
              </a:ext>
            </a:extLst>
          </p:cNvPr>
          <p:cNvSpPr>
            <a:spLocks noGrp="1"/>
          </p:cNvSpPr>
          <p:nvPr>
            <p:ph type="title"/>
          </p:nvPr>
        </p:nvSpPr>
        <p:spPr>
          <a:xfrm>
            <a:off x="1371600" y="452887"/>
            <a:ext cx="9601200" cy="1485900"/>
          </a:xfrm>
        </p:spPr>
        <p:txBody>
          <a:bodyPr/>
          <a:lstStyle/>
          <a:p>
            <a:r>
              <a:rPr lang="en-US" dirty="0"/>
              <a:t>Crowd SQL</a:t>
            </a:r>
            <a:br>
              <a:rPr lang="en-US" dirty="0"/>
            </a:br>
            <a:r>
              <a:rPr lang="en-US" sz="3200" dirty="0"/>
              <a:t>Comparisons </a:t>
            </a:r>
            <a:endParaRPr lang="en-US" dirty="0"/>
          </a:p>
        </p:txBody>
      </p:sp>
    </p:spTree>
    <p:extLst>
      <p:ext uri="{BB962C8B-B14F-4D97-AF65-F5344CB8AC3E}">
        <p14:creationId xmlns:p14="http://schemas.microsoft.com/office/powerpoint/2010/main" val="2433347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23F25C-CE3B-792F-61A4-BDADC424AEC1}"/>
              </a:ext>
            </a:extLst>
          </p:cNvPr>
          <p:cNvSpPr>
            <a:spLocks noGrp="1"/>
          </p:cNvSpPr>
          <p:nvPr>
            <p:ph type="title"/>
          </p:nvPr>
        </p:nvSpPr>
        <p:spPr>
          <a:xfrm>
            <a:off x="1371600" y="366622"/>
            <a:ext cx="9601200" cy="1485900"/>
          </a:xfrm>
        </p:spPr>
        <p:txBody>
          <a:bodyPr/>
          <a:lstStyle/>
          <a:p>
            <a:r>
              <a:rPr lang="en-US" dirty="0"/>
              <a:t>Crowd DB</a:t>
            </a:r>
            <a:br>
              <a:rPr lang="en-US" dirty="0"/>
            </a:br>
            <a:r>
              <a:rPr lang="en-US" sz="3200" dirty="0"/>
              <a:t>UI Generation</a:t>
            </a:r>
            <a:endParaRPr lang="en-US" dirty="0"/>
          </a:p>
        </p:txBody>
      </p:sp>
      <p:sp>
        <p:nvSpPr>
          <p:cNvPr id="3" name="Content Placeholder 2">
            <a:extLst>
              <a:ext uri="{FF2B5EF4-FFF2-40B4-BE49-F238E27FC236}">
                <a16:creationId xmlns:a16="http://schemas.microsoft.com/office/drawing/2014/main" xmlns="" id="{85E5D83E-98E9-BA85-E360-A6D6BBA5902A}"/>
              </a:ext>
            </a:extLst>
          </p:cNvPr>
          <p:cNvSpPr>
            <a:spLocks noGrp="1"/>
          </p:cNvSpPr>
          <p:nvPr>
            <p:ph idx="1"/>
          </p:nvPr>
        </p:nvSpPr>
        <p:spPr>
          <a:xfrm>
            <a:off x="1371600" y="1852522"/>
            <a:ext cx="9601200" cy="3581400"/>
          </a:xfrm>
        </p:spPr>
        <p:txBody>
          <a:bodyPr/>
          <a:lstStyle/>
          <a:p>
            <a:r>
              <a:rPr lang="en-US" dirty="0"/>
              <a:t>A clear, unambiguous user interface helps greatly in improving accuracy. </a:t>
            </a:r>
          </a:p>
          <a:p>
            <a:r>
              <a:rPr lang="en-US" dirty="0"/>
              <a:t>Two step process: </a:t>
            </a:r>
          </a:p>
          <a:p>
            <a:r>
              <a:rPr lang="en-US" b="1" dirty="0"/>
              <a:t>Compile-time :</a:t>
            </a:r>
            <a:r>
              <a:rPr lang="en-US" dirty="0"/>
              <a:t> Crowd DB creates templates to crowd-source missing information from all CROWD tables and all regular tables which have CROWD columns. JS is generated in addition to HTML to do type checking. </a:t>
            </a:r>
          </a:p>
          <a:p>
            <a:r>
              <a:rPr lang="en-US" b="1" dirty="0"/>
              <a:t>Runtime:</a:t>
            </a:r>
            <a:r>
              <a:rPr lang="en-US" dirty="0"/>
              <a:t> These templates are instantiated at runtime in order to provide a user interface for a concrete tuple or a set of tuples. </a:t>
            </a:r>
          </a:p>
          <a:p>
            <a:endParaRPr lang="en-US" dirty="0"/>
          </a:p>
          <a:p>
            <a:endParaRPr lang="en-US" dirty="0"/>
          </a:p>
        </p:txBody>
      </p:sp>
      <p:pic>
        <p:nvPicPr>
          <p:cNvPr id="7" name="Picture 6">
            <a:extLst>
              <a:ext uri="{FF2B5EF4-FFF2-40B4-BE49-F238E27FC236}">
                <a16:creationId xmlns:a16="http://schemas.microsoft.com/office/drawing/2014/main" xmlns="" id="{65F3CD82-4983-11CB-5B4F-F049888FF617}"/>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Lst>
          </a:blip>
          <a:stretch>
            <a:fillRect/>
          </a:stretch>
        </p:blipFill>
        <p:spPr>
          <a:xfrm>
            <a:off x="3375224" y="4643270"/>
            <a:ext cx="5734850" cy="1848108"/>
          </a:xfrm>
          <a:prstGeom prst="rect">
            <a:avLst/>
          </a:prstGeom>
        </p:spPr>
      </p:pic>
    </p:spTree>
    <p:extLst>
      <p:ext uri="{BB962C8B-B14F-4D97-AF65-F5344CB8AC3E}">
        <p14:creationId xmlns:p14="http://schemas.microsoft.com/office/powerpoint/2010/main" val="1786344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5E5D83E-98E9-BA85-E360-A6D6BBA5902A}"/>
              </a:ext>
            </a:extLst>
          </p:cNvPr>
          <p:cNvSpPr>
            <a:spLocks noGrp="1"/>
          </p:cNvSpPr>
          <p:nvPr>
            <p:ph idx="1"/>
          </p:nvPr>
        </p:nvSpPr>
        <p:spPr>
          <a:xfrm>
            <a:off x="1371600" y="1673525"/>
            <a:ext cx="9601200" cy="4908430"/>
          </a:xfrm>
        </p:spPr>
        <p:txBody>
          <a:bodyPr>
            <a:normAutofit fontScale="92500"/>
          </a:bodyPr>
          <a:lstStyle/>
          <a:p>
            <a:r>
              <a:rPr lang="en-US" dirty="0"/>
              <a:t>Optimizer handles crowd operators. </a:t>
            </a:r>
          </a:p>
          <a:p>
            <a:r>
              <a:rPr lang="en-US" dirty="0"/>
              <a:t>As, CPU time taken &lt;&lt; time taken by crowd to answer </a:t>
            </a:r>
          </a:p>
          <a:p>
            <a:r>
              <a:rPr lang="en-US" dirty="0"/>
              <a:t>So, Goal of optimizer is to find plan which results in least number of queries to Crowd.</a:t>
            </a:r>
          </a:p>
          <a:p>
            <a:endParaRPr lang="en-US" dirty="0"/>
          </a:p>
          <a:p>
            <a:r>
              <a:rPr lang="en-US" dirty="0"/>
              <a:t>The following optimizations are used: </a:t>
            </a:r>
          </a:p>
          <a:p>
            <a:r>
              <a:rPr lang="en-US" dirty="0"/>
              <a:t>Batching: </a:t>
            </a:r>
          </a:p>
          <a:p>
            <a:pPr lvl="1"/>
            <a:r>
              <a:rPr lang="en-US" dirty="0"/>
              <a:t>Get information of several tuples at once (</a:t>
            </a:r>
            <a:r>
              <a:rPr lang="en-US" dirty="0" err="1"/>
              <a:t>Eg</a:t>
            </a:r>
            <a:r>
              <a:rPr lang="en-US" dirty="0"/>
              <a:t>: URL of Elec, CS, EP of UC-Berkeley). </a:t>
            </a:r>
          </a:p>
          <a:p>
            <a:pPr lvl="1"/>
            <a:r>
              <a:rPr lang="en-US" dirty="0"/>
              <a:t>Assumption: cheaper to input two pieces of information of the same kind in a single form rather than separate forms.</a:t>
            </a:r>
          </a:p>
          <a:p>
            <a:r>
              <a:rPr lang="en-US" dirty="0"/>
              <a:t>Prefetching: </a:t>
            </a:r>
          </a:p>
          <a:p>
            <a:pPr lvl="1"/>
            <a:r>
              <a:rPr lang="en-US" dirty="0"/>
              <a:t>Consider, say both the department and email of a professor are unknown, but only the email of that professor is required to process a query, it might make sense to get the department too.</a:t>
            </a:r>
          </a:p>
        </p:txBody>
      </p:sp>
      <p:sp>
        <p:nvSpPr>
          <p:cNvPr id="4" name="Title 1">
            <a:extLst>
              <a:ext uri="{FF2B5EF4-FFF2-40B4-BE49-F238E27FC236}">
                <a16:creationId xmlns:a16="http://schemas.microsoft.com/office/drawing/2014/main" xmlns="" id="{07F899FF-0FFD-C7A2-33C6-74866CC35F27}"/>
              </a:ext>
            </a:extLst>
          </p:cNvPr>
          <p:cNvSpPr>
            <a:spLocks noGrp="1"/>
          </p:cNvSpPr>
          <p:nvPr>
            <p:ph type="title"/>
          </p:nvPr>
        </p:nvSpPr>
        <p:spPr>
          <a:xfrm>
            <a:off x="1371600" y="444260"/>
            <a:ext cx="9601200" cy="1485900"/>
          </a:xfrm>
        </p:spPr>
        <p:txBody>
          <a:bodyPr/>
          <a:lstStyle/>
          <a:p>
            <a:r>
              <a:rPr lang="en-US" dirty="0"/>
              <a:t>Crowd DB</a:t>
            </a:r>
            <a:br>
              <a:rPr lang="en-US" dirty="0"/>
            </a:br>
            <a:r>
              <a:rPr lang="en-US" sz="3200" dirty="0"/>
              <a:t>Optimizer</a:t>
            </a:r>
            <a:endParaRPr lang="en-US" dirty="0"/>
          </a:p>
        </p:txBody>
      </p:sp>
    </p:spTree>
    <p:extLst>
      <p:ext uri="{BB962C8B-B14F-4D97-AF65-F5344CB8AC3E}">
        <p14:creationId xmlns:p14="http://schemas.microsoft.com/office/powerpoint/2010/main" val="2800385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E55BBB-11B3-BCED-CF37-6787C62BB460}"/>
              </a:ext>
            </a:extLst>
          </p:cNvPr>
          <p:cNvSpPr>
            <a:spLocks noGrp="1"/>
          </p:cNvSpPr>
          <p:nvPr>
            <p:ph type="title"/>
          </p:nvPr>
        </p:nvSpPr>
        <p:spPr>
          <a:xfrm>
            <a:off x="1371600" y="685800"/>
            <a:ext cx="9601200" cy="797943"/>
          </a:xfrm>
        </p:spPr>
        <p:txBody>
          <a:bodyPr/>
          <a:lstStyle/>
          <a:p>
            <a:r>
              <a:rPr lang="en-US" dirty="0"/>
              <a:t>The Problem</a:t>
            </a:r>
          </a:p>
        </p:txBody>
      </p:sp>
      <p:sp>
        <p:nvSpPr>
          <p:cNvPr id="3" name="Content Placeholder 2">
            <a:extLst>
              <a:ext uri="{FF2B5EF4-FFF2-40B4-BE49-F238E27FC236}">
                <a16:creationId xmlns:a16="http://schemas.microsoft.com/office/drawing/2014/main" xmlns="" id="{77716192-788F-8F79-CA85-90A14CAA1421}"/>
              </a:ext>
            </a:extLst>
          </p:cNvPr>
          <p:cNvSpPr>
            <a:spLocks noGrp="1"/>
          </p:cNvSpPr>
          <p:nvPr>
            <p:ph idx="1"/>
          </p:nvPr>
        </p:nvSpPr>
        <p:spPr>
          <a:xfrm>
            <a:off x="1371600" y="1751162"/>
            <a:ext cx="9601200" cy="4116238"/>
          </a:xfrm>
        </p:spPr>
        <p:txBody>
          <a:bodyPr/>
          <a:lstStyle/>
          <a:p>
            <a:r>
              <a:rPr lang="en-US" b="0" i="0" dirty="0">
                <a:solidFill>
                  <a:schemeClr val="tx1"/>
                </a:solidFill>
                <a:effectLst/>
              </a:rPr>
              <a:t>Some queries cannot be answered by machines only. </a:t>
            </a:r>
          </a:p>
          <a:p>
            <a:r>
              <a:rPr lang="en-US" b="0" i="0" dirty="0">
                <a:solidFill>
                  <a:schemeClr val="tx1"/>
                </a:solidFill>
                <a:effectLst/>
              </a:rPr>
              <a:t>Processing such queries requires human input for providing information that is missing from the database, for performing computationally difficult functions, and for matching, ranking, or aggregating results based on fuzzy criteria.</a:t>
            </a:r>
          </a:p>
          <a:p>
            <a:endParaRPr lang="en-US" dirty="0">
              <a:solidFill>
                <a:schemeClr val="tx1"/>
              </a:solidFill>
            </a:endParaRPr>
          </a:p>
          <a:p>
            <a:r>
              <a:rPr lang="en-US" dirty="0">
                <a:solidFill>
                  <a:schemeClr val="tx1"/>
                </a:solidFill>
              </a:rPr>
              <a:t>For Example, these queries would require Human Interaction:</a:t>
            </a:r>
          </a:p>
          <a:p>
            <a:pPr lvl="1"/>
            <a:r>
              <a:rPr lang="en-US" sz="1800" dirty="0"/>
              <a:t>Given a university and department name, find the link to department webpage</a:t>
            </a:r>
            <a:r>
              <a:rPr lang="en-US" sz="1800" dirty="0">
                <a:solidFill>
                  <a:schemeClr val="tx1"/>
                </a:solidFill>
              </a:rPr>
              <a:t>.</a:t>
            </a:r>
          </a:p>
          <a:p>
            <a:pPr lvl="1"/>
            <a:r>
              <a:rPr lang="en-US" sz="1800" dirty="0">
                <a:solidFill>
                  <a:schemeClr val="tx1"/>
                </a:solidFill>
              </a:rPr>
              <a:t>Among provided pictures, which picture is visualized better.</a:t>
            </a:r>
          </a:p>
          <a:p>
            <a:pPr lvl="1"/>
            <a:endParaRPr lang="en-US" sz="1800" dirty="0">
              <a:solidFill>
                <a:schemeClr val="tx1"/>
              </a:solidFill>
            </a:endParaRPr>
          </a:p>
          <a:p>
            <a:r>
              <a:rPr lang="en-US" sz="1800" dirty="0">
                <a:solidFill>
                  <a:schemeClr val="tx1"/>
                </a:solidFill>
              </a:rPr>
              <a:t>Similarly, there are many queries that can’t be answered alone by the computer.</a:t>
            </a:r>
          </a:p>
        </p:txBody>
      </p:sp>
    </p:spTree>
    <p:extLst>
      <p:ext uri="{BB962C8B-B14F-4D97-AF65-F5344CB8AC3E}">
        <p14:creationId xmlns:p14="http://schemas.microsoft.com/office/powerpoint/2010/main" val="284076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23F25C-CE3B-792F-61A4-BDADC424AEC1}"/>
              </a:ext>
            </a:extLst>
          </p:cNvPr>
          <p:cNvSpPr>
            <a:spLocks noGrp="1"/>
          </p:cNvSpPr>
          <p:nvPr>
            <p:ph type="title"/>
          </p:nvPr>
        </p:nvSpPr>
        <p:spPr>
          <a:xfrm>
            <a:off x="1371600" y="247650"/>
            <a:ext cx="9601200" cy="1485900"/>
          </a:xfrm>
        </p:spPr>
        <p:txBody>
          <a:bodyPr/>
          <a:lstStyle/>
          <a:p>
            <a:r>
              <a:rPr lang="en-US" dirty="0"/>
              <a:t>Crowd DB - Architecture</a:t>
            </a:r>
          </a:p>
        </p:txBody>
      </p:sp>
      <p:pic>
        <p:nvPicPr>
          <p:cNvPr id="6" name="Content Placeholder 5">
            <a:extLst>
              <a:ext uri="{FF2B5EF4-FFF2-40B4-BE49-F238E27FC236}">
                <a16:creationId xmlns:a16="http://schemas.microsoft.com/office/drawing/2014/main" xmlns="" id="{2D901317-DDA7-24CD-3360-8664E956A5DA}"/>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colorTemperature colorTemp="7200"/>
                    </a14:imgEffect>
                  </a14:imgLayer>
                </a14:imgProps>
              </a:ext>
            </a:extLst>
          </a:blip>
          <a:stretch>
            <a:fillRect/>
          </a:stretch>
        </p:blipFill>
        <p:spPr>
          <a:xfrm>
            <a:off x="3492053" y="925945"/>
            <a:ext cx="5384092" cy="5598030"/>
          </a:xfrm>
          <a:prstGeom prst="rect">
            <a:avLst/>
          </a:prstGeom>
        </p:spPr>
      </p:pic>
    </p:spTree>
    <p:extLst>
      <p:ext uri="{BB962C8B-B14F-4D97-AF65-F5344CB8AC3E}">
        <p14:creationId xmlns:p14="http://schemas.microsoft.com/office/powerpoint/2010/main" val="3958482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23F25C-CE3B-792F-61A4-BDADC424AEC1}"/>
              </a:ext>
            </a:extLst>
          </p:cNvPr>
          <p:cNvSpPr>
            <a:spLocks noGrp="1"/>
          </p:cNvSpPr>
          <p:nvPr>
            <p:ph type="title"/>
          </p:nvPr>
        </p:nvSpPr>
        <p:spPr>
          <a:xfrm>
            <a:off x="4830793" y="2806819"/>
            <a:ext cx="6310683" cy="1485900"/>
          </a:xfrm>
        </p:spPr>
        <p:txBody>
          <a:bodyPr/>
          <a:lstStyle/>
          <a:p>
            <a:r>
              <a:rPr lang="en-US" dirty="0"/>
              <a:t>THE END</a:t>
            </a:r>
          </a:p>
        </p:txBody>
      </p:sp>
    </p:spTree>
    <p:extLst>
      <p:ext uri="{BB962C8B-B14F-4D97-AF65-F5344CB8AC3E}">
        <p14:creationId xmlns:p14="http://schemas.microsoft.com/office/powerpoint/2010/main" val="2929717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E55BBB-11B3-BCED-CF37-6787C62BB460}"/>
              </a:ext>
            </a:extLst>
          </p:cNvPr>
          <p:cNvSpPr>
            <a:spLocks noGrp="1"/>
          </p:cNvSpPr>
          <p:nvPr>
            <p:ph type="title"/>
          </p:nvPr>
        </p:nvSpPr>
        <p:spPr/>
        <p:txBody>
          <a:bodyPr/>
          <a:lstStyle/>
          <a:p>
            <a:r>
              <a:rPr lang="en-US" dirty="0"/>
              <a:t>Crowd Sourcing</a:t>
            </a:r>
          </a:p>
        </p:txBody>
      </p:sp>
      <p:sp>
        <p:nvSpPr>
          <p:cNvPr id="3" name="Content Placeholder 2">
            <a:extLst>
              <a:ext uri="{FF2B5EF4-FFF2-40B4-BE49-F238E27FC236}">
                <a16:creationId xmlns:a16="http://schemas.microsoft.com/office/drawing/2014/main" xmlns="" id="{77716192-788F-8F79-CA85-90A14CAA1421}"/>
              </a:ext>
            </a:extLst>
          </p:cNvPr>
          <p:cNvSpPr>
            <a:spLocks noGrp="1"/>
          </p:cNvSpPr>
          <p:nvPr>
            <p:ph idx="1"/>
          </p:nvPr>
        </p:nvSpPr>
        <p:spPr>
          <a:xfrm>
            <a:off x="1371600" y="1940943"/>
            <a:ext cx="9601200" cy="4339087"/>
          </a:xfrm>
        </p:spPr>
        <p:txBody>
          <a:bodyPr>
            <a:normAutofit/>
          </a:bodyPr>
          <a:lstStyle/>
          <a:p>
            <a:r>
              <a:rPr lang="en-US" b="1" i="0" dirty="0">
                <a:solidFill>
                  <a:srgbClr val="202122"/>
                </a:solidFill>
                <a:effectLst/>
              </a:rPr>
              <a:t>Crowdsourcing</a:t>
            </a:r>
            <a:r>
              <a:rPr lang="en-US" b="0" i="0" dirty="0">
                <a:solidFill>
                  <a:srgbClr val="202122"/>
                </a:solidFill>
                <a:effectLst/>
              </a:rPr>
              <a:t> involves a large group of dispersed participants contributing or producing </a:t>
            </a:r>
            <a:r>
              <a:rPr lang="en-US" dirty="0">
                <a:solidFill>
                  <a:schemeClr val="tx1"/>
                </a:solidFill>
              </a:rPr>
              <a:t>goods or services</a:t>
            </a:r>
            <a:r>
              <a:rPr lang="en-US" b="0" i="0" dirty="0">
                <a:solidFill>
                  <a:schemeClr val="tx1"/>
                </a:solidFill>
                <a:effectLst/>
              </a:rPr>
              <a:t> </a:t>
            </a:r>
            <a:r>
              <a:rPr lang="en-US" b="0" i="0" dirty="0">
                <a:solidFill>
                  <a:srgbClr val="202122"/>
                </a:solidFill>
                <a:effectLst/>
              </a:rPr>
              <a:t>for payment or as volunteers.</a:t>
            </a:r>
          </a:p>
          <a:p>
            <a:endParaRPr lang="en-US" dirty="0">
              <a:solidFill>
                <a:srgbClr val="202122"/>
              </a:solidFill>
            </a:endParaRPr>
          </a:p>
          <a:p>
            <a:r>
              <a:rPr lang="en-US" dirty="0"/>
              <a:t>Two main human capabilities that allow correctness in crowdsourcing: </a:t>
            </a:r>
          </a:p>
          <a:p>
            <a:pPr lvl="1"/>
            <a:r>
              <a:rPr lang="en-US" dirty="0"/>
              <a:t>Finding new data </a:t>
            </a:r>
          </a:p>
          <a:p>
            <a:pPr lvl="1"/>
            <a:r>
              <a:rPr lang="en-US" dirty="0"/>
              <a:t>Comparing data</a:t>
            </a:r>
          </a:p>
          <a:p>
            <a:pPr lvl="1"/>
            <a:endParaRPr lang="en-US" b="0" i="0" dirty="0">
              <a:solidFill>
                <a:schemeClr val="tx1"/>
              </a:solidFill>
              <a:effectLst/>
            </a:endParaRPr>
          </a:p>
          <a:p>
            <a:r>
              <a:rPr lang="en-US" dirty="0">
                <a:solidFill>
                  <a:schemeClr val="tx1"/>
                </a:solidFill>
              </a:rPr>
              <a:t>When to Crowd Source:</a:t>
            </a:r>
          </a:p>
          <a:p>
            <a:pPr lvl="1"/>
            <a:r>
              <a:rPr lang="en-US" dirty="0"/>
              <a:t>Computers cannot do the task (e.g., translation) </a:t>
            </a:r>
          </a:p>
          <a:p>
            <a:pPr lvl="1"/>
            <a:r>
              <a:rPr lang="en-US" dirty="0"/>
              <a:t>A single person cannot do the task </a:t>
            </a:r>
          </a:p>
          <a:p>
            <a:pPr lvl="1"/>
            <a:r>
              <a:rPr lang="en-US" dirty="0"/>
              <a:t>The work can be split into many small tasks</a:t>
            </a:r>
            <a:endParaRPr lang="en-US" b="0" i="0" dirty="0">
              <a:solidFill>
                <a:schemeClr val="tx1"/>
              </a:solidFill>
              <a:effectLst/>
            </a:endParaRPr>
          </a:p>
          <a:p>
            <a:endParaRPr lang="en-US" dirty="0"/>
          </a:p>
        </p:txBody>
      </p:sp>
    </p:spTree>
    <p:extLst>
      <p:ext uri="{BB962C8B-B14F-4D97-AF65-F5344CB8AC3E}">
        <p14:creationId xmlns:p14="http://schemas.microsoft.com/office/powerpoint/2010/main" val="2481279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E55BBB-11B3-BCED-CF37-6787C62BB460}"/>
              </a:ext>
            </a:extLst>
          </p:cNvPr>
          <p:cNvSpPr>
            <a:spLocks noGrp="1"/>
          </p:cNvSpPr>
          <p:nvPr>
            <p:ph type="title"/>
          </p:nvPr>
        </p:nvSpPr>
        <p:spPr/>
        <p:txBody>
          <a:bodyPr/>
          <a:lstStyle/>
          <a:p>
            <a:r>
              <a:rPr lang="en-US" dirty="0"/>
              <a:t>Crowd Sourcing</a:t>
            </a:r>
          </a:p>
        </p:txBody>
      </p:sp>
      <p:sp>
        <p:nvSpPr>
          <p:cNvPr id="3" name="Content Placeholder 2">
            <a:extLst>
              <a:ext uri="{FF2B5EF4-FFF2-40B4-BE49-F238E27FC236}">
                <a16:creationId xmlns:a16="http://schemas.microsoft.com/office/drawing/2014/main" xmlns="" id="{77716192-788F-8F79-CA85-90A14CAA1421}"/>
              </a:ext>
            </a:extLst>
          </p:cNvPr>
          <p:cNvSpPr>
            <a:spLocks noGrp="1"/>
          </p:cNvSpPr>
          <p:nvPr>
            <p:ph idx="1"/>
          </p:nvPr>
        </p:nvSpPr>
        <p:spPr>
          <a:xfrm>
            <a:off x="1371600" y="1846053"/>
            <a:ext cx="9601200" cy="4701395"/>
          </a:xfrm>
        </p:spPr>
        <p:txBody>
          <a:bodyPr>
            <a:normAutofit/>
          </a:bodyPr>
          <a:lstStyle/>
          <a:p>
            <a:r>
              <a:rPr lang="en-US" dirty="0"/>
              <a:t>The Components in Crowd Sourcing:</a:t>
            </a:r>
          </a:p>
          <a:p>
            <a:pPr lvl="1"/>
            <a:r>
              <a:rPr lang="en-US" dirty="0"/>
              <a:t>Requester: People who submit tasks and collect answers </a:t>
            </a:r>
          </a:p>
          <a:p>
            <a:pPr lvl="1"/>
            <a:r>
              <a:rPr lang="en-US" dirty="0"/>
              <a:t>Platform: Performs task management </a:t>
            </a:r>
          </a:p>
          <a:p>
            <a:pPr lvl="1"/>
            <a:r>
              <a:rPr lang="en-US" dirty="0"/>
              <a:t>Worker: People who work on tasks</a:t>
            </a:r>
          </a:p>
          <a:p>
            <a:pPr lvl="1"/>
            <a:endParaRPr lang="en-US" dirty="0"/>
          </a:p>
          <a:p>
            <a:r>
              <a:rPr lang="en-US" dirty="0"/>
              <a:t>Process of Crowd Sourcing:</a:t>
            </a:r>
          </a:p>
          <a:p>
            <a:pPr lvl="1"/>
            <a:r>
              <a:rPr lang="en-US" dirty="0"/>
              <a:t>A requester has work to be done.</a:t>
            </a:r>
          </a:p>
          <a:p>
            <a:pPr lvl="1"/>
            <a:r>
              <a:rPr lang="en-US" dirty="0"/>
              <a:t>The problem is broadcast online.</a:t>
            </a:r>
          </a:p>
          <a:p>
            <a:pPr lvl="1"/>
            <a:r>
              <a:rPr lang="en-US" dirty="0"/>
              <a:t>Crowd is asked for a solution.</a:t>
            </a:r>
          </a:p>
          <a:p>
            <a:pPr lvl="1"/>
            <a:r>
              <a:rPr lang="en-US" dirty="0"/>
              <a:t>Crowd reply their solutions.</a:t>
            </a:r>
          </a:p>
          <a:p>
            <a:pPr lvl="1"/>
            <a:r>
              <a:rPr lang="en-US" dirty="0"/>
              <a:t>Requesters approve or reject.</a:t>
            </a:r>
          </a:p>
          <a:p>
            <a:pPr lvl="1"/>
            <a:r>
              <a:rPr lang="en-US" dirty="0"/>
              <a:t>Requesters pay the pre-defined reward.</a:t>
            </a:r>
          </a:p>
        </p:txBody>
      </p:sp>
    </p:spTree>
    <p:extLst>
      <p:ext uri="{BB962C8B-B14F-4D97-AF65-F5344CB8AC3E}">
        <p14:creationId xmlns:p14="http://schemas.microsoft.com/office/powerpoint/2010/main" val="3977683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E55BBB-11B3-BCED-CF37-6787C62BB460}"/>
              </a:ext>
            </a:extLst>
          </p:cNvPr>
          <p:cNvSpPr>
            <a:spLocks noGrp="1"/>
          </p:cNvSpPr>
          <p:nvPr>
            <p:ph type="title"/>
          </p:nvPr>
        </p:nvSpPr>
        <p:spPr/>
        <p:txBody>
          <a:bodyPr/>
          <a:lstStyle/>
          <a:p>
            <a:r>
              <a:rPr lang="en-US" dirty="0"/>
              <a:t>Crowd Sourcing	</a:t>
            </a:r>
          </a:p>
        </p:txBody>
      </p:sp>
      <p:sp>
        <p:nvSpPr>
          <p:cNvPr id="3" name="Content Placeholder 2">
            <a:extLst>
              <a:ext uri="{FF2B5EF4-FFF2-40B4-BE49-F238E27FC236}">
                <a16:creationId xmlns:a16="http://schemas.microsoft.com/office/drawing/2014/main" xmlns="" id="{77716192-788F-8F79-CA85-90A14CAA1421}"/>
              </a:ext>
            </a:extLst>
          </p:cNvPr>
          <p:cNvSpPr>
            <a:spLocks noGrp="1"/>
          </p:cNvSpPr>
          <p:nvPr>
            <p:ph idx="1"/>
          </p:nvPr>
        </p:nvSpPr>
        <p:spPr/>
        <p:txBody>
          <a:bodyPr/>
          <a:lstStyle/>
          <a:p>
            <a:r>
              <a:rPr lang="en-US" dirty="0"/>
              <a:t>Examples of Crowd Sourcing Platforms:</a:t>
            </a:r>
          </a:p>
          <a:p>
            <a:pPr lvl="1"/>
            <a:r>
              <a:rPr lang="en-US" dirty="0"/>
              <a:t>Most Famous: Wikipedia </a:t>
            </a:r>
          </a:p>
          <a:p>
            <a:pPr lvl="1"/>
            <a:r>
              <a:rPr lang="en-US" dirty="0"/>
              <a:t>Mechanical Turk: Marketplace for (usually small) tasks </a:t>
            </a:r>
          </a:p>
          <a:p>
            <a:pPr lvl="1"/>
            <a:r>
              <a:rPr lang="en-US" dirty="0"/>
              <a:t>Crowd DB: Uses crowd to answer DB queries</a:t>
            </a:r>
          </a:p>
        </p:txBody>
      </p:sp>
    </p:spTree>
    <p:extLst>
      <p:ext uri="{BB962C8B-B14F-4D97-AF65-F5344CB8AC3E}">
        <p14:creationId xmlns:p14="http://schemas.microsoft.com/office/powerpoint/2010/main" val="921779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E55BBB-11B3-BCED-CF37-6787C62BB460}"/>
              </a:ext>
            </a:extLst>
          </p:cNvPr>
          <p:cNvSpPr>
            <a:spLocks noGrp="1"/>
          </p:cNvSpPr>
          <p:nvPr>
            <p:ph type="title"/>
          </p:nvPr>
        </p:nvSpPr>
        <p:spPr/>
        <p:txBody>
          <a:bodyPr/>
          <a:lstStyle/>
          <a:p>
            <a:r>
              <a:rPr lang="en-US" dirty="0"/>
              <a:t>Hybrid Human Machine DBMS</a:t>
            </a:r>
          </a:p>
        </p:txBody>
      </p:sp>
      <p:sp>
        <p:nvSpPr>
          <p:cNvPr id="3" name="Content Placeholder 2">
            <a:extLst>
              <a:ext uri="{FF2B5EF4-FFF2-40B4-BE49-F238E27FC236}">
                <a16:creationId xmlns:a16="http://schemas.microsoft.com/office/drawing/2014/main" xmlns="" id="{77716192-788F-8F79-CA85-90A14CAA1421}"/>
              </a:ext>
            </a:extLst>
          </p:cNvPr>
          <p:cNvSpPr>
            <a:spLocks noGrp="1"/>
          </p:cNvSpPr>
          <p:nvPr>
            <p:ph idx="1"/>
          </p:nvPr>
        </p:nvSpPr>
        <p:spPr/>
        <p:txBody>
          <a:bodyPr>
            <a:normAutofit lnSpcReduction="10000"/>
          </a:bodyPr>
          <a:lstStyle/>
          <a:p>
            <a:r>
              <a:rPr lang="en-US" dirty="0"/>
              <a:t>Hard Database Problems </a:t>
            </a:r>
          </a:p>
          <a:p>
            <a:pPr lvl="1"/>
            <a:r>
              <a:rPr lang="en-US" b="1" dirty="0"/>
              <a:t>Missing Data: </a:t>
            </a:r>
            <a:r>
              <a:rPr lang="en-US" dirty="0"/>
              <a:t>A key limitation of relational technology stems from the Closed World Assumption. People, aided by tools such as search engines and reference sources, are quite capable of finding information that they do not have readily at hand. </a:t>
            </a:r>
          </a:p>
          <a:p>
            <a:pPr lvl="1"/>
            <a:r>
              <a:rPr lang="en-US" b="1" dirty="0"/>
              <a:t>Fuzzy Comparisons: </a:t>
            </a:r>
            <a:r>
              <a:rPr lang="en-US" dirty="0"/>
              <a:t>People are skilled at making comparisons that are difficult or impossible to encode in a computer algorithm </a:t>
            </a:r>
          </a:p>
          <a:p>
            <a:r>
              <a:rPr lang="en-US" dirty="0"/>
              <a:t>Harness Human Computation for solving problems that are impossible or too expensive to answer correctly using computers. </a:t>
            </a:r>
          </a:p>
          <a:p>
            <a:r>
              <a:rPr lang="en-US" dirty="0"/>
              <a:t>Is it possible leverage such human resources to extend the capabilities of database systems?</a:t>
            </a:r>
          </a:p>
        </p:txBody>
      </p:sp>
    </p:spTree>
    <p:extLst>
      <p:ext uri="{BB962C8B-B14F-4D97-AF65-F5344CB8AC3E}">
        <p14:creationId xmlns:p14="http://schemas.microsoft.com/office/powerpoint/2010/main" val="1280193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E55BBB-11B3-BCED-CF37-6787C62BB460}"/>
              </a:ext>
            </a:extLst>
          </p:cNvPr>
          <p:cNvSpPr>
            <a:spLocks noGrp="1"/>
          </p:cNvSpPr>
          <p:nvPr>
            <p:ph type="title"/>
          </p:nvPr>
        </p:nvSpPr>
        <p:spPr/>
        <p:txBody>
          <a:bodyPr/>
          <a:lstStyle/>
          <a:p>
            <a:r>
              <a:rPr lang="en-US" dirty="0"/>
              <a:t>Crowd DB</a:t>
            </a:r>
          </a:p>
        </p:txBody>
      </p:sp>
      <p:sp>
        <p:nvSpPr>
          <p:cNvPr id="3" name="Content Placeholder 2">
            <a:extLst>
              <a:ext uri="{FF2B5EF4-FFF2-40B4-BE49-F238E27FC236}">
                <a16:creationId xmlns:a16="http://schemas.microsoft.com/office/drawing/2014/main" xmlns="" id="{77716192-788F-8F79-CA85-90A14CAA1421}"/>
              </a:ext>
            </a:extLst>
          </p:cNvPr>
          <p:cNvSpPr>
            <a:spLocks noGrp="1"/>
          </p:cNvSpPr>
          <p:nvPr>
            <p:ph idx="1"/>
          </p:nvPr>
        </p:nvSpPr>
        <p:spPr>
          <a:xfrm>
            <a:off x="1371600" y="1759789"/>
            <a:ext cx="9601200" cy="4064479"/>
          </a:xfrm>
        </p:spPr>
        <p:txBody>
          <a:bodyPr/>
          <a:lstStyle/>
          <a:p>
            <a:r>
              <a:rPr lang="en-US" b="0" i="0" dirty="0">
                <a:solidFill>
                  <a:schemeClr val="tx1"/>
                </a:solidFill>
                <a:effectLst/>
              </a:rPr>
              <a:t>Crowd DB uses human input via crowdsourcing to process queries that neither database systems nor search engines can adequately answer. </a:t>
            </a:r>
          </a:p>
          <a:p>
            <a:r>
              <a:rPr lang="en-US" b="0" i="0" dirty="0">
                <a:solidFill>
                  <a:schemeClr val="tx1"/>
                </a:solidFill>
                <a:effectLst/>
              </a:rPr>
              <a:t>It uses SQL both as a language for posing complex queries and to model data.</a:t>
            </a:r>
            <a:endParaRPr lang="en-US" dirty="0">
              <a:solidFill>
                <a:schemeClr val="tx1"/>
              </a:solidFill>
            </a:endParaRPr>
          </a:p>
          <a:p>
            <a:endParaRPr lang="en-US" dirty="0"/>
          </a:p>
          <a:p>
            <a:r>
              <a:rPr lang="en-US" dirty="0"/>
              <a:t>Leverages the best from both sides</a:t>
            </a:r>
          </a:p>
          <a:p>
            <a:pPr lvl="1"/>
            <a:r>
              <a:rPr lang="en-US" dirty="0"/>
              <a:t>Human power for comparing and finding data</a:t>
            </a:r>
          </a:p>
          <a:p>
            <a:pPr lvl="1"/>
            <a:r>
              <a:rPr lang="en-US" dirty="0"/>
              <a:t>Machine power for heavy computation</a:t>
            </a:r>
          </a:p>
          <a:p>
            <a:pPr lvl="1"/>
            <a:endParaRPr lang="en-US" dirty="0"/>
          </a:p>
          <a:p>
            <a:r>
              <a:rPr lang="en-US" dirty="0"/>
              <a:t>Automatic task assignment</a:t>
            </a:r>
          </a:p>
        </p:txBody>
      </p:sp>
    </p:spTree>
    <p:extLst>
      <p:ext uri="{BB962C8B-B14F-4D97-AF65-F5344CB8AC3E}">
        <p14:creationId xmlns:p14="http://schemas.microsoft.com/office/powerpoint/2010/main" val="774119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E55BBB-11B3-BCED-CF37-6787C62BB460}"/>
              </a:ext>
            </a:extLst>
          </p:cNvPr>
          <p:cNvSpPr>
            <a:spLocks noGrp="1"/>
          </p:cNvSpPr>
          <p:nvPr>
            <p:ph type="title"/>
          </p:nvPr>
        </p:nvSpPr>
        <p:spPr>
          <a:xfrm>
            <a:off x="1371600" y="254479"/>
            <a:ext cx="9601200" cy="1485900"/>
          </a:xfrm>
        </p:spPr>
        <p:txBody>
          <a:bodyPr>
            <a:normAutofit/>
          </a:bodyPr>
          <a:lstStyle/>
          <a:p>
            <a:r>
              <a:rPr lang="en-US" dirty="0"/>
              <a:t>Crowd DB</a:t>
            </a:r>
            <a:br>
              <a:rPr lang="en-US" dirty="0"/>
            </a:br>
            <a:r>
              <a:rPr lang="en-US" sz="2800" dirty="0"/>
              <a:t>Design Considerations</a:t>
            </a:r>
            <a:endParaRPr lang="en-US" dirty="0"/>
          </a:p>
        </p:txBody>
      </p:sp>
      <p:sp>
        <p:nvSpPr>
          <p:cNvPr id="3" name="Content Placeholder 2">
            <a:extLst>
              <a:ext uri="{FF2B5EF4-FFF2-40B4-BE49-F238E27FC236}">
                <a16:creationId xmlns:a16="http://schemas.microsoft.com/office/drawing/2014/main" xmlns="" id="{77716192-788F-8F79-CA85-90A14CAA1421}"/>
              </a:ext>
            </a:extLst>
          </p:cNvPr>
          <p:cNvSpPr>
            <a:spLocks noGrp="1"/>
          </p:cNvSpPr>
          <p:nvPr>
            <p:ph idx="1"/>
          </p:nvPr>
        </p:nvSpPr>
        <p:spPr>
          <a:xfrm>
            <a:off x="1535502" y="1647644"/>
            <a:ext cx="9601200" cy="4830793"/>
          </a:xfrm>
        </p:spPr>
        <p:txBody>
          <a:bodyPr>
            <a:normAutofit/>
          </a:bodyPr>
          <a:lstStyle/>
          <a:p>
            <a:r>
              <a:rPr lang="en-US" sz="2400" dirty="0"/>
              <a:t>Performance and variability </a:t>
            </a:r>
          </a:p>
          <a:p>
            <a:pPr lvl="1"/>
            <a:r>
              <a:rPr lang="en-US" sz="2400" dirty="0"/>
              <a:t>Work speed </a:t>
            </a:r>
          </a:p>
          <a:p>
            <a:pPr lvl="1"/>
            <a:r>
              <a:rPr lang="en-US" sz="2400" dirty="0"/>
              <a:t>Work cost </a:t>
            </a:r>
          </a:p>
          <a:p>
            <a:pPr lvl="1"/>
            <a:r>
              <a:rPr lang="en-US" sz="2400" dirty="0"/>
              <a:t>Work quality </a:t>
            </a:r>
          </a:p>
          <a:p>
            <a:r>
              <a:rPr lang="en-US" sz="2400" dirty="0"/>
              <a:t>Task design and ambiguity </a:t>
            </a:r>
          </a:p>
          <a:p>
            <a:pPr lvl="1"/>
            <a:r>
              <a:rPr lang="en-US" sz="2400" dirty="0"/>
              <a:t>Natural language ambiguity </a:t>
            </a:r>
          </a:p>
          <a:p>
            <a:pPr lvl="1"/>
            <a:r>
              <a:rPr lang="en-US" sz="2400" dirty="0"/>
              <a:t>UI </a:t>
            </a:r>
            <a:r>
              <a:rPr lang="en-US" sz="2400" dirty="0" smtClean="0"/>
              <a:t>Design</a:t>
            </a:r>
            <a:endParaRPr lang="en-US" sz="2400" dirty="0"/>
          </a:p>
        </p:txBody>
      </p:sp>
    </p:spTree>
    <p:extLst>
      <p:ext uri="{BB962C8B-B14F-4D97-AF65-F5344CB8AC3E}">
        <p14:creationId xmlns:p14="http://schemas.microsoft.com/office/powerpoint/2010/main" val="2657395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7099" y="375833"/>
            <a:ext cx="9601200" cy="1485900"/>
          </a:xfrm>
        </p:spPr>
        <p:txBody>
          <a:bodyPr/>
          <a:lstStyle/>
          <a:p>
            <a:r>
              <a:rPr lang="en-US" dirty="0"/>
              <a:t>Crowd DB</a:t>
            </a:r>
            <a:br>
              <a:rPr lang="en-US" dirty="0"/>
            </a:br>
            <a:r>
              <a:rPr lang="en-US" dirty="0"/>
              <a:t>Design Considerations</a:t>
            </a:r>
          </a:p>
        </p:txBody>
      </p:sp>
      <p:sp>
        <p:nvSpPr>
          <p:cNvPr id="3" name="Content Placeholder 2"/>
          <p:cNvSpPr>
            <a:spLocks noGrp="1"/>
          </p:cNvSpPr>
          <p:nvPr>
            <p:ph idx="1"/>
          </p:nvPr>
        </p:nvSpPr>
        <p:spPr/>
        <p:txBody>
          <a:bodyPr/>
          <a:lstStyle/>
          <a:p>
            <a:r>
              <a:rPr lang="en-US" dirty="0"/>
              <a:t>Affinity and learning </a:t>
            </a:r>
          </a:p>
          <a:p>
            <a:pPr lvl="1"/>
            <a:r>
              <a:rPr lang="en-US" dirty="0"/>
              <a:t>Workers develop skills, and relationships with requesters. </a:t>
            </a:r>
          </a:p>
          <a:p>
            <a:r>
              <a:rPr lang="en-US" dirty="0"/>
              <a:t>Relatively small worker Pool </a:t>
            </a:r>
          </a:p>
          <a:p>
            <a:pPr lvl="1"/>
            <a:r>
              <a:rPr lang="en-US" dirty="0"/>
              <a:t>Impact in parallelism and throughput </a:t>
            </a:r>
          </a:p>
          <a:p>
            <a:r>
              <a:rPr lang="en-US" dirty="0"/>
              <a:t>Open vs. closed world </a:t>
            </a:r>
          </a:p>
          <a:p>
            <a:pPr lvl="1"/>
            <a:r>
              <a:rPr lang="en-US" dirty="0"/>
              <a:t>Possible return unlimited number of answers.</a:t>
            </a:r>
          </a:p>
          <a:p>
            <a:endParaRPr lang="en-US" dirty="0"/>
          </a:p>
        </p:txBody>
      </p:sp>
    </p:spTree>
    <p:extLst>
      <p:ext uri="{BB962C8B-B14F-4D97-AF65-F5344CB8AC3E}">
        <p14:creationId xmlns:p14="http://schemas.microsoft.com/office/powerpoint/2010/main" val="173928056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Domain testing</Template>
  <TotalTime>157</TotalTime>
  <Words>1220</Words>
  <Application>Microsoft Office PowerPoint</Application>
  <PresentationFormat>Custom</PresentationFormat>
  <Paragraphs>173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Crop</vt:lpstr>
      <vt:lpstr>Crowd sourcing &amp; Crowd DB</vt:lpstr>
      <vt:lpstr>The Problem</vt:lpstr>
      <vt:lpstr>Crowd Sourcing</vt:lpstr>
      <vt:lpstr>Crowd Sourcing</vt:lpstr>
      <vt:lpstr>Crowd Sourcing </vt:lpstr>
      <vt:lpstr>Hybrid Human Machine DBMS</vt:lpstr>
      <vt:lpstr>Crowd DB</vt:lpstr>
      <vt:lpstr>Crowd DB Design Considerations</vt:lpstr>
      <vt:lpstr>Crowd DB Design Considerations</vt:lpstr>
      <vt:lpstr>Crowd DB Advantages</vt:lpstr>
      <vt:lpstr>Crowd DB Problems</vt:lpstr>
      <vt:lpstr>Crowd SQL</vt:lpstr>
      <vt:lpstr>Crowd SQL Incomplete Data</vt:lpstr>
      <vt:lpstr>Crowd SQL Incomplete Data</vt:lpstr>
      <vt:lpstr>Crowd SQL Incomplete Data</vt:lpstr>
      <vt:lpstr>Crowd SQL Comparisons </vt:lpstr>
      <vt:lpstr>Crowd SQL Comparisons </vt:lpstr>
      <vt:lpstr>Crowd DB UI Generation</vt:lpstr>
      <vt:lpstr>Crowd DB Optimizer</vt:lpstr>
      <vt:lpstr>Crowd DB - Architecture</vt:lpstr>
      <vt:lpstr>THE END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Crowd sourcing &amp; Crowd DB</dc:title>
  <dc:creator>02-131192-044</dc:creator>
  <cp:lastModifiedBy>bukc</cp:lastModifiedBy>
  <cp:revision>4</cp:revision>
  <dcterms:created xsi:type="dcterms:W3CDTF">2022-06-21T18:59:53Z</dcterms:created>
  <dcterms:modified xsi:type="dcterms:W3CDTF">2022-06-22T08:25:59Z</dcterms:modified>
</cp:coreProperties>
</file>