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9" r:id="rId10"/>
    <p:sldId id="271" r:id="rId11"/>
    <p:sldId id="268"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1" autoAdjust="0"/>
    <p:restoredTop sz="94660"/>
  </p:normalViewPr>
  <p:slideViewPr>
    <p:cSldViewPr>
      <p:cViewPr varScale="1">
        <p:scale>
          <a:sx n="111" d="100"/>
          <a:sy n="111" d="100"/>
        </p:scale>
        <p:origin x="183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5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10/14/2022</a:t>
            </a:fld>
            <a:endParaRPr lang="en-US"/>
          </a:p>
        </p:txBody>
      </p:sp>
      <p:sp>
        <p:nvSpPr>
          <p:cNvPr id="104865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5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5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7"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104859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097152" name="Picture 2"/>
          <p:cNvPicPr>
            <a:picLocks noChangeAspect="1" noChangeArrowheads="1"/>
          </p:cNvPicPr>
          <p:nvPr userDrawn="1"/>
        </p:nvPicPr>
        <p:blipFill>
          <a:blip r:embed="rId2" cstate="print"/>
          <a:srcRect/>
          <a:stretch>
            <a:fillRect/>
          </a:stretch>
        </p:blipFill>
        <p:spPr bwMode="auto">
          <a:xfrm>
            <a:off x="6580313" y="228600"/>
            <a:ext cx="2512887" cy="6819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t>Click to edit Master title style</a:t>
            </a:r>
          </a:p>
        </p:txBody>
      </p:sp>
      <p:sp>
        <p:nvSpPr>
          <p:cNvPr id="1048622"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23"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t>10/14/2022</a:t>
            </a:fld>
            <a:endParaRPr lang="en-US"/>
          </a:p>
        </p:txBody>
      </p:sp>
      <p:sp>
        <p:nvSpPr>
          <p:cNvPr id="1048624"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1048625"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0"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11"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2"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t>10/14/2022</a:t>
            </a:fld>
            <a:endParaRPr lang="en-US"/>
          </a:p>
        </p:txBody>
      </p:sp>
      <p:sp>
        <p:nvSpPr>
          <p:cNvPr id="1048613"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1048614"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78"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1048579"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t>10/14/2022</a:t>
            </a:fld>
            <a:endParaRPr lang="en-US"/>
          </a:p>
        </p:txBody>
      </p:sp>
      <p:sp>
        <p:nvSpPr>
          <p:cNvPr id="1048581"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048582"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6"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27"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8"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t>10/14/2022</a:t>
            </a:fld>
            <a:endParaRPr lang="en-US"/>
          </a:p>
        </p:txBody>
      </p:sp>
      <p:sp>
        <p:nvSpPr>
          <p:cNvPr id="1048629"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1048630"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t>Click to edit Master title style</a:t>
            </a:r>
          </a:p>
        </p:txBody>
      </p:sp>
      <p:sp>
        <p:nvSpPr>
          <p:cNvPr id="104863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t>10/14/2022</a:t>
            </a:fld>
            <a:endParaRPr lang="en-US"/>
          </a:p>
        </p:txBody>
      </p:sp>
      <p:sp>
        <p:nvSpPr>
          <p:cNvPr id="1048635"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1048636"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1048638"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9"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1"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t>10/14/2022</a:t>
            </a:fld>
            <a:endParaRPr lang="en-US"/>
          </a:p>
        </p:txBody>
      </p:sp>
      <p:sp>
        <p:nvSpPr>
          <p:cNvPr id="1048643"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048644"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Click to edit Master title style</a:t>
            </a:r>
          </a:p>
        </p:txBody>
      </p:sp>
      <p:sp>
        <p:nvSpPr>
          <p:cNvPr id="1048607"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t>10/14/2022</a:t>
            </a:fld>
            <a:endParaRPr lang="en-US"/>
          </a:p>
        </p:txBody>
      </p:sp>
      <p:sp>
        <p:nvSpPr>
          <p:cNvPr id="1048608"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1048609"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5"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t>10/14/2022</a:t>
            </a:fld>
            <a:endParaRPr lang="en-US"/>
          </a:p>
        </p:txBody>
      </p:sp>
      <p:sp>
        <p:nvSpPr>
          <p:cNvPr id="1048646"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1048647"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4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1"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t>10/14/2022</a:t>
            </a:fld>
            <a:endParaRPr lang="en-US"/>
          </a:p>
        </p:txBody>
      </p:sp>
      <p:sp>
        <p:nvSpPr>
          <p:cNvPr id="1048652"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1048653"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5"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16"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17"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18"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t>10/14/2022</a:t>
            </a:fld>
            <a:endParaRPr lang="en-US"/>
          </a:p>
        </p:txBody>
      </p:sp>
      <p:sp>
        <p:nvSpPr>
          <p:cNvPr id="1048619"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1048620"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48577"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6"/>
          <p:cNvGrpSpPr/>
          <p:nvPr userDrawn="1"/>
        </p:nvGrpSpPr>
        <p:grpSpPr>
          <a:xfrm>
            <a:off x="-2381" y="30481"/>
            <a:ext cx="9146381" cy="71913"/>
            <a:chOff x="0" y="6800850"/>
            <a:chExt cx="9144000" cy="0"/>
          </a:xfrm>
        </p:grpSpPr>
        <p:cxnSp>
          <p:nvCxnSpPr>
            <p:cNvPr id="3145728" name="Straight Connector 7"/>
            <p:cNvCxnSpPr>
              <a:cxnSpLocks/>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3145729" name="Straight Connector 8"/>
            <p:cNvCxnSpPr>
              <a:cxnSpLocks/>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3145730" name="Straight Connector 9"/>
            <p:cNvCxnSpPr>
              <a:cxnSpLocks/>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4" name="Group 15"/>
          <p:cNvGrpSpPr/>
          <p:nvPr userDrawn="1"/>
        </p:nvGrpSpPr>
        <p:grpSpPr>
          <a:xfrm>
            <a:off x="-2381" y="6819425"/>
            <a:ext cx="9148762" cy="71913"/>
            <a:chOff x="0" y="6800850"/>
            <a:chExt cx="9144000" cy="0"/>
          </a:xfrm>
        </p:grpSpPr>
        <p:cxnSp>
          <p:nvCxnSpPr>
            <p:cNvPr id="3145731" name="Straight Connector 16"/>
            <p:cNvCxnSpPr>
              <a:cxnSpLocks/>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3145732" name="Straight Connector 17"/>
            <p:cNvCxnSpPr>
              <a:cxnSpLocks/>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3145733" name="Straight Connector 18"/>
            <p:cNvCxnSpPr>
              <a:cxnSpLocks/>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5" name="Group 19"/>
          <p:cNvGrpSpPr/>
          <p:nvPr userDrawn="1"/>
        </p:nvGrpSpPr>
        <p:grpSpPr>
          <a:xfrm>
            <a:off x="-9524" y="1184752"/>
            <a:ext cx="9153524" cy="104298"/>
            <a:chOff x="0" y="6800850"/>
            <a:chExt cx="9144000" cy="0"/>
          </a:xfrm>
        </p:grpSpPr>
        <p:cxnSp>
          <p:nvCxnSpPr>
            <p:cNvPr id="3145734" name="Straight Connector 20"/>
            <p:cNvCxnSpPr>
              <a:cxnSpLocks/>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3145735" name="Straight Connector 21"/>
            <p:cNvCxnSpPr>
              <a:cxnSpLocks/>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3145736" name="Straight Connector 22"/>
            <p:cNvCxnSpPr>
              <a:cxnSpLocks/>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nable.com/buy" TargetMode="External"/><Relationship Id="rId2" Type="http://schemas.openxmlformats.org/officeDocument/2006/relationships/hyperlink" Target="https://owasp.org/www-project-top-ten/" TargetMode="External"/><Relationship Id="rId1" Type="http://schemas.openxmlformats.org/officeDocument/2006/relationships/slideLayout" Target="../slideLayouts/slideLayout2.xml"/><Relationship Id="rId4" Type="http://schemas.openxmlformats.org/officeDocument/2006/relationships/hyperlink" Target="https://portswigger.net/bur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ctrTitle"/>
          </p:nvPr>
        </p:nvSpPr>
        <p:spPr>
          <a:xfrm>
            <a:off x="0" y="1654175"/>
            <a:ext cx="9144000" cy="1470025"/>
          </a:xfrm>
        </p:spPr>
        <p:txBody>
          <a:bodyPr/>
          <a:lstStyle/>
          <a:p>
            <a:r>
              <a:rPr lang="en-US" dirty="0">
                <a:latin typeface="Arial" panose="020B0604020202020204" pitchFamily="34" charset="0"/>
                <a:cs typeface="Arial" panose="020B0604020202020204" pitchFamily="34" charset="0"/>
              </a:rPr>
              <a:t>FYP Proposal Defense</a:t>
            </a:r>
            <a:br>
              <a:rPr lang="en-US" dirty="0"/>
            </a:br>
            <a:r>
              <a:rPr lang="en-US" sz="4000" dirty="0"/>
              <a:t>BLACK PEARL</a:t>
            </a:r>
            <a:endParaRPr lang="zh-CN" altLang="en-US" dirty="0"/>
          </a:p>
        </p:txBody>
      </p:sp>
      <p:graphicFrame>
        <p:nvGraphicFramePr>
          <p:cNvPr id="4194304" name="Table 8"/>
          <p:cNvGraphicFramePr>
            <a:graphicFrameLocks noGrp="1"/>
          </p:cNvGraphicFramePr>
          <p:nvPr/>
        </p:nvGraphicFramePr>
        <p:xfrm>
          <a:off x="1524000" y="3810000"/>
          <a:ext cx="6032500" cy="1577715"/>
        </p:xfrm>
        <a:graphic>
          <a:graphicData uri="http://schemas.openxmlformats.org/drawingml/2006/table">
            <a:tbl>
              <a:tblPr>
                <a:tableStyleId>{5940675A-B579-460E-94D1-54222C63F5DA}</a:tableStyleId>
              </a:tblPr>
              <a:tblGrid>
                <a:gridCol w="666750">
                  <a:extLst>
                    <a:ext uri="{9D8B030D-6E8A-4147-A177-3AD203B41FA5}">
                      <a16:colId xmlns:a16="http://schemas.microsoft.com/office/drawing/2014/main" val="20000"/>
                    </a:ext>
                  </a:extLst>
                </a:gridCol>
                <a:gridCol w="2027167">
                  <a:extLst>
                    <a:ext uri="{9D8B030D-6E8A-4147-A177-3AD203B41FA5}">
                      <a16:colId xmlns:a16="http://schemas.microsoft.com/office/drawing/2014/main" val="20001"/>
                    </a:ext>
                  </a:extLst>
                </a:gridCol>
                <a:gridCol w="3338583">
                  <a:extLst>
                    <a:ext uri="{9D8B030D-6E8A-4147-A177-3AD203B41FA5}">
                      <a16:colId xmlns:a16="http://schemas.microsoft.com/office/drawing/2014/main" val="20002"/>
                    </a:ext>
                  </a:extLst>
                </a:gridCol>
              </a:tblGrid>
              <a:tr h="349427">
                <a:tc gridSpan="3">
                  <a:txBody>
                    <a:bodyPr/>
                    <a:lstStyle/>
                    <a:p>
                      <a:pPr algn="ctr" fontAlgn="ctr"/>
                      <a:r>
                        <a:rPr lang="en-US" sz="2000" b="1" u="none" strike="noStrike" dirty="0">
                          <a:effectLst/>
                          <a:latin typeface="Arial" panose="020B0604020202020204" pitchFamily="34" charset="0"/>
                          <a:cs typeface="Arial" panose="020B0604020202020204" pitchFamily="34" charset="0"/>
                        </a:rPr>
                        <a:t>GROUP MEMBERS</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7072">
                <a:tc>
                  <a:txBody>
                    <a:bodyPr/>
                    <a:lstStyle/>
                    <a:p>
                      <a:pPr algn="ctr" fontAlgn="ctr"/>
                      <a:r>
                        <a:rPr lang="en-US" sz="1800" b="1" u="none" strike="noStrike" dirty="0" err="1">
                          <a:effectLst/>
                          <a:latin typeface="Arial" panose="020B0604020202020204" pitchFamily="34" charset="0"/>
                          <a:cs typeface="Arial" panose="020B0604020202020204" pitchFamily="34" charset="0"/>
                        </a:rPr>
                        <a:t>S.No</a:t>
                      </a:r>
                      <a:r>
                        <a:rPr lang="en-US" sz="1800" b="1"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Enrollment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Student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307072">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0" i="0" u="none" strike="noStrike" dirty="0">
                          <a:solidFill>
                            <a:srgbClr val="000000"/>
                          </a:solidFill>
                          <a:effectLst/>
                          <a:latin typeface="Arial" panose="020B0604020202020204" pitchFamily="34" charset="0"/>
                          <a:cs typeface="Arial" panose="020B0604020202020204" pitchFamily="34" charset="0"/>
                        </a:rPr>
                        <a:t>02-131192-044</a:t>
                      </a:r>
                    </a:p>
                  </a:txBody>
                  <a:tcPr marL="9525" marR="9525" marT="9525" marB="0" anchor="ctr"/>
                </a:tc>
                <a:tc>
                  <a:txBody>
                    <a:bodyPr/>
                    <a:lstStyle/>
                    <a:p>
                      <a:pPr algn="l" fontAlgn="ctr"/>
                      <a:r>
                        <a:rPr lang="en-US" sz="1800" u="none" strike="noStrike" dirty="0">
                          <a:effectLst/>
                          <a:latin typeface="Arial" panose="020B0604020202020204" pitchFamily="34" charset="0"/>
                          <a:cs typeface="Arial" panose="020B0604020202020204" pitchFamily="34" charset="0"/>
                        </a:rPr>
                        <a:t> Muhammad Umer Adeem</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2"/>
                  </a:ext>
                </a:extLst>
              </a:tr>
              <a:tr h="307072">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a:effectLst/>
                          <a:latin typeface="Arial" panose="020B0604020202020204" pitchFamily="34" charset="0"/>
                          <a:cs typeface="Arial" panose="020B0604020202020204" pitchFamily="34" charset="0"/>
                        </a:rPr>
                        <a:t> 02-131192-052</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Sajjad Ahmed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307072">
                <a:tc>
                  <a:txBody>
                    <a:bodyPr/>
                    <a:lstStyle/>
                    <a:p>
                      <a:pPr algn="ctr" fontAlgn="ctr"/>
                      <a:r>
                        <a:rPr lang="en-US" sz="1800" u="none" strike="noStrike" dirty="0">
                          <a:effectLst/>
                          <a:latin typeface="Arial" panose="020B0604020202020204" pitchFamily="34" charset="0"/>
                          <a:cs typeface="Arial" panose="020B0604020202020204" pitchFamily="34" charset="0"/>
                        </a:rPr>
                        <a:t>3</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 02-131192-017</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 Muhammad Husnain</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US" dirty="0"/>
              <a:t>Proposed Solution</a:t>
            </a:r>
          </a:p>
        </p:txBody>
      </p:sp>
      <p:sp>
        <p:nvSpPr>
          <p:cNvPr id="1048586" name="Content Placeholder 2"/>
          <p:cNvSpPr>
            <a:spLocks noGrp="1"/>
          </p:cNvSpPr>
          <p:nvPr>
            <p:ph idx="1"/>
          </p:nvPr>
        </p:nvSpPr>
        <p:spPr/>
        <p:txBody>
          <a:bodyPr>
            <a:normAutofit fontScale="99167"/>
          </a:bodyPr>
          <a:lstStyle/>
          <a:p>
            <a:r>
              <a:rPr lang="en-US" dirty="0"/>
              <a:t>Methodology</a:t>
            </a:r>
          </a:p>
          <a:p>
            <a:endParaRPr lang="en-US" dirty="0"/>
          </a:p>
          <a:p>
            <a:pPr lvl="1"/>
            <a:endParaRPr lang="en-US" dirty="0"/>
          </a:p>
          <a:p>
            <a:endParaRPr lang="en-US" dirty="0"/>
          </a:p>
        </p:txBody>
      </p:sp>
      <p:pic>
        <p:nvPicPr>
          <p:cNvPr id="2" name="Picture 1">
            <a:extLst>
              <a:ext uri="{FF2B5EF4-FFF2-40B4-BE49-F238E27FC236}">
                <a16:creationId xmlns:a16="http://schemas.microsoft.com/office/drawing/2014/main" id="{32A0FB90-EC5D-D296-F6E4-802D298CD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057400"/>
            <a:ext cx="7696200" cy="4337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1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US" dirty="0"/>
              <a:t>Proposed Solution</a:t>
            </a:r>
          </a:p>
        </p:txBody>
      </p:sp>
      <p:sp>
        <p:nvSpPr>
          <p:cNvPr id="1048586" name="Content Placeholder 2"/>
          <p:cNvSpPr>
            <a:spLocks noGrp="1"/>
          </p:cNvSpPr>
          <p:nvPr>
            <p:ph idx="1"/>
          </p:nvPr>
        </p:nvSpPr>
        <p:spPr/>
        <p:txBody>
          <a:bodyPr>
            <a:normAutofit fontScale="99167"/>
          </a:bodyPr>
          <a:lstStyle/>
          <a:p>
            <a:r>
              <a:rPr lang="en-US" dirty="0"/>
              <a:t>Technologies to be used</a:t>
            </a:r>
          </a:p>
          <a:p>
            <a:pPr lvl="1"/>
            <a:r>
              <a:rPr lang="en-US" dirty="0"/>
              <a:t>HTML, CSS, JS for front end.</a:t>
            </a:r>
          </a:p>
          <a:p>
            <a:pPr lvl="1"/>
            <a:r>
              <a:rPr lang="en-US" dirty="0"/>
              <a:t>Django for backend.</a:t>
            </a:r>
          </a:p>
          <a:p>
            <a:r>
              <a:rPr lang="en-US" sz="3600" b="1" dirty="0"/>
              <a:t>Sustainable Development Goals Mappings</a:t>
            </a:r>
          </a:p>
          <a:p>
            <a:pPr lvl="1"/>
            <a:r>
              <a:rPr lang="en-US" dirty="0"/>
              <a:t>Goal 8: Decent Work and Economic Growth.</a:t>
            </a:r>
          </a:p>
          <a:p>
            <a:pPr lvl="1"/>
            <a:r>
              <a:rPr lang="en-US" dirty="0"/>
              <a:t>Goal 9: Industry, Innovation and Infrastructure.</a:t>
            </a:r>
          </a:p>
          <a:p>
            <a:pPr lvl="1"/>
            <a:endParaRPr lang="en-US" dirty="0"/>
          </a:p>
          <a:p>
            <a:endParaRPr lang="en-US" dirty="0"/>
          </a:p>
        </p:txBody>
      </p:sp>
    </p:spTree>
    <p:extLst>
      <p:ext uri="{BB962C8B-B14F-4D97-AF65-F5344CB8AC3E}">
        <p14:creationId xmlns:p14="http://schemas.microsoft.com/office/powerpoint/2010/main" val="212640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dirty="0"/>
              <a:t>Project Scope</a:t>
            </a:r>
          </a:p>
        </p:txBody>
      </p:sp>
      <p:sp>
        <p:nvSpPr>
          <p:cNvPr id="1048590" name="Content Placeholder 2"/>
          <p:cNvSpPr>
            <a:spLocks noGrp="1"/>
          </p:cNvSpPr>
          <p:nvPr>
            <p:ph idx="1"/>
          </p:nvPr>
        </p:nvSpPr>
        <p:spPr>
          <a:xfrm>
            <a:off x="70436" y="1524000"/>
            <a:ext cx="8991600" cy="5486400"/>
          </a:xfrm>
        </p:spPr>
        <p:txBody>
          <a:bodyPr>
            <a:normAutofit/>
          </a:bodyPr>
          <a:lstStyle/>
          <a:p>
            <a:r>
              <a:rPr lang="en-US" sz="2400" b="0" dirty="0"/>
              <a:t>The goal is to provide:</a:t>
            </a:r>
          </a:p>
          <a:p>
            <a:pPr lvl="1"/>
            <a:r>
              <a:rPr lang="en-US" sz="2000" b="0" dirty="0"/>
              <a:t>An automated Web Application Penetration Testing Software.</a:t>
            </a:r>
          </a:p>
          <a:p>
            <a:pPr lvl="1"/>
            <a:r>
              <a:rPr lang="en-US" sz="2000" b="0" dirty="0"/>
              <a:t>Recon a web domain to find many of the information related to it, which only an experienced hacker can harvest.</a:t>
            </a:r>
          </a:p>
          <a:p>
            <a:pPr lvl="1"/>
            <a:r>
              <a:rPr lang="en-US" sz="2000" b="0" dirty="0"/>
              <a:t>Testing each port of a website.</a:t>
            </a:r>
          </a:p>
          <a:p>
            <a:pPr lvl="1"/>
            <a:r>
              <a:rPr lang="en-US" sz="2000" b="0" dirty="0"/>
              <a:t>Testing many different types of vulnerabilities as discussed.</a:t>
            </a:r>
          </a:p>
          <a:p>
            <a:pPr lvl="1"/>
            <a:r>
              <a:rPr lang="en-US" sz="2000" b="0" dirty="0"/>
              <a:t>Fast Vulnerability Scanner Engine.</a:t>
            </a:r>
          </a:p>
          <a:p>
            <a:pPr lvl="1"/>
            <a:r>
              <a:rPr lang="en-US" sz="2000" b="0" dirty="0"/>
              <a:t>Having minimum false positives.</a:t>
            </a:r>
          </a:p>
          <a:p>
            <a:pPr lvl="1"/>
            <a:r>
              <a:rPr lang="en-US" sz="2000" b="0" dirty="0"/>
              <a:t>Reports.</a:t>
            </a:r>
          </a:p>
          <a:p>
            <a:pPr marL="0" indent="0">
              <a:buNone/>
            </a:pPr>
            <a:endParaRPr lang="en-US" b="0" dirty="0"/>
          </a:p>
        </p:txBody>
      </p:sp>
      <p:grpSp>
        <p:nvGrpSpPr>
          <p:cNvPr id="33" name="Group 3"/>
          <p:cNvGrpSpPr/>
          <p:nvPr/>
        </p:nvGrpSpPr>
        <p:grpSpPr>
          <a:xfrm>
            <a:off x="-2381" y="30481"/>
            <a:ext cx="9146381" cy="71913"/>
            <a:chOff x="0" y="6800850"/>
            <a:chExt cx="9144000" cy="0"/>
          </a:xfrm>
        </p:grpSpPr>
        <p:cxnSp>
          <p:nvCxnSpPr>
            <p:cNvPr id="3145737" name="Straight Connector 4"/>
            <p:cNvCxnSpPr>
              <a:cxnSpLocks/>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3145738" name="Straight Connector 5"/>
            <p:cNvCxnSpPr>
              <a:cxnSpLocks/>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3145739" name="Straight Connector 6"/>
            <p:cNvCxnSpPr>
              <a:cxnSpLocks/>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0" y="0"/>
            <a:ext cx="9144000" cy="1143000"/>
          </a:xfrm>
        </p:spPr>
        <p:txBody>
          <a:bodyPr anchor="ctr">
            <a:normAutofit/>
          </a:bodyPr>
          <a:lstStyle/>
          <a:p>
            <a:pPr>
              <a:lnSpc>
                <a:spcPct val="90000"/>
              </a:lnSpc>
            </a:pPr>
            <a:r>
              <a:rPr lang="en-US" sz="3700" dirty="0"/>
              <a:t>Gantt Chart</a:t>
            </a:r>
          </a:p>
        </p:txBody>
      </p:sp>
      <p:pic>
        <p:nvPicPr>
          <p:cNvPr id="3" name="Content Placeholder 2">
            <a:extLst>
              <a:ext uri="{FF2B5EF4-FFF2-40B4-BE49-F238E27FC236}">
                <a16:creationId xmlns:a16="http://schemas.microsoft.com/office/drawing/2014/main" id="{9C84082B-0250-ABFA-73DF-883D334D5C9E}"/>
              </a:ext>
            </a:extLst>
          </p:cNvPr>
          <p:cNvPicPr>
            <a:picLocks noGrp="1" noChangeAspect="1"/>
          </p:cNvPicPr>
          <p:nvPr>
            <p:ph idx="1"/>
          </p:nvPr>
        </p:nvPicPr>
        <p:blipFill>
          <a:blip r:embed="rId2"/>
          <a:stretch>
            <a:fillRect/>
          </a:stretch>
        </p:blipFill>
        <p:spPr>
          <a:xfrm>
            <a:off x="76200" y="1981200"/>
            <a:ext cx="8991600" cy="3733800"/>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dirty="0"/>
              <a:t>References</a:t>
            </a:r>
          </a:p>
        </p:txBody>
      </p:sp>
      <p:sp>
        <p:nvSpPr>
          <p:cNvPr id="1048605" name="Content Placeholder 2"/>
          <p:cNvSpPr>
            <a:spLocks noGrp="1"/>
          </p:cNvSpPr>
          <p:nvPr>
            <p:ph idx="1"/>
          </p:nvPr>
        </p:nvSpPr>
        <p:spPr/>
        <p:txBody>
          <a:bodyPr>
            <a:normAutofit/>
          </a:bodyPr>
          <a:lstStyle/>
          <a:p>
            <a:r>
              <a:rPr lang="en-US" sz="2000" b="0" dirty="0"/>
              <a:t>[1] OWASP TOP 10 SECURITY VULNERABILITIES - 2020 </a:t>
            </a:r>
          </a:p>
          <a:p>
            <a:pPr marL="0" indent="0">
              <a:buNone/>
            </a:pPr>
            <a:r>
              <a:rPr lang="en-US" sz="2000" b="0" dirty="0"/>
              <a:t>     </a:t>
            </a:r>
            <a:r>
              <a:rPr lang="en-US" sz="2000" b="0" dirty="0">
                <a:hlinkClick r:id="rId2"/>
              </a:rPr>
              <a:t>OWASP Top Ten Web Application Security Risks | OWASP</a:t>
            </a:r>
            <a:endParaRPr lang="en-US" sz="2000" b="0" dirty="0"/>
          </a:p>
          <a:p>
            <a:r>
              <a:rPr lang="en-US" sz="2000" b="0" dirty="0"/>
              <a:t>[2] TENABLE’S NESSUS</a:t>
            </a:r>
          </a:p>
          <a:p>
            <a:pPr marL="0" indent="0">
              <a:buNone/>
            </a:pPr>
            <a:r>
              <a:rPr lang="en-US" sz="2000" b="0" dirty="0"/>
              <a:t>     </a:t>
            </a:r>
            <a:r>
              <a:rPr lang="en-US" sz="2000" b="0" dirty="0">
                <a:hlinkClick r:id="rId3"/>
              </a:rPr>
              <a:t>Nessus</a:t>
            </a:r>
            <a:endParaRPr lang="en-US" sz="2000" b="0" dirty="0"/>
          </a:p>
          <a:p>
            <a:r>
              <a:rPr lang="en-US" sz="2000" b="0" dirty="0"/>
              <a:t>[3] PORTSWIGGER’S BURP SUITE</a:t>
            </a:r>
          </a:p>
          <a:p>
            <a:pPr marL="0" indent="0">
              <a:buNone/>
            </a:pPr>
            <a:r>
              <a:rPr lang="en-US" sz="2000" b="0" dirty="0"/>
              <a:t>     </a:t>
            </a:r>
            <a:r>
              <a:rPr lang="en-US" sz="2000" b="0" dirty="0">
                <a:hlinkClick r:id="rId4"/>
              </a:rPr>
              <a:t>Burp Suite</a:t>
            </a:r>
            <a:endParaRPr lang="en-US" sz="20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t>Table of Contents</a:t>
            </a:r>
          </a:p>
        </p:txBody>
      </p:sp>
      <p:sp>
        <p:nvSpPr>
          <p:cNvPr id="1048601" name="Content Placeholder 2"/>
          <p:cNvSpPr>
            <a:spLocks noGrp="1"/>
          </p:cNvSpPr>
          <p:nvPr>
            <p:ph idx="1"/>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Background</a:t>
            </a:r>
          </a:p>
          <a:p>
            <a:pPr marL="514350" indent="-514350">
              <a:buFont typeface="+mj-lt"/>
              <a:buAutoNum type="arabicPeriod"/>
            </a:pPr>
            <a:r>
              <a:rPr lang="en-US" dirty="0"/>
              <a:t>Problem Statement</a:t>
            </a:r>
          </a:p>
          <a:p>
            <a:pPr marL="514350" indent="-514350">
              <a:buFont typeface="+mj-lt"/>
              <a:buAutoNum type="arabicPeriod"/>
            </a:pPr>
            <a:r>
              <a:rPr lang="en-US" dirty="0"/>
              <a:t>Proposed Solution</a:t>
            </a:r>
          </a:p>
          <a:p>
            <a:pPr marL="514350" indent="-514350">
              <a:buFont typeface="+mj-lt"/>
              <a:buAutoNum type="arabicPeriod"/>
            </a:pPr>
            <a:r>
              <a:rPr lang="en-US" dirty="0"/>
              <a:t>Project Scope</a:t>
            </a:r>
          </a:p>
          <a:p>
            <a:pPr marL="514350" indent="-514350">
              <a:buFont typeface="+mj-lt"/>
              <a:buAutoNum type="arabicPeriod"/>
            </a:pPr>
            <a:r>
              <a:rPr lang="en-US" dirty="0"/>
              <a:t>Work Breakdown Structure / Gantt Chart</a:t>
            </a:r>
          </a:p>
          <a:p>
            <a:pPr marL="514350" indent="-514350">
              <a:buFont typeface="+mj-lt"/>
              <a:buAutoNum type="arabicPeriod"/>
            </a:pPr>
            <a:r>
              <a:rPr lang="en-US" dirty="0"/>
              <a:t>References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a:t>Introduction</a:t>
            </a:r>
          </a:p>
        </p:txBody>
      </p:sp>
      <p:sp>
        <p:nvSpPr>
          <p:cNvPr id="1048603" name="Content Placeholder 2"/>
          <p:cNvSpPr>
            <a:spLocks noGrp="1"/>
          </p:cNvSpPr>
          <p:nvPr>
            <p:ph idx="1"/>
          </p:nvPr>
        </p:nvSpPr>
        <p:spPr>
          <a:xfrm>
            <a:off x="76200" y="1676400"/>
            <a:ext cx="8991600" cy="5029200"/>
          </a:xfrm>
        </p:spPr>
        <p:txBody>
          <a:bodyPr>
            <a:normAutofit/>
          </a:bodyPr>
          <a:lstStyle/>
          <a:p>
            <a:r>
              <a:rPr lang="en-US" sz="2000" b="0" dirty="0"/>
              <a:t>The project is related to the field of Cyber security.</a:t>
            </a:r>
            <a:endParaRPr lang="zh-CN" altLang="en-US" sz="2000" b="0" dirty="0"/>
          </a:p>
          <a:p>
            <a:r>
              <a:rPr lang="en-US" altLang="en-US" sz="2000" b="0" dirty="0"/>
              <a:t>Specialized in automatic Web Application Penetration Testing.</a:t>
            </a:r>
            <a:endParaRPr lang="zh-CN" altLang="en-US" sz="2000" b="0" dirty="0"/>
          </a:p>
          <a:p>
            <a:r>
              <a:rPr lang="en-US" altLang="en-US" sz="2000" b="0" dirty="0"/>
              <a:t>The application will conduct:</a:t>
            </a:r>
            <a:endParaRPr lang="zh-CN" altLang="en-US" sz="2000" b="0" dirty="0"/>
          </a:p>
          <a:p>
            <a:pPr lvl="1"/>
            <a:r>
              <a:rPr lang="en-US" altLang="en-US" sz="1800" b="0" dirty="0"/>
              <a:t>Reconnaissance.</a:t>
            </a:r>
            <a:endParaRPr lang="zh-CN" altLang="en-US" sz="1800" b="0" dirty="0"/>
          </a:p>
          <a:p>
            <a:pPr lvl="1"/>
            <a:r>
              <a:rPr lang="en-US" altLang="en-US" sz="1800" b="0" dirty="0"/>
              <a:t>Enumeration &amp; Scanning.</a:t>
            </a:r>
            <a:endParaRPr lang="zh-CN" altLang="en-US" sz="1800" b="0" dirty="0"/>
          </a:p>
          <a:p>
            <a:pPr lvl="1"/>
            <a:r>
              <a:rPr lang="en-US" altLang="en-US" sz="1800" b="0" dirty="0"/>
              <a:t>Vulnerability Scanning.</a:t>
            </a:r>
            <a:endParaRPr lang="zh-CN" altLang="en-US" sz="1800" b="0" dirty="0"/>
          </a:p>
          <a:p>
            <a:pPr lvl="1"/>
            <a:r>
              <a:rPr lang="en-US" altLang="en-US" sz="1800" b="0" dirty="0"/>
              <a:t>Cross checking of any identified vulnerability. </a:t>
            </a:r>
            <a:endParaRPr lang="zh-CN" altLang="en-US" sz="18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t>Background</a:t>
            </a:r>
          </a:p>
        </p:txBody>
      </p:sp>
      <p:sp>
        <p:nvSpPr>
          <p:cNvPr id="1048596" name="Content Placeholder 2"/>
          <p:cNvSpPr>
            <a:spLocks noGrp="1"/>
          </p:cNvSpPr>
          <p:nvPr>
            <p:ph idx="1"/>
          </p:nvPr>
        </p:nvSpPr>
        <p:spPr/>
        <p:txBody>
          <a:bodyPr/>
          <a:lstStyle/>
          <a:p>
            <a:r>
              <a:rPr lang="en-US" sz="2400" dirty="0"/>
              <a:t>Previous FYPs:</a:t>
            </a:r>
            <a:endParaRPr lang="zh-CN" altLang="en-US" sz="2400" dirty="0"/>
          </a:p>
          <a:p>
            <a:r>
              <a:rPr lang="en-US" altLang="en-US" sz="2000" dirty="0"/>
              <a:t>OWAPT (2021)</a:t>
            </a:r>
            <a:endParaRPr lang="zh-CN" altLang="en-US" sz="2000" dirty="0"/>
          </a:p>
          <a:p>
            <a:pPr lvl="1"/>
            <a:r>
              <a:rPr lang="en-US" altLang="en-US" sz="2000" b="0" dirty="0"/>
              <a:t>Reconnaisance: Crawling</a:t>
            </a:r>
            <a:endParaRPr lang="zh-CN" altLang="en-US" sz="2000" dirty="0"/>
          </a:p>
          <a:p>
            <a:pPr lvl="1"/>
            <a:r>
              <a:rPr lang="en-US" altLang="en-US" sz="2000" b="0" dirty="0"/>
              <a:t>Identify Vulnerabilities:</a:t>
            </a:r>
            <a:endParaRPr lang="zh-CN" altLang="en-US" sz="2000" dirty="0"/>
          </a:p>
          <a:p>
            <a:pPr marL="1257300" lvl="2" indent="-457200">
              <a:buFont typeface="+mj-lt"/>
              <a:buAutoNum type="arabicPeriod"/>
            </a:pPr>
            <a:r>
              <a:rPr lang="en-US" altLang="en-US" sz="1600" b="0" dirty="0"/>
              <a:t>SQLi</a:t>
            </a:r>
            <a:endParaRPr lang="zh-CN" altLang="en-US" sz="4000" dirty="0"/>
          </a:p>
          <a:p>
            <a:pPr marL="1257300" lvl="2" indent="-457200">
              <a:buFont typeface="+mj-lt"/>
              <a:buAutoNum type="arabicPeriod"/>
            </a:pPr>
            <a:r>
              <a:rPr lang="en-US" altLang="en-US" sz="1600" b="0" dirty="0"/>
              <a:t>Login Sequences</a:t>
            </a:r>
            <a:endParaRPr lang="zh-CN" altLang="en-US" sz="4000" dirty="0"/>
          </a:p>
          <a:p>
            <a:pPr marL="1257300" lvl="2" indent="-457200">
              <a:buFont typeface="+mj-lt"/>
              <a:buAutoNum type="arabicPeriod"/>
            </a:pPr>
            <a:r>
              <a:rPr lang="en-US" altLang="en-US" sz="1600" b="0" dirty="0"/>
              <a:t>Buffer Overflow</a:t>
            </a:r>
            <a:endParaRPr lang="zh-CN" altLang="en-US" sz="4000" dirty="0"/>
          </a:p>
          <a:p>
            <a:pPr marL="1257300" lvl="2" indent="-457200">
              <a:buFont typeface="+mj-lt"/>
              <a:buAutoNum type="arabicPeriod"/>
            </a:pPr>
            <a:r>
              <a:rPr lang="en-US" altLang="en-US" sz="1600" b="0" dirty="0"/>
              <a:t>HTTPparameter pollution </a:t>
            </a:r>
            <a:endParaRPr lang="zh-CN" altLang="en-US" sz="4000" dirty="0"/>
          </a:p>
          <a:p>
            <a:pPr marL="1257300" lvl="2" indent="-457200">
              <a:buFont typeface="+mj-lt"/>
              <a:buAutoNum type="arabicPeriod"/>
            </a:pPr>
            <a:r>
              <a:rPr lang="en-US" altLang="en-US" sz="1600" b="0" dirty="0"/>
              <a:t>Content Spoofing</a:t>
            </a:r>
            <a:endParaRPr lang="zh-CN" altLang="en-US" sz="4000" dirty="0"/>
          </a:p>
          <a:p>
            <a:pPr marL="1257300" lvl="2" indent="-457200">
              <a:buFont typeface="+mj-lt"/>
              <a:buAutoNum type="arabicPeriod"/>
            </a:pPr>
            <a:r>
              <a:rPr lang="en-US" altLang="en-US" sz="1600" b="0" dirty="0"/>
              <a:t>URL Manipulation</a:t>
            </a:r>
            <a:endParaRPr lang="zh-CN" altLang="en-US" sz="4000" dirty="0"/>
          </a:p>
          <a:p>
            <a:pPr marL="1257300" lvl="2" indent="-457200">
              <a:buFont typeface="+mj-lt"/>
              <a:buAutoNum type="arabicPeriod"/>
            </a:pPr>
            <a:r>
              <a:rPr lang="en-US" altLang="en-US" sz="1600" b="0" dirty="0"/>
              <a:t>XSS</a:t>
            </a:r>
            <a:endParaRPr lang="zh-CN" altLang="en-US" sz="4000" dirty="0"/>
          </a:p>
          <a:p>
            <a:pPr marL="1257300" lvl="2" indent="-457200">
              <a:buFont typeface="+mj-lt"/>
              <a:buAutoNum type="arabicPeriod"/>
            </a:pPr>
            <a:r>
              <a:rPr lang="en-US" altLang="en-US" sz="1600" b="0" dirty="0"/>
              <a:t>Clickjacking</a:t>
            </a:r>
            <a:endParaRPr lang="zh-CN" altLang="en-US" sz="4000" dirty="0"/>
          </a:p>
          <a:p>
            <a:pPr lvl="1"/>
            <a:r>
              <a:rPr lang="en-US" altLang="en-US" sz="2000" b="0" dirty="0"/>
              <a:t>Reporting</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048590"/>
          <p:cNvSpPr>
            <a:spLocks noGrp="1"/>
          </p:cNvSpPr>
          <p:nvPr>
            <p:ph type="title"/>
          </p:nvPr>
        </p:nvSpPr>
        <p:spPr/>
        <p:txBody>
          <a:bodyPr/>
          <a:lstStyle/>
          <a:p>
            <a:r>
              <a:rPr lang="en-US"/>
              <a:t>Background</a:t>
            </a:r>
            <a:endParaRPr lang="en-GB"/>
          </a:p>
        </p:txBody>
      </p:sp>
      <p:sp>
        <p:nvSpPr>
          <p:cNvPr id="1048592" name="Content Placeholder 1048591"/>
          <p:cNvSpPr>
            <a:spLocks noGrp="1"/>
          </p:cNvSpPr>
          <p:nvPr>
            <p:ph idx="1"/>
          </p:nvPr>
        </p:nvSpPr>
        <p:spPr/>
        <p:txBody>
          <a:bodyPr>
            <a:normAutofit fontScale="94444"/>
          </a:bodyPr>
          <a:lstStyle/>
          <a:p>
            <a:r>
              <a:rPr lang="en-US" dirty="0"/>
              <a:t>SWAPTT</a:t>
            </a:r>
            <a:endParaRPr lang="en-GB" dirty="0"/>
          </a:p>
          <a:p>
            <a:pPr lvl="1"/>
            <a:r>
              <a:rPr lang="en-US" altLang="en-US" sz="2100" b="1" dirty="0"/>
              <a:t>Reconnaisance: </a:t>
            </a:r>
            <a:r>
              <a:rPr lang="en-US" altLang="en-US" sz="2100" b="0" dirty="0"/>
              <a:t>Crawling, Hakrawler</a:t>
            </a:r>
            <a:endParaRPr lang="zh-CN" altLang="en-US" sz="2100" dirty="0"/>
          </a:p>
          <a:p>
            <a:pPr lvl="1"/>
            <a:r>
              <a:rPr lang="en-US" altLang="en-US" sz="2100" b="1" dirty="0"/>
              <a:t>Scanning:</a:t>
            </a:r>
            <a:r>
              <a:rPr lang="en-US" altLang="en-US" sz="2100" b="0" dirty="0"/>
              <a:t> Scanning for Open Ports</a:t>
            </a:r>
            <a:endParaRPr lang="zh-CN" altLang="en-US" sz="2100" dirty="0"/>
          </a:p>
          <a:p>
            <a:pPr lvl="1"/>
            <a:r>
              <a:rPr lang="en-US" altLang="en-US" sz="2100" b="1" dirty="0"/>
              <a:t>Identify Vulnerabilities:</a:t>
            </a:r>
            <a:endParaRPr lang="zh-CN" altLang="en-US" sz="2100" b="1" dirty="0"/>
          </a:p>
          <a:p>
            <a:pPr marL="1257300" lvl="2" indent="-457200">
              <a:buFont typeface="+mj-lt"/>
              <a:buAutoNum type="arabicPeriod"/>
            </a:pPr>
            <a:r>
              <a:rPr lang="en-US" altLang="en-US" sz="1900" b="0" dirty="0"/>
              <a:t>SSH bruteforce</a:t>
            </a:r>
            <a:endParaRPr lang="zh-CN" altLang="en-US" sz="1900" dirty="0"/>
          </a:p>
          <a:p>
            <a:pPr marL="1257300" lvl="2" indent="-457200">
              <a:buFont typeface="+mj-lt"/>
              <a:buAutoNum type="arabicPeriod"/>
            </a:pPr>
            <a:r>
              <a:rPr lang="en-US" altLang="en-US" sz="1900" b="0" dirty="0"/>
              <a:t>Subdomain Takeover</a:t>
            </a:r>
            <a:endParaRPr lang="zh-CN" altLang="en-US" sz="1900" dirty="0"/>
          </a:p>
          <a:p>
            <a:pPr marL="1257300" lvl="2" indent="-457200">
              <a:buFont typeface="+mj-lt"/>
              <a:buAutoNum type="arabicPeriod"/>
            </a:pPr>
            <a:r>
              <a:rPr lang="en-US" altLang="en-US" sz="1900" b="0" dirty="0"/>
              <a:t>CVE-41773</a:t>
            </a:r>
            <a:endParaRPr lang="zh-CN" altLang="en-US" sz="1900" dirty="0"/>
          </a:p>
          <a:p>
            <a:pPr marL="1257300" lvl="2" indent="-457200">
              <a:buFont typeface="+mj-lt"/>
              <a:buAutoNum type="arabicPeriod"/>
            </a:pPr>
            <a:r>
              <a:rPr lang="en-US" altLang="en-US" sz="1900" b="0" dirty="0"/>
              <a:t>CORS </a:t>
            </a:r>
            <a:endParaRPr lang="zh-CN" altLang="en-US" sz="1900" dirty="0"/>
          </a:p>
          <a:p>
            <a:pPr marL="1257300" lvl="2" indent="-457200">
              <a:buFont typeface="+mj-lt"/>
              <a:buAutoNum type="arabicPeriod"/>
            </a:pPr>
            <a:r>
              <a:rPr lang="en-US" altLang="en-US" sz="1900" b="0" dirty="0"/>
              <a:t>XSS</a:t>
            </a:r>
            <a:endParaRPr lang="zh-CN" altLang="en-US" sz="1900" dirty="0"/>
          </a:p>
          <a:p>
            <a:pPr marL="1257300" lvl="2" indent="-457200">
              <a:buFont typeface="+mj-lt"/>
              <a:buAutoNum type="arabicPeriod"/>
            </a:pPr>
            <a:r>
              <a:rPr lang="en-US" altLang="en-US" sz="1900" b="0" dirty="0"/>
              <a:t>Proxyshell</a:t>
            </a:r>
            <a:endParaRPr lang="zh-CN" altLang="en-US" sz="1900" dirty="0"/>
          </a:p>
          <a:p>
            <a:pPr marL="1257300" lvl="2" indent="-457200">
              <a:buFont typeface="+mj-lt"/>
              <a:buAutoNum type="arabicPeriod"/>
            </a:pPr>
            <a:r>
              <a:rPr lang="en-US" altLang="en-US" sz="1900" b="0" dirty="0"/>
              <a:t>Verb Tampering</a:t>
            </a:r>
            <a:endParaRPr lang="zh-CN" altLang="en-US" sz="1900" dirty="0"/>
          </a:p>
          <a:p>
            <a:pPr marL="1257300" lvl="2" indent="-457200">
              <a:buFont typeface="+mj-lt"/>
              <a:buAutoNum type="arabicPeriod"/>
            </a:pPr>
            <a:r>
              <a:rPr lang="en-US" altLang="en-US" sz="1900" b="0" dirty="0"/>
              <a:t>SQLi</a:t>
            </a:r>
            <a:endParaRPr lang="zh-CN" altLang="en-US" sz="1900" dirty="0"/>
          </a:p>
          <a:p>
            <a:pPr lvl="1"/>
            <a:r>
              <a:rPr lang="en-US" altLang="en-US" sz="2100" b="1" dirty="0"/>
              <a:t>Reporting</a:t>
            </a:r>
            <a:endParaRPr lang="en-GB" sz="21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048586"/>
          <p:cNvSpPr>
            <a:spLocks noGrp="1"/>
          </p:cNvSpPr>
          <p:nvPr>
            <p:ph type="title"/>
          </p:nvPr>
        </p:nvSpPr>
        <p:spPr/>
        <p:txBody>
          <a:bodyPr/>
          <a:lstStyle/>
          <a:p>
            <a:r>
              <a:rPr lang="en-US"/>
              <a:t>Background</a:t>
            </a:r>
            <a:endParaRPr lang="en-GB"/>
          </a:p>
        </p:txBody>
      </p:sp>
      <p:sp>
        <p:nvSpPr>
          <p:cNvPr id="1048588" name="Content Placeholder 1048587"/>
          <p:cNvSpPr>
            <a:spLocks noGrp="1"/>
          </p:cNvSpPr>
          <p:nvPr>
            <p:ph idx="1"/>
          </p:nvPr>
        </p:nvSpPr>
        <p:spPr/>
        <p:txBody>
          <a:bodyPr/>
          <a:lstStyle/>
          <a:p>
            <a:r>
              <a:rPr lang="en-US" sz="2800" dirty="0"/>
              <a:t>Some Vulnerability Scanners</a:t>
            </a:r>
            <a:endParaRPr lang="en-GB" sz="2800" dirty="0"/>
          </a:p>
          <a:p>
            <a:r>
              <a:rPr lang="en-US" sz="2800" dirty="0"/>
              <a:t>Burp Suite's Active Scanner:</a:t>
            </a:r>
            <a:endParaRPr lang="en-GB" sz="2800" dirty="0"/>
          </a:p>
          <a:p>
            <a:pPr lvl="1"/>
            <a:r>
              <a:rPr lang="en-US" sz="2400" b="0" dirty="0"/>
              <a:t>Scans for a wide variety of vulnerabilities.</a:t>
            </a:r>
            <a:endParaRPr lang="en-GB" sz="2400" b="0" dirty="0"/>
          </a:p>
          <a:p>
            <a:pPr lvl="1"/>
            <a:r>
              <a:rPr lang="en-US" sz="2400" b="0" dirty="0"/>
              <a:t>Large number of False positives.</a:t>
            </a:r>
            <a:endParaRPr lang="en-GB" b="0" dirty="0"/>
          </a:p>
          <a:p>
            <a:pPr lvl="1"/>
            <a:r>
              <a:rPr lang="en-US" sz="2400" b="0" dirty="0"/>
              <a:t>Pro: 449$ per year.</a:t>
            </a:r>
          </a:p>
          <a:p>
            <a:pPr lvl="1"/>
            <a:r>
              <a:rPr lang="en-US" sz="2400" dirty="0"/>
              <a:t>Enterprise: 8000$ per year.</a:t>
            </a:r>
            <a:endParaRPr lang="en-GB" b="0" dirty="0"/>
          </a:p>
          <a:p>
            <a:r>
              <a:rPr lang="en-US" sz="2800" b="1" dirty="0"/>
              <a:t>Nessus:</a:t>
            </a:r>
            <a:endParaRPr lang="en-GB" b="0" dirty="0"/>
          </a:p>
          <a:p>
            <a:pPr lvl="1"/>
            <a:r>
              <a:rPr lang="en-US" sz="2400" b="0" dirty="0"/>
              <a:t>Scans limited web application vulnerabilities, more focused on network vulnerabilities.</a:t>
            </a:r>
            <a:endParaRPr lang="en-GB" b="0" dirty="0"/>
          </a:p>
          <a:p>
            <a:pPr lvl="1"/>
            <a:r>
              <a:rPr lang="en-US" sz="2400" dirty="0"/>
              <a:t>2</a:t>
            </a:r>
            <a:r>
              <a:rPr lang="en-US" sz="2400" b="0" dirty="0"/>
              <a:t>000$ - 3000$ per year.</a:t>
            </a:r>
            <a:endParaRPr lang="en-GB"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dirty="0"/>
              <a:t>Problem Statement</a:t>
            </a:r>
          </a:p>
        </p:txBody>
      </p:sp>
      <p:sp>
        <p:nvSpPr>
          <p:cNvPr id="1048584" name="Content Placeholder 2"/>
          <p:cNvSpPr>
            <a:spLocks noGrp="1"/>
          </p:cNvSpPr>
          <p:nvPr>
            <p:ph idx="1"/>
          </p:nvPr>
        </p:nvSpPr>
        <p:spPr>
          <a:xfrm>
            <a:off x="76200" y="1600200"/>
            <a:ext cx="8991600" cy="5486400"/>
          </a:xfrm>
        </p:spPr>
        <p:txBody>
          <a:bodyPr/>
          <a:lstStyle/>
          <a:p>
            <a:r>
              <a:rPr lang="en-US" dirty="0"/>
              <a:t>The Problem:</a:t>
            </a:r>
          </a:p>
          <a:p>
            <a:pPr lvl="1"/>
            <a:r>
              <a:rPr lang="en-US" sz="2400" dirty="0"/>
              <a:t> Web Applications are one of the main targets of adversaries. Many events have been reported, which led to complete compromise of confidentiality, integrity, availability of the Organizations because of Web vulnerabilities.</a:t>
            </a:r>
            <a:endParaRPr lang="zh-CN" altLang="en-US" sz="2400" dirty="0"/>
          </a:p>
          <a:p>
            <a:pPr lvl="1"/>
            <a:r>
              <a:rPr lang="en-US" sz="2400" dirty="0"/>
              <a:t>Organizations need to conduct vulnerability scanning and Penetration testings on there own.</a:t>
            </a:r>
            <a:endParaRPr lang="zh-CN" altLang="en-US" sz="2400" dirty="0"/>
          </a:p>
          <a:p>
            <a:pPr lvl="1"/>
            <a:r>
              <a:rPr lang="en-US" altLang="en-US" sz="2400" dirty="0"/>
              <a:t>Existing Solutions are scanning for limited vulnerabilities, generate many false positives and are quite expensive.</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US" dirty="0"/>
              <a:t>Proposed Solution</a:t>
            </a:r>
          </a:p>
        </p:txBody>
      </p:sp>
      <p:sp>
        <p:nvSpPr>
          <p:cNvPr id="1048586" name="Content Placeholder 2"/>
          <p:cNvSpPr>
            <a:spLocks noGrp="1"/>
          </p:cNvSpPr>
          <p:nvPr>
            <p:ph idx="1"/>
          </p:nvPr>
        </p:nvSpPr>
        <p:spPr>
          <a:xfrm>
            <a:off x="76200" y="1219200"/>
            <a:ext cx="8991600" cy="5334000"/>
          </a:xfrm>
        </p:spPr>
        <p:txBody>
          <a:bodyPr>
            <a:normAutofit fontScale="61667" lnSpcReduction="20000"/>
          </a:bodyPr>
          <a:lstStyle/>
          <a:p>
            <a:r>
              <a:rPr lang="en-US" dirty="0"/>
              <a:t>Features of the project</a:t>
            </a:r>
          </a:p>
          <a:p>
            <a:pPr lvl="1"/>
            <a:r>
              <a:rPr lang="en-US" sz="3000" dirty="0"/>
              <a:t>Reconnaissance:</a:t>
            </a:r>
          </a:p>
          <a:p>
            <a:pPr lvl="2"/>
            <a:r>
              <a:rPr lang="en-US" sz="2600" dirty="0"/>
              <a:t>Subdomain Enumeration</a:t>
            </a:r>
          </a:p>
          <a:p>
            <a:pPr lvl="2"/>
            <a:r>
              <a:rPr lang="en-US" sz="2600" dirty="0"/>
              <a:t>Crawling</a:t>
            </a:r>
          </a:p>
          <a:p>
            <a:pPr lvl="2"/>
            <a:r>
              <a:rPr lang="en-US" sz="2600" dirty="0"/>
              <a:t>Fingerprinting</a:t>
            </a:r>
          </a:p>
          <a:p>
            <a:pPr lvl="2"/>
            <a:r>
              <a:rPr lang="en-US" sz="2600" dirty="0"/>
              <a:t>Discover from web archive</a:t>
            </a:r>
          </a:p>
          <a:p>
            <a:pPr lvl="1"/>
            <a:r>
              <a:rPr lang="en-US" sz="3000" dirty="0"/>
              <a:t>Enumeration &amp; Scanning:</a:t>
            </a:r>
          </a:p>
          <a:p>
            <a:pPr lvl="2"/>
            <a:r>
              <a:rPr lang="en-US" sz="2600" dirty="0"/>
              <a:t>Scan for Open Ports, Discover services running on them and if they are vulnerable to an attack.</a:t>
            </a:r>
          </a:p>
          <a:p>
            <a:pPr lvl="2"/>
            <a:r>
              <a:rPr lang="en-US" sz="2600" dirty="0"/>
              <a:t>Finding hidden files and Directories and crawling again on discovered files if needed.</a:t>
            </a:r>
          </a:p>
          <a:p>
            <a:pPr lvl="1"/>
            <a:r>
              <a:rPr lang="en-US" sz="3000" dirty="0"/>
              <a:t>Vulnerability Scanning &amp; exploitation:</a:t>
            </a:r>
          </a:p>
          <a:p>
            <a:pPr lvl="1"/>
            <a:endParaRPr lang="en-US" sz="3000" dirty="0"/>
          </a:p>
          <a:p>
            <a:pPr lvl="2"/>
            <a:r>
              <a:rPr lang="en-US" sz="2600" dirty="0"/>
              <a:t>XSS</a:t>
            </a:r>
          </a:p>
          <a:p>
            <a:pPr lvl="2"/>
            <a:r>
              <a:rPr lang="en-US" sz="2600" dirty="0"/>
              <a:t>SQLi</a:t>
            </a:r>
          </a:p>
          <a:p>
            <a:pPr lvl="2"/>
            <a:r>
              <a:rPr lang="en-US" sz="2600" dirty="0" err="1"/>
              <a:t>SSTi</a:t>
            </a:r>
            <a:endParaRPr lang="en-US" sz="2600" dirty="0"/>
          </a:p>
          <a:p>
            <a:pPr lvl="2"/>
            <a:r>
              <a:rPr lang="en-US" sz="2600" dirty="0"/>
              <a:t>Command Injections</a:t>
            </a:r>
          </a:p>
          <a:p>
            <a:pPr lvl="2"/>
            <a:r>
              <a:rPr lang="en-US" sz="2600" dirty="0"/>
              <a:t>Host Header Injections</a:t>
            </a:r>
          </a:p>
          <a:p>
            <a:pPr lvl="2"/>
            <a:r>
              <a:rPr lang="en-US" sz="2600" dirty="0"/>
              <a:t>Open Redirect</a:t>
            </a:r>
          </a:p>
          <a:p>
            <a:pPr lvl="2"/>
            <a:r>
              <a:rPr lang="en-US" sz="2600" dirty="0"/>
              <a:t>SSRF</a:t>
            </a:r>
          </a:p>
          <a:p>
            <a:pPr lvl="2"/>
            <a:r>
              <a:rPr lang="en-US" sz="2600" dirty="0"/>
              <a:t>Subdomain Takeover.</a:t>
            </a:r>
          </a:p>
          <a:p>
            <a:endParaRPr lang="en-US" dirty="0"/>
          </a:p>
        </p:txBody>
      </p:sp>
      <p:sp>
        <p:nvSpPr>
          <p:cNvPr id="4" name="TextBox 3">
            <a:extLst>
              <a:ext uri="{FF2B5EF4-FFF2-40B4-BE49-F238E27FC236}">
                <a16:creationId xmlns:a16="http://schemas.microsoft.com/office/drawing/2014/main" id="{C063EF28-FBAE-FEFF-0F7C-253F055B02A2}"/>
              </a:ext>
            </a:extLst>
          </p:cNvPr>
          <p:cNvSpPr txBox="1"/>
          <p:nvPr/>
        </p:nvSpPr>
        <p:spPr>
          <a:xfrm>
            <a:off x="3276600" y="4272677"/>
            <a:ext cx="4572000" cy="2585323"/>
          </a:xfrm>
          <a:prstGeom prst="rect">
            <a:avLst/>
          </a:prstGeom>
          <a:noFill/>
        </p:spPr>
        <p:txBody>
          <a:bodyPr wrap="square" rtlCol="0">
            <a:spAutoFit/>
          </a:bodyPr>
          <a:lstStyle/>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CORS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Cloud Bucket Misconfigurations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403 bypass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Clickjacking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RFI</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LFI</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Information Disclosure</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Google API Misconfiguration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CSRF</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US" dirty="0"/>
              <a:t>Proposed Solution</a:t>
            </a:r>
          </a:p>
        </p:txBody>
      </p:sp>
      <p:sp>
        <p:nvSpPr>
          <p:cNvPr id="1048586" name="Content Placeholder 2"/>
          <p:cNvSpPr>
            <a:spLocks noGrp="1"/>
          </p:cNvSpPr>
          <p:nvPr>
            <p:ph idx="1"/>
          </p:nvPr>
        </p:nvSpPr>
        <p:spPr>
          <a:xfrm>
            <a:off x="76200" y="1295400"/>
            <a:ext cx="8991600" cy="5334000"/>
          </a:xfrm>
        </p:spPr>
        <p:txBody>
          <a:bodyPr>
            <a:normAutofit fontScale="99167"/>
          </a:bodyPr>
          <a:lstStyle/>
          <a:p>
            <a:r>
              <a:rPr lang="en-US" sz="2400" dirty="0"/>
              <a:t>Features of the project (Continued)</a:t>
            </a:r>
          </a:p>
          <a:p>
            <a:pPr lvl="1"/>
            <a:r>
              <a:rPr lang="en-US" sz="2000" dirty="0"/>
              <a:t>Cross Checking for any identified Vulnerability to minimize false positives. </a:t>
            </a:r>
          </a:p>
          <a:p>
            <a:pPr lvl="1"/>
            <a:r>
              <a:rPr lang="en-US" sz="2000" dirty="0"/>
              <a:t>Fast Vulnerability Scanner Engine:</a:t>
            </a:r>
          </a:p>
          <a:p>
            <a:pPr lvl="2"/>
            <a:r>
              <a:rPr lang="en-US" sz="1800" dirty="0"/>
              <a:t>Scanning for famous vulnerabilities not covered in previous section.</a:t>
            </a:r>
          </a:p>
          <a:p>
            <a:pPr lvl="2"/>
            <a:r>
              <a:rPr lang="en-US" sz="1800" dirty="0"/>
              <a:t>Scanning for vulnerabilities in outdated 3</a:t>
            </a:r>
            <a:r>
              <a:rPr lang="en-US" sz="1800" baseline="30000" dirty="0"/>
              <a:t>rd</a:t>
            </a:r>
            <a:r>
              <a:rPr lang="en-US" sz="1800" dirty="0"/>
              <a:t> party components integrated with websites. </a:t>
            </a:r>
          </a:p>
          <a:p>
            <a:pPr lvl="2"/>
            <a:r>
              <a:rPr lang="en-US" sz="1800" dirty="0"/>
              <a:t>Zero False Positives.</a:t>
            </a:r>
          </a:p>
          <a:p>
            <a:pPr lvl="2"/>
            <a:r>
              <a:rPr lang="en-US" sz="1800" dirty="0"/>
              <a:t>E.g.</a:t>
            </a:r>
          </a:p>
          <a:p>
            <a:pPr lvl="3"/>
            <a:r>
              <a:rPr lang="en-US" sz="1600" dirty="0"/>
              <a:t>Get: &lt;base </a:t>
            </a:r>
            <a:r>
              <a:rPr lang="en-US" sz="1600" dirty="0" err="1"/>
              <a:t>url</a:t>
            </a:r>
            <a:r>
              <a:rPr lang="en-US" sz="1600" dirty="0"/>
              <a:t>&gt;/locale/?memory=/</a:t>
            </a:r>
            <a:r>
              <a:rPr lang="en-US" sz="1600" dirty="0" err="1"/>
              <a:t>etc</a:t>
            </a:r>
            <a:r>
              <a:rPr lang="en-US" sz="1600" dirty="0"/>
              <a:t>/passwd</a:t>
            </a:r>
          </a:p>
          <a:p>
            <a:pPr lvl="3"/>
            <a:r>
              <a:rPr lang="en-US" sz="1600" dirty="0"/>
              <a:t>Match: “:root:”</a:t>
            </a:r>
          </a:p>
          <a:p>
            <a:pPr lvl="1"/>
            <a:r>
              <a:rPr lang="en-US" sz="2000" dirty="0"/>
              <a:t>Reporting</a:t>
            </a:r>
            <a:endParaRPr lang="en-US" sz="1800" dirty="0"/>
          </a:p>
          <a:p>
            <a:endParaRPr lang="en-US" dirty="0"/>
          </a:p>
        </p:txBody>
      </p:sp>
    </p:spTree>
    <p:extLst>
      <p:ext uri="{BB962C8B-B14F-4D97-AF65-F5344CB8AC3E}">
        <p14:creationId xmlns:p14="http://schemas.microsoft.com/office/powerpoint/2010/main" val="72868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589</Words>
  <Application>Microsoft Office PowerPoint</Application>
  <PresentationFormat>On-screen Show (4:3)</PresentationFormat>
  <Paragraphs>141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FYP Proposal Defense BLACK PEARL</vt:lpstr>
      <vt:lpstr>Table of Contents</vt:lpstr>
      <vt:lpstr>Introduction</vt:lpstr>
      <vt:lpstr>Background</vt:lpstr>
      <vt:lpstr>Background</vt:lpstr>
      <vt:lpstr>Background</vt:lpstr>
      <vt:lpstr>Problem Statement</vt:lpstr>
      <vt:lpstr>Proposed Solution</vt:lpstr>
      <vt:lpstr>Proposed Solution</vt:lpstr>
      <vt:lpstr>Proposed Solution</vt:lpstr>
      <vt:lpstr>Proposed Solution</vt:lpstr>
      <vt:lpstr>Project Scope</vt:lpstr>
      <vt:lpstr>Gantt Chart</vt:lpstr>
      <vt:lpstr>References</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creator>Engr. M.  Adnan Ur Rehman</dc:creator>
  <cp:lastModifiedBy>02-131192-044</cp:lastModifiedBy>
  <cp:revision>5</cp:revision>
  <dcterms:created xsi:type="dcterms:W3CDTF">2006-08-15T04:00:00Z</dcterms:created>
  <dcterms:modified xsi:type="dcterms:W3CDTF">2022-10-13T21:50:06Z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5a923c02988e4c28be50bd94c729d330</vt:lpwstr>
  </property>
</Properties>
</file>