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9509C0-715B-4DD6-8729-532FA9441D39}"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173933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509C0-715B-4DD6-8729-532FA9441D39}"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26676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509C0-715B-4DD6-8729-532FA9441D39}"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46548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509C0-715B-4DD6-8729-532FA9441D39}"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262392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509C0-715B-4DD6-8729-532FA9441D39}"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56751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9509C0-715B-4DD6-8729-532FA9441D39}"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418927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9509C0-715B-4DD6-8729-532FA9441D39}"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328738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9509C0-715B-4DD6-8729-532FA9441D39}"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240862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509C0-715B-4DD6-8729-532FA9441D39}"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291807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509C0-715B-4DD6-8729-532FA9441D39}"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374500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509C0-715B-4DD6-8729-532FA9441D39}"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5D191-D368-402C-9D28-A3B95E8B561B}" type="slidenum">
              <a:rPr lang="en-US" smtClean="0"/>
              <a:t>‹#›</a:t>
            </a:fld>
            <a:endParaRPr lang="en-US"/>
          </a:p>
        </p:txBody>
      </p:sp>
    </p:spTree>
    <p:extLst>
      <p:ext uri="{BB962C8B-B14F-4D97-AF65-F5344CB8AC3E}">
        <p14:creationId xmlns:p14="http://schemas.microsoft.com/office/powerpoint/2010/main" val="318083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509C0-715B-4DD6-8729-532FA9441D39}"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5D191-D368-402C-9D28-A3B95E8B561B}" type="slidenum">
              <a:rPr lang="en-US" smtClean="0"/>
              <a:t>‹#›</a:t>
            </a:fld>
            <a:endParaRPr lang="en-US"/>
          </a:p>
        </p:txBody>
      </p:sp>
    </p:spTree>
    <p:extLst>
      <p:ext uri="{BB962C8B-B14F-4D97-AF65-F5344CB8AC3E}">
        <p14:creationId xmlns:p14="http://schemas.microsoft.com/office/powerpoint/2010/main" val="215190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332" y="699668"/>
            <a:ext cx="10429336" cy="2387600"/>
          </a:xfrm>
        </p:spPr>
        <p:txBody>
          <a:bodyPr/>
          <a:lstStyle/>
          <a:p>
            <a:r>
              <a:rPr lang="en-US" dirty="0"/>
              <a:t>DAA PROBLEM PRESENTATION</a:t>
            </a:r>
          </a:p>
        </p:txBody>
      </p:sp>
      <p:sp>
        <p:nvSpPr>
          <p:cNvPr id="3" name="Subtitle 2"/>
          <p:cNvSpPr>
            <a:spLocks noGrp="1"/>
          </p:cNvSpPr>
          <p:nvPr>
            <p:ph type="subTitle" idx="1"/>
          </p:nvPr>
        </p:nvSpPr>
        <p:spPr/>
        <p:txBody>
          <a:bodyPr/>
          <a:lstStyle/>
          <a:p>
            <a:r>
              <a:rPr lang="en-US" dirty="0"/>
              <a:t>Muhammad Umer Adeem (02-131192-044)</a:t>
            </a:r>
          </a:p>
          <a:p>
            <a:r>
              <a:rPr lang="en-US" dirty="0" err="1"/>
              <a:t>Sajjad</a:t>
            </a:r>
            <a:r>
              <a:rPr lang="en-US" dirty="0"/>
              <a:t> Ahmed (02-131192-052)</a:t>
            </a:r>
          </a:p>
        </p:txBody>
      </p:sp>
    </p:spTree>
    <p:extLst>
      <p:ext uri="{BB962C8B-B14F-4D97-AF65-F5344CB8AC3E}">
        <p14:creationId xmlns:p14="http://schemas.microsoft.com/office/powerpoint/2010/main" val="78700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Explanation</a:t>
            </a:r>
          </a:p>
        </p:txBody>
      </p:sp>
      <p:sp>
        <p:nvSpPr>
          <p:cNvPr id="3" name="Content Placeholder 2"/>
          <p:cNvSpPr>
            <a:spLocks noGrp="1"/>
          </p:cNvSpPr>
          <p:nvPr>
            <p:ph idx="1"/>
          </p:nvPr>
        </p:nvSpPr>
        <p:spPr/>
        <p:txBody>
          <a:bodyPr/>
          <a:lstStyle/>
          <a:p>
            <a:r>
              <a:rPr lang="en-US" dirty="0"/>
              <a:t>The problem presents a scenario where Bob has an array A of N integers, where A[</a:t>
            </a:r>
            <a:r>
              <a:rPr lang="en-US" dirty="0" err="1"/>
              <a:t>i</a:t>
            </a:r>
            <a:r>
              <a:rPr lang="en-US" dirty="0"/>
              <a:t>] represents the number of buckets Bob has of color </a:t>
            </a:r>
            <a:r>
              <a:rPr lang="en-US" dirty="0" err="1"/>
              <a:t>i</a:t>
            </a:r>
            <a:r>
              <a:rPr lang="en-US" dirty="0"/>
              <a:t>. </a:t>
            </a:r>
          </a:p>
          <a:p>
            <a:r>
              <a:rPr lang="en-US" dirty="0"/>
              <a:t>Bob can perform moves to transform two buckets of the same color into a bucket of any other color. </a:t>
            </a:r>
          </a:p>
          <a:p>
            <a:r>
              <a:rPr lang="en-US" dirty="0"/>
              <a:t>Additionally, Bob is given an array B of N integers, where B[</a:t>
            </a:r>
            <a:r>
              <a:rPr lang="en-US" dirty="0" err="1"/>
              <a:t>i</a:t>
            </a:r>
            <a:r>
              <a:rPr lang="en-US" dirty="0"/>
              <a:t>] represents the minimum number of buckets Bob needs of color </a:t>
            </a:r>
            <a:r>
              <a:rPr lang="en-US" dirty="0" err="1"/>
              <a:t>i</a:t>
            </a:r>
            <a:r>
              <a:rPr lang="en-US" dirty="0"/>
              <a:t>. </a:t>
            </a:r>
          </a:p>
          <a:p>
            <a:r>
              <a:rPr lang="en-US" dirty="0"/>
              <a:t>The task is to determine if it is possible for Bob to obtain the required number of buckets for each color using the specified moves.</a:t>
            </a:r>
          </a:p>
        </p:txBody>
      </p:sp>
    </p:spTree>
    <p:extLst>
      <p:ext uri="{BB962C8B-B14F-4D97-AF65-F5344CB8AC3E}">
        <p14:creationId xmlns:p14="http://schemas.microsoft.com/office/powerpoint/2010/main" val="396951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Design</a:t>
            </a:r>
          </a:p>
        </p:txBody>
      </p:sp>
      <p:sp>
        <p:nvSpPr>
          <p:cNvPr id="3" name="Content Placeholder 2"/>
          <p:cNvSpPr>
            <a:spLocks noGrp="1"/>
          </p:cNvSpPr>
          <p:nvPr>
            <p:ph idx="1"/>
          </p:nvPr>
        </p:nvSpPr>
        <p:spPr>
          <a:xfrm>
            <a:off x="669701" y="1825625"/>
            <a:ext cx="11269013" cy="4351338"/>
          </a:xfrm>
        </p:spPr>
        <p:txBody>
          <a:bodyPr>
            <a:normAutofit fontScale="92500" lnSpcReduction="10000"/>
          </a:bodyPr>
          <a:lstStyle/>
          <a:p>
            <a:pPr algn="l">
              <a:buFont typeface="+mj-lt"/>
              <a:buAutoNum type="arabicPeriod"/>
            </a:pPr>
            <a:r>
              <a:rPr lang="en-US" b="0" i="0" dirty="0">
                <a:solidFill>
                  <a:srgbClr val="374151"/>
                </a:solidFill>
                <a:effectLst/>
                <a:latin typeface="Söhne"/>
              </a:rPr>
              <a:t>Start by counting the number of colors, which is the length of the array A.</a:t>
            </a:r>
          </a:p>
          <a:p>
            <a:pPr algn="l">
              <a:buFont typeface="+mj-lt"/>
              <a:buAutoNum type="arabicPeriod"/>
            </a:pPr>
            <a:r>
              <a:rPr lang="en-US" b="0" i="0" dirty="0">
                <a:solidFill>
                  <a:srgbClr val="374151"/>
                </a:solidFill>
                <a:effectLst/>
                <a:latin typeface="Söhne"/>
              </a:rPr>
              <a:t>For each color:</a:t>
            </a:r>
          </a:p>
          <a:p>
            <a:pPr marL="742950" lvl="1" indent="-285750" algn="l">
              <a:buFont typeface="+mj-lt"/>
              <a:buAutoNum type="arabicPeriod"/>
            </a:pPr>
            <a:r>
              <a:rPr lang="en-US" b="0" i="0" dirty="0">
                <a:solidFill>
                  <a:srgbClr val="374151"/>
                </a:solidFill>
                <a:effectLst/>
                <a:latin typeface="Söhne"/>
              </a:rPr>
              <a:t>If there are fewer buckets than required, calculate the deficit.</a:t>
            </a:r>
          </a:p>
          <a:p>
            <a:pPr marL="742950" lvl="1" indent="-285750" algn="l">
              <a:buFont typeface="+mj-lt"/>
              <a:buAutoNum type="arabicPeriod"/>
            </a:pPr>
            <a:r>
              <a:rPr lang="en-US" b="0" i="0" dirty="0">
                <a:solidFill>
                  <a:srgbClr val="374151"/>
                </a:solidFill>
                <a:effectLst/>
                <a:latin typeface="Söhne"/>
              </a:rPr>
              <a:t>Look for another color with extra buckets that can help cover the deficit.</a:t>
            </a:r>
          </a:p>
          <a:p>
            <a:pPr marL="742950" lvl="1" indent="-285750" algn="l">
              <a:buFont typeface="+mj-lt"/>
              <a:buAutoNum type="arabicPeriod"/>
            </a:pPr>
            <a:r>
              <a:rPr lang="en-US" b="0" i="0" dirty="0">
                <a:solidFill>
                  <a:srgbClr val="374151"/>
                </a:solidFill>
                <a:effectLst/>
                <a:latin typeface="Söhne"/>
              </a:rPr>
              <a:t>If such a color is found:</a:t>
            </a:r>
          </a:p>
          <a:p>
            <a:pPr marL="1143000" lvl="2" indent="-228600" algn="l">
              <a:buFont typeface="+mj-lt"/>
              <a:buAutoNum type="arabicPeriod"/>
            </a:pPr>
            <a:r>
              <a:rPr lang="en-US" b="0" i="0" dirty="0">
                <a:solidFill>
                  <a:srgbClr val="374151"/>
                </a:solidFill>
                <a:effectLst/>
                <a:latin typeface="Söhne"/>
              </a:rPr>
              <a:t>If the extra buckets are sufficient, combine them to cover the deficit.</a:t>
            </a:r>
          </a:p>
          <a:p>
            <a:pPr marL="1143000" lvl="2" indent="-228600" algn="l">
              <a:buFont typeface="+mj-lt"/>
              <a:buAutoNum type="arabicPeriod"/>
            </a:pPr>
            <a:r>
              <a:rPr lang="en-US" b="0" i="0" dirty="0">
                <a:solidFill>
                  <a:srgbClr val="374151"/>
                </a:solidFill>
                <a:effectLst/>
                <a:latin typeface="Söhne"/>
              </a:rPr>
              <a:t>If the extra buckets are not enough, use as many pairs of buckets as possible and adjust the deficit accordingly.</a:t>
            </a:r>
          </a:p>
          <a:p>
            <a:pPr marL="742950" lvl="1" indent="-285750" algn="l">
              <a:buFont typeface="+mj-lt"/>
              <a:buAutoNum type="arabicPeriod"/>
            </a:pPr>
            <a:r>
              <a:rPr lang="en-US" b="0" i="0" dirty="0">
                <a:solidFill>
                  <a:srgbClr val="374151"/>
                </a:solidFill>
                <a:effectLst/>
                <a:latin typeface="Söhne"/>
              </a:rPr>
              <a:t>If the deficit cannot be covered, return 'No' as it's not possible to get the required buckets for each color.</a:t>
            </a:r>
          </a:p>
          <a:p>
            <a:pPr algn="l">
              <a:buFont typeface="+mj-lt"/>
              <a:buAutoNum type="arabicPeriod"/>
            </a:pPr>
            <a:r>
              <a:rPr lang="en-US" b="0" i="0" dirty="0">
                <a:solidFill>
                  <a:srgbClr val="374151"/>
                </a:solidFill>
                <a:effectLst/>
                <a:latin typeface="Söhne"/>
              </a:rPr>
              <a:t>If the loop completes without any remaining deficits, return 'Yes' as it's possible to get the required buckets for each color.</a:t>
            </a:r>
          </a:p>
        </p:txBody>
      </p:sp>
    </p:spTree>
    <p:extLst>
      <p:ext uri="{BB962C8B-B14F-4D97-AF65-F5344CB8AC3E}">
        <p14:creationId xmlns:p14="http://schemas.microsoft.com/office/powerpoint/2010/main" val="244340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476"/>
            <a:ext cx="10515600" cy="1325563"/>
          </a:xfrm>
        </p:spPr>
        <p:txBody>
          <a:bodyPr/>
          <a:lstStyle/>
          <a:p>
            <a:r>
              <a:rPr lang="en-US" dirty="0"/>
              <a:t>Dry Run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9422226"/>
              </p:ext>
            </p:extLst>
          </p:nvPr>
        </p:nvGraphicFramePr>
        <p:xfrm>
          <a:off x="954110" y="2353659"/>
          <a:ext cx="1196662" cy="2595880"/>
        </p:xfrm>
        <a:graphic>
          <a:graphicData uri="http://schemas.openxmlformats.org/drawingml/2006/table">
            <a:tbl>
              <a:tblPr firstRow="1" bandRow="1">
                <a:tableStyleId>{5C22544A-7EE6-4342-B048-85BDC9FD1C3A}</a:tableStyleId>
              </a:tblPr>
              <a:tblGrid>
                <a:gridCol w="1196662">
                  <a:extLst>
                    <a:ext uri="{9D8B030D-6E8A-4147-A177-3AD203B41FA5}">
                      <a16:colId xmlns:a16="http://schemas.microsoft.com/office/drawing/2014/main" val="20000"/>
                    </a:ext>
                  </a:extLst>
                </a:gridCol>
              </a:tblGrid>
              <a:tr h="370840">
                <a:tc>
                  <a:txBody>
                    <a:bodyPr/>
                    <a:lstStyle/>
                    <a:p>
                      <a:pPr algn="ctr"/>
                      <a:r>
                        <a:rPr lang="en-US" dirty="0"/>
                        <a:t>A</a:t>
                      </a:r>
                    </a:p>
                  </a:txBody>
                  <a:tcPr/>
                </a:tc>
                <a:extLst>
                  <a:ext uri="{0D108BD9-81ED-4DB2-BD59-A6C34878D82A}">
                    <a16:rowId xmlns:a16="http://schemas.microsoft.com/office/drawing/2014/main" val="10000"/>
                  </a:ext>
                </a:extLst>
              </a:tr>
              <a:tr h="370840">
                <a:tc>
                  <a:txBody>
                    <a:bodyPr/>
                    <a:lstStyle/>
                    <a:p>
                      <a:pPr algn="ctr"/>
                      <a:r>
                        <a:rPr lang="en-US" dirty="0"/>
                        <a:t>5</a:t>
                      </a:r>
                    </a:p>
                  </a:txBody>
                  <a:tcPr/>
                </a:tc>
                <a:extLst>
                  <a:ext uri="{0D108BD9-81ED-4DB2-BD59-A6C34878D82A}">
                    <a16:rowId xmlns:a16="http://schemas.microsoft.com/office/drawing/2014/main" val="10001"/>
                  </a:ext>
                </a:extLst>
              </a:tr>
              <a:tr h="370840">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dirty="0"/>
                        <a:t>4</a:t>
                      </a:r>
                    </a:p>
                  </a:txBody>
                  <a:tcPr/>
                </a:tc>
                <a:extLst>
                  <a:ext uri="{0D108BD9-81ED-4DB2-BD59-A6C34878D82A}">
                    <a16:rowId xmlns:a16="http://schemas.microsoft.com/office/drawing/2014/main" val="10003"/>
                  </a:ext>
                </a:extLst>
              </a:tr>
              <a:tr h="370840">
                <a:tc>
                  <a:txBody>
                    <a:bodyPr/>
                    <a:lstStyle/>
                    <a:p>
                      <a:pPr algn="ctr"/>
                      <a:r>
                        <a:rPr lang="en-US" dirty="0"/>
                        <a:t>5</a:t>
                      </a:r>
                    </a:p>
                  </a:txBody>
                  <a:tcPr/>
                </a:tc>
                <a:extLst>
                  <a:ext uri="{0D108BD9-81ED-4DB2-BD59-A6C34878D82A}">
                    <a16:rowId xmlns:a16="http://schemas.microsoft.com/office/drawing/2014/main" val="10004"/>
                  </a:ext>
                </a:extLst>
              </a:tr>
              <a:tr h="370840">
                <a:tc>
                  <a:txBody>
                    <a:bodyPr/>
                    <a:lstStyle/>
                    <a:p>
                      <a:pPr algn="ctr"/>
                      <a:r>
                        <a:rPr lang="en-US" dirty="0"/>
                        <a:t>9</a:t>
                      </a:r>
                    </a:p>
                  </a:txBody>
                  <a:tcPr/>
                </a:tc>
                <a:extLst>
                  <a:ext uri="{0D108BD9-81ED-4DB2-BD59-A6C34878D82A}">
                    <a16:rowId xmlns:a16="http://schemas.microsoft.com/office/drawing/2014/main" val="10005"/>
                  </a:ext>
                </a:extLst>
              </a:tr>
              <a:tr h="370840">
                <a:tc>
                  <a:txBody>
                    <a:bodyPr/>
                    <a:lstStyle/>
                    <a:p>
                      <a:pPr algn="ctr"/>
                      <a:r>
                        <a:rPr lang="en-US" dirty="0"/>
                        <a:t>2</a:t>
                      </a:r>
                    </a:p>
                  </a:txBody>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634379757"/>
              </p:ext>
            </p:extLst>
          </p:nvPr>
        </p:nvGraphicFramePr>
        <p:xfrm>
          <a:off x="2896673" y="2338633"/>
          <a:ext cx="1196662" cy="2595880"/>
        </p:xfrm>
        <a:graphic>
          <a:graphicData uri="http://schemas.openxmlformats.org/drawingml/2006/table">
            <a:tbl>
              <a:tblPr firstRow="1" bandRow="1">
                <a:tableStyleId>{5C22544A-7EE6-4342-B048-85BDC9FD1C3A}</a:tableStyleId>
              </a:tblPr>
              <a:tblGrid>
                <a:gridCol w="1196662">
                  <a:extLst>
                    <a:ext uri="{9D8B030D-6E8A-4147-A177-3AD203B41FA5}">
                      <a16:colId xmlns:a16="http://schemas.microsoft.com/office/drawing/2014/main" val="20000"/>
                    </a:ext>
                  </a:extLst>
                </a:gridCol>
              </a:tblGrid>
              <a:tr h="370840">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pPr algn="ctr"/>
                      <a:r>
                        <a:rPr lang="en-US" dirty="0"/>
                        <a:t>5</a:t>
                      </a:r>
                    </a:p>
                  </a:txBody>
                  <a:tcPr/>
                </a:tc>
                <a:extLst>
                  <a:ext uri="{0D108BD9-81ED-4DB2-BD59-A6C34878D82A}">
                    <a16:rowId xmlns:a16="http://schemas.microsoft.com/office/drawing/2014/main" val="10001"/>
                  </a:ext>
                </a:extLst>
              </a:tr>
              <a:tr h="370840">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6</a:t>
                      </a:r>
                    </a:p>
                  </a:txBody>
                  <a:tcPr/>
                </a:tc>
                <a:extLst>
                  <a:ext uri="{0D108BD9-81ED-4DB2-BD59-A6C34878D82A}">
                    <a16:rowId xmlns:a16="http://schemas.microsoft.com/office/drawing/2014/main" val="10004"/>
                  </a:ext>
                </a:extLst>
              </a:tr>
              <a:tr h="370840">
                <a:tc>
                  <a:txBody>
                    <a:bodyPr/>
                    <a:lstStyle/>
                    <a:p>
                      <a:pPr algn="ctr"/>
                      <a:r>
                        <a:rPr lang="en-US" dirty="0"/>
                        <a:t>5</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bl>
          </a:graphicData>
        </a:graphic>
      </p:graphicFrame>
      <p:graphicFrame>
        <p:nvGraphicFramePr>
          <p:cNvPr id="3" name="Content Placeholder 3">
            <a:extLst>
              <a:ext uri="{FF2B5EF4-FFF2-40B4-BE49-F238E27FC236}">
                <a16:creationId xmlns:a16="http://schemas.microsoft.com/office/drawing/2014/main" id="{36F0B12F-413B-4173-F518-F45243D8CDBF}"/>
              </a:ext>
            </a:extLst>
          </p:cNvPr>
          <p:cNvGraphicFramePr>
            <a:graphicFrameLocks/>
          </p:cNvGraphicFramePr>
          <p:nvPr>
            <p:extLst>
              <p:ext uri="{D42A27DB-BD31-4B8C-83A1-F6EECF244321}">
                <p14:modId xmlns:p14="http://schemas.microsoft.com/office/powerpoint/2010/main" val="251123880"/>
              </p:ext>
            </p:extLst>
          </p:nvPr>
        </p:nvGraphicFramePr>
        <p:xfrm>
          <a:off x="7584948" y="2368685"/>
          <a:ext cx="1196662" cy="2595880"/>
        </p:xfrm>
        <a:graphic>
          <a:graphicData uri="http://schemas.openxmlformats.org/drawingml/2006/table">
            <a:tbl>
              <a:tblPr firstRow="1" bandRow="1">
                <a:tableStyleId>{5C22544A-7EE6-4342-B048-85BDC9FD1C3A}</a:tableStyleId>
              </a:tblPr>
              <a:tblGrid>
                <a:gridCol w="1196662">
                  <a:extLst>
                    <a:ext uri="{9D8B030D-6E8A-4147-A177-3AD203B41FA5}">
                      <a16:colId xmlns:a16="http://schemas.microsoft.com/office/drawing/2014/main" val="20000"/>
                    </a:ext>
                  </a:extLst>
                </a:gridCol>
              </a:tblGrid>
              <a:tr h="370840">
                <a:tc>
                  <a:txBody>
                    <a:bodyPr/>
                    <a:lstStyle/>
                    <a:p>
                      <a:pPr algn="ctr"/>
                      <a:r>
                        <a:rPr lang="en-US" dirty="0"/>
                        <a:t>A</a:t>
                      </a:r>
                    </a:p>
                  </a:txBody>
                  <a:tcPr/>
                </a:tc>
                <a:extLst>
                  <a:ext uri="{0D108BD9-81ED-4DB2-BD59-A6C34878D82A}">
                    <a16:rowId xmlns:a16="http://schemas.microsoft.com/office/drawing/2014/main" val="10000"/>
                  </a:ext>
                </a:extLst>
              </a:tr>
              <a:tr h="370840">
                <a:tc>
                  <a:txBody>
                    <a:bodyPr/>
                    <a:lstStyle/>
                    <a:p>
                      <a:pPr algn="ctr"/>
                      <a:r>
                        <a:rPr lang="en-US" dirty="0"/>
                        <a:t>5</a:t>
                      </a:r>
                    </a:p>
                  </a:txBody>
                  <a:tcPr/>
                </a:tc>
                <a:extLst>
                  <a:ext uri="{0D108BD9-81ED-4DB2-BD59-A6C34878D82A}">
                    <a16:rowId xmlns:a16="http://schemas.microsoft.com/office/drawing/2014/main" val="10001"/>
                  </a:ext>
                </a:extLst>
              </a:tr>
              <a:tr h="370840">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dirty="0"/>
                        <a:t>4</a:t>
                      </a:r>
                    </a:p>
                  </a:txBody>
                  <a:tcPr/>
                </a:tc>
                <a:extLst>
                  <a:ext uri="{0D108BD9-81ED-4DB2-BD59-A6C34878D82A}">
                    <a16:rowId xmlns:a16="http://schemas.microsoft.com/office/drawing/2014/main" val="10003"/>
                  </a:ext>
                </a:extLst>
              </a:tr>
              <a:tr h="370840">
                <a:tc>
                  <a:txBody>
                    <a:bodyPr/>
                    <a:lstStyle/>
                    <a:p>
                      <a:pPr algn="ctr"/>
                      <a:r>
                        <a:rPr lang="en-US" dirty="0"/>
                        <a:t>5</a:t>
                      </a:r>
                    </a:p>
                  </a:txBody>
                  <a:tcPr/>
                </a:tc>
                <a:extLst>
                  <a:ext uri="{0D108BD9-81ED-4DB2-BD59-A6C34878D82A}">
                    <a16:rowId xmlns:a16="http://schemas.microsoft.com/office/drawing/2014/main" val="10004"/>
                  </a:ext>
                </a:extLst>
              </a:tr>
              <a:tr h="370840">
                <a:tc>
                  <a:txBody>
                    <a:bodyPr/>
                    <a:lstStyle/>
                    <a:p>
                      <a:pPr algn="ctr"/>
                      <a:r>
                        <a:rPr lang="en-US" dirty="0"/>
                        <a:t>9</a:t>
                      </a:r>
                    </a:p>
                  </a:txBody>
                  <a:tcPr/>
                </a:tc>
                <a:extLst>
                  <a:ext uri="{0D108BD9-81ED-4DB2-BD59-A6C34878D82A}">
                    <a16:rowId xmlns:a16="http://schemas.microsoft.com/office/drawing/2014/main" val="10005"/>
                  </a:ext>
                </a:extLst>
              </a:tr>
              <a:tr h="370840">
                <a:tc>
                  <a:txBody>
                    <a:bodyPr/>
                    <a:lstStyle/>
                    <a:p>
                      <a:pPr algn="ctr"/>
                      <a:r>
                        <a:rPr lang="en-US" dirty="0"/>
                        <a:t>2</a:t>
                      </a:r>
                    </a:p>
                  </a:txBody>
                  <a:tcPr/>
                </a:tc>
                <a:extLst>
                  <a:ext uri="{0D108BD9-81ED-4DB2-BD59-A6C34878D82A}">
                    <a16:rowId xmlns:a16="http://schemas.microsoft.com/office/drawing/2014/main" val="10006"/>
                  </a:ext>
                </a:extLst>
              </a:tr>
            </a:tbl>
          </a:graphicData>
        </a:graphic>
      </p:graphicFrame>
      <p:graphicFrame>
        <p:nvGraphicFramePr>
          <p:cNvPr id="6" name="Content Placeholder 3">
            <a:extLst>
              <a:ext uri="{FF2B5EF4-FFF2-40B4-BE49-F238E27FC236}">
                <a16:creationId xmlns:a16="http://schemas.microsoft.com/office/drawing/2014/main" id="{ED96AA88-540C-A42E-F367-BCBA08FAEF6A}"/>
              </a:ext>
            </a:extLst>
          </p:cNvPr>
          <p:cNvGraphicFramePr>
            <a:graphicFrameLocks/>
          </p:cNvGraphicFramePr>
          <p:nvPr>
            <p:extLst>
              <p:ext uri="{D42A27DB-BD31-4B8C-83A1-F6EECF244321}">
                <p14:modId xmlns:p14="http://schemas.microsoft.com/office/powerpoint/2010/main" val="1247714798"/>
              </p:ext>
            </p:extLst>
          </p:nvPr>
        </p:nvGraphicFramePr>
        <p:xfrm>
          <a:off x="9527511" y="2353659"/>
          <a:ext cx="1196662" cy="2595880"/>
        </p:xfrm>
        <a:graphic>
          <a:graphicData uri="http://schemas.openxmlformats.org/drawingml/2006/table">
            <a:tbl>
              <a:tblPr firstRow="1" bandRow="1">
                <a:tableStyleId>{5C22544A-7EE6-4342-B048-85BDC9FD1C3A}</a:tableStyleId>
              </a:tblPr>
              <a:tblGrid>
                <a:gridCol w="1196662">
                  <a:extLst>
                    <a:ext uri="{9D8B030D-6E8A-4147-A177-3AD203B41FA5}">
                      <a16:colId xmlns:a16="http://schemas.microsoft.com/office/drawing/2014/main" val="20000"/>
                    </a:ext>
                  </a:extLst>
                </a:gridCol>
              </a:tblGrid>
              <a:tr h="370840">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pPr algn="ctr"/>
                      <a:r>
                        <a:rPr lang="en-US" dirty="0"/>
                        <a:t>5</a:t>
                      </a:r>
                    </a:p>
                  </a:txBody>
                  <a:tcPr/>
                </a:tc>
                <a:extLst>
                  <a:ext uri="{0D108BD9-81ED-4DB2-BD59-A6C34878D82A}">
                    <a16:rowId xmlns:a16="http://schemas.microsoft.com/office/drawing/2014/main" val="10001"/>
                  </a:ext>
                </a:extLst>
              </a:tr>
              <a:tr h="370840">
                <a:tc>
                  <a:txBody>
                    <a:bodyPr/>
                    <a:lstStyle/>
                    <a:p>
                      <a:pPr algn="ctr"/>
                      <a:r>
                        <a:rPr lang="en-US" dirty="0"/>
                        <a:t>3</a:t>
                      </a:r>
                    </a:p>
                  </a:txBody>
                  <a:tcPr/>
                </a:tc>
                <a:extLst>
                  <a:ext uri="{0D108BD9-81ED-4DB2-BD59-A6C34878D82A}">
                    <a16:rowId xmlns:a16="http://schemas.microsoft.com/office/drawing/2014/main" val="10002"/>
                  </a:ext>
                </a:extLst>
              </a:tr>
              <a:tr h="370840">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7</a:t>
                      </a:r>
                    </a:p>
                  </a:txBody>
                  <a:tcPr/>
                </a:tc>
                <a:extLst>
                  <a:ext uri="{0D108BD9-81ED-4DB2-BD59-A6C34878D82A}">
                    <a16:rowId xmlns:a16="http://schemas.microsoft.com/office/drawing/2014/main" val="10004"/>
                  </a:ext>
                </a:extLst>
              </a:tr>
              <a:tr h="370840">
                <a:tc>
                  <a:txBody>
                    <a:bodyPr/>
                    <a:lstStyle/>
                    <a:p>
                      <a:pPr algn="ctr"/>
                      <a:r>
                        <a:rPr lang="en-US" dirty="0"/>
                        <a:t>5</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88DF1461-E8F1-3A8C-8876-BF741FAC4443}"/>
              </a:ext>
            </a:extLst>
          </p:cNvPr>
          <p:cNvSpPr txBox="1">
            <a:spLocks/>
          </p:cNvSpPr>
          <p:nvPr/>
        </p:nvSpPr>
        <p:spPr>
          <a:xfrm>
            <a:off x="838200" y="1615588"/>
            <a:ext cx="3255135" cy="6815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Successful</a:t>
            </a:r>
          </a:p>
        </p:txBody>
      </p:sp>
      <p:sp>
        <p:nvSpPr>
          <p:cNvPr id="8" name="Title 1">
            <a:extLst>
              <a:ext uri="{FF2B5EF4-FFF2-40B4-BE49-F238E27FC236}">
                <a16:creationId xmlns:a16="http://schemas.microsoft.com/office/drawing/2014/main" id="{F1DB35EC-0C57-81CD-D2C8-06C95D23C4A5}"/>
              </a:ext>
            </a:extLst>
          </p:cNvPr>
          <p:cNvSpPr txBox="1">
            <a:spLocks/>
          </p:cNvSpPr>
          <p:nvPr/>
        </p:nvSpPr>
        <p:spPr>
          <a:xfrm>
            <a:off x="7469038" y="1643267"/>
            <a:ext cx="3255135" cy="6815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Unsuccessful</a:t>
            </a:r>
          </a:p>
        </p:txBody>
      </p:sp>
    </p:spTree>
    <p:extLst>
      <p:ext uri="{BB962C8B-B14F-4D97-AF65-F5344CB8AC3E}">
        <p14:creationId xmlns:p14="http://schemas.microsoft.com/office/powerpoint/2010/main" val="223498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45B5-AAE0-1B75-7602-D55619AED81A}"/>
              </a:ext>
            </a:extLst>
          </p:cNvPr>
          <p:cNvSpPr>
            <a:spLocks noGrp="1"/>
          </p:cNvSpPr>
          <p:nvPr>
            <p:ph type="title"/>
          </p:nvPr>
        </p:nvSpPr>
        <p:spPr>
          <a:xfrm>
            <a:off x="398253" y="0"/>
            <a:ext cx="10515600" cy="646892"/>
          </a:xfrm>
        </p:spPr>
        <p:txBody>
          <a:bodyPr>
            <a:normAutofit fontScale="90000"/>
          </a:bodyPr>
          <a:lstStyle/>
          <a:p>
            <a:r>
              <a:rPr lang="en-US" dirty="0"/>
              <a:t>Code</a:t>
            </a:r>
          </a:p>
        </p:txBody>
      </p:sp>
      <p:sp>
        <p:nvSpPr>
          <p:cNvPr id="3" name="Content Placeholder 2">
            <a:extLst>
              <a:ext uri="{FF2B5EF4-FFF2-40B4-BE49-F238E27FC236}">
                <a16:creationId xmlns:a16="http://schemas.microsoft.com/office/drawing/2014/main" id="{AF39CEFE-557C-63A3-C45D-C5A40817AF6F}"/>
              </a:ext>
            </a:extLst>
          </p:cNvPr>
          <p:cNvSpPr>
            <a:spLocks noGrp="1"/>
          </p:cNvSpPr>
          <p:nvPr>
            <p:ph idx="1"/>
          </p:nvPr>
        </p:nvSpPr>
        <p:spPr>
          <a:xfrm>
            <a:off x="682926" y="707365"/>
            <a:ext cx="5257800" cy="5840083"/>
          </a:xfrm>
        </p:spPr>
        <p:txBody>
          <a:bodyPr>
            <a:noAutofit/>
          </a:bodyPr>
          <a:lstStyle/>
          <a:p>
            <a:pPr marL="0" indent="0">
              <a:buNone/>
            </a:pPr>
            <a:r>
              <a:rPr lang="en-US" sz="1200" b="0" dirty="0">
                <a:solidFill>
                  <a:srgbClr val="0000FF"/>
                </a:solidFill>
                <a:effectLst/>
                <a:latin typeface="Consolas" panose="020B0609020204030204" pitchFamily="49" charset="0"/>
              </a:rPr>
              <a:t>def</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is_possible_buckets</a:t>
            </a:r>
            <a:r>
              <a:rPr lang="en-US" sz="1200" b="0" dirty="0">
                <a:solidFill>
                  <a:srgbClr val="000000"/>
                </a:solidFill>
                <a:effectLst/>
                <a:latin typeface="Consolas" panose="020B0609020204030204" pitchFamily="49" charset="0"/>
              </a:rPr>
              <a:t>(A, B):</a:t>
            </a:r>
          </a:p>
          <a:p>
            <a:pPr marL="0" indent="0">
              <a:buNone/>
            </a:pPr>
            <a:r>
              <a:rPr lang="en-US" sz="1200" b="0" dirty="0">
                <a:solidFill>
                  <a:srgbClr val="000000"/>
                </a:solidFill>
                <a:effectLst/>
                <a:latin typeface="Consolas" panose="020B0609020204030204" pitchFamily="49" charset="0"/>
              </a:rPr>
              <a:t>    N = </a:t>
            </a:r>
            <a:r>
              <a:rPr lang="en-US" sz="1200" b="0" dirty="0" err="1">
                <a:solidFill>
                  <a:srgbClr val="000000"/>
                </a:solidFill>
                <a:effectLst/>
                <a:latin typeface="Consolas" panose="020B0609020204030204" pitchFamily="49" charset="0"/>
              </a:rPr>
              <a:t>len</a:t>
            </a:r>
            <a:r>
              <a:rPr lang="en-US" sz="1200" b="0" dirty="0">
                <a:solidFill>
                  <a:srgbClr val="000000"/>
                </a:solidFill>
                <a:effectLst/>
                <a:latin typeface="Consolas" panose="020B0609020204030204" pitchFamily="49" charset="0"/>
              </a:rPr>
              <a:t>(A)</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0000"/>
                </a:solidFill>
                <a:effectLst/>
                <a:latin typeface="Consolas" panose="020B0609020204030204" pitchFamily="49" charset="0"/>
              </a:rPr>
              <a:t> range(N):</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A[</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&lt; B[</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deficit = B[</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 A[</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 j </a:t>
            </a:r>
            <a:r>
              <a:rPr lang="en-US" sz="1200" b="0" dirty="0">
                <a:solidFill>
                  <a:srgbClr val="0000FF"/>
                </a:solidFill>
                <a:effectLst/>
                <a:latin typeface="Consolas" panose="020B0609020204030204" pitchFamily="49" charset="0"/>
              </a:rPr>
              <a:t>in</a:t>
            </a:r>
            <a:r>
              <a:rPr lang="en-US" sz="1200" b="0" dirty="0">
                <a:solidFill>
                  <a:srgbClr val="000000"/>
                </a:solidFill>
                <a:effectLst/>
                <a:latin typeface="Consolas" panose="020B0609020204030204" pitchFamily="49" charset="0"/>
              </a:rPr>
              <a:t> range(N):</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j != i:</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A[j] &gt; B[j]:</a:t>
            </a:r>
          </a:p>
          <a:p>
            <a:pPr marL="0" indent="0">
              <a:buNone/>
            </a:pPr>
            <a:r>
              <a:rPr lang="en-US" sz="1200" b="0" dirty="0">
                <a:solidFill>
                  <a:srgbClr val="000000"/>
                </a:solidFill>
                <a:effectLst/>
                <a:latin typeface="Consolas" panose="020B0609020204030204" pitchFamily="49" charset="0"/>
              </a:rPr>
              <a:t>                        extra = A[j] - B[j]</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extra/</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&gt;= deficit:</a:t>
            </a:r>
          </a:p>
          <a:p>
            <a:pPr marL="0" indent="0">
              <a:buNone/>
            </a:pPr>
            <a:r>
              <a:rPr lang="en-US" sz="1200" b="0" dirty="0">
                <a:solidFill>
                  <a:srgbClr val="000000"/>
                </a:solidFill>
                <a:effectLst/>
                <a:latin typeface="Consolas" panose="020B0609020204030204" pitchFamily="49" charset="0"/>
              </a:rPr>
              <a:t>                            A[j] -= deficit*</a:t>
            </a:r>
            <a:r>
              <a:rPr lang="en-US" sz="1200" b="0" dirty="0">
                <a:solidFill>
                  <a:srgbClr val="098658"/>
                </a:solidFill>
                <a:effectLst/>
                <a:latin typeface="Consolas" panose="020B0609020204030204" pitchFamily="49" charset="0"/>
              </a:rPr>
              <a:t>2</a:t>
            </a:r>
            <a:endParaRPr lang="en-US" sz="1200" b="0" dirty="0">
              <a:solidFill>
                <a:srgbClr val="000000"/>
              </a:solidFill>
              <a:effectLst/>
              <a:latin typeface="Consolas" panose="020B0609020204030204" pitchFamily="49" charset="0"/>
            </a:endParaRPr>
          </a:p>
          <a:p>
            <a:pPr marL="0" indent="0">
              <a:buNone/>
            </a:pPr>
            <a:r>
              <a:rPr lang="en-US" sz="1200" b="0" dirty="0">
                <a:solidFill>
                  <a:srgbClr val="000000"/>
                </a:solidFill>
                <a:effectLst/>
                <a:latin typeface="Consolas" panose="020B0609020204030204" pitchFamily="49" charset="0"/>
              </a:rPr>
              <a:t>                            A[</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 deficit</a:t>
            </a:r>
          </a:p>
          <a:p>
            <a:pPr marL="0" indent="0">
              <a:buNone/>
            </a:pPr>
            <a:r>
              <a:rPr lang="en-US" sz="1200" b="0" dirty="0">
                <a:solidFill>
                  <a:srgbClr val="000000"/>
                </a:solidFill>
                <a:effectLst/>
                <a:latin typeface="Consolas" panose="020B0609020204030204" pitchFamily="49" charset="0"/>
              </a:rPr>
              <a:t>                            deficit = </a:t>
            </a:r>
            <a:r>
              <a:rPr lang="en-US" sz="1200" b="0" dirty="0">
                <a:solidFill>
                  <a:srgbClr val="098658"/>
                </a:solidFill>
                <a:effectLst/>
                <a:latin typeface="Consolas" panose="020B0609020204030204" pitchFamily="49" charset="0"/>
              </a:rPr>
              <a:t>0</a:t>
            </a:r>
            <a:endParaRPr lang="en-US" sz="1200" b="0" dirty="0">
              <a:solidFill>
                <a:srgbClr val="000000"/>
              </a:solidFill>
              <a:effectLst/>
              <a:latin typeface="Consolas" panose="020B0609020204030204" pitchFamily="49" charset="0"/>
            </a:endParaRP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break</a:t>
            </a:r>
            <a:endParaRPr lang="en-US" sz="1200" b="0" dirty="0">
              <a:solidFill>
                <a:srgbClr val="000000"/>
              </a:solidFill>
              <a:effectLst/>
              <a:latin typeface="Consolas" panose="020B0609020204030204" pitchFamily="49" charset="0"/>
            </a:endParaRP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elif</a:t>
            </a:r>
            <a:r>
              <a:rPr lang="en-US" sz="1200" b="0" dirty="0">
                <a:solidFill>
                  <a:srgbClr val="000000"/>
                </a:solidFill>
                <a:effectLst/>
                <a:latin typeface="Consolas" panose="020B0609020204030204" pitchFamily="49" charset="0"/>
              </a:rPr>
              <a:t> extra % </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 </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A[j] -= extra</a:t>
            </a:r>
          </a:p>
          <a:p>
            <a:pPr marL="0" indent="0">
              <a:buNone/>
            </a:pPr>
            <a:r>
              <a:rPr lang="en-US" sz="1200" b="0" dirty="0">
                <a:solidFill>
                  <a:srgbClr val="000000"/>
                </a:solidFill>
                <a:effectLst/>
                <a:latin typeface="Consolas" panose="020B0609020204030204" pitchFamily="49" charset="0"/>
              </a:rPr>
              <a:t>                            deficit -= int(extra/</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 int(extra/</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deficit == </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break</a:t>
            </a:r>
            <a:endParaRPr lang="en-US" sz="1200" b="0" dirty="0">
              <a:solidFill>
                <a:srgbClr val="000000"/>
              </a:solidFill>
              <a:effectLst/>
              <a:latin typeface="Consolas" panose="020B0609020204030204" pitchFamily="49" charset="0"/>
            </a:endParaRPr>
          </a:p>
          <a:p>
            <a:pPr marL="0" indent="0">
              <a:buNone/>
            </a:pPr>
            <a:endParaRPr lang="en-US" sz="1200" dirty="0"/>
          </a:p>
        </p:txBody>
      </p:sp>
      <p:sp>
        <p:nvSpPr>
          <p:cNvPr id="6" name="Content Placeholder 2">
            <a:extLst>
              <a:ext uri="{FF2B5EF4-FFF2-40B4-BE49-F238E27FC236}">
                <a16:creationId xmlns:a16="http://schemas.microsoft.com/office/drawing/2014/main" id="{5A086189-00ED-979A-987F-D459A0639ED8}"/>
              </a:ext>
            </a:extLst>
          </p:cNvPr>
          <p:cNvSpPr txBox="1">
            <a:spLocks/>
          </p:cNvSpPr>
          <p:nvPr/>
        </p:nvSpPr>
        <p:spPr>
          <a:xfrm>
            <a:off x="6251274" y="707365"/>
            <a:ext cx="5257800" cy="5840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else</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A[j] -= (extra-</a:t>
            </a:r>
            <a:r>
              <a:rPr lang="en-US" sz="1200" b="0" kern="1200" dirty="0">
                <a:solidFill>
                  <a:srgbClr val="098658"/>
                </a:solidFill>
                <a:effectLst/>
                <a:latin typeface="Consolas" panose="020B0609020204030204" pitchFamily="49" charset="0"/>
                <a:ea typeface="+mn-ea"/>
                <a:cs typeface="+mn-cs"/>
              </a:rPr>
              <a:t>1</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deficit -= int((extra-</a:t>
            </a:r>
            <a:r>
              <a:rPr lang="en-US" sz="1200" b="0" kern="1200" dirty="0">
                <a:solidFill>
                  <a:srgbClr val="098658"/>
                </a:solidFill>
                <a:effectLst/>
                <a:latin typeface="Consolas" panose="020B0609020204030204" pitchFamily="49" charset="0"/>
                <a:ea typeface="+mn-ea"/>
                <a:cs typeface="+mn-cs"/>
              </a:rPr>
              <a:t>1</a:t>
            </a:r>
            <a:r>
              <a:rPr lang="en-US" sz="1200" b="0" kern="1200" dirty="0">
                <a:solidFill>
                  <a:srgbClr val="000000"/>
                </a:solidFill>
                <a:effectLst/>
                <a:latin typeface="Consolas" panose="020B0609020204030204" pitchFamily="49" charset="0"/>
                <a:ea typeface="+mn-ea"/>
                <a:cs typeface="+mn-cs"/>
              </a:rPr>
              <a:t>)/</a:t>
            </a:r>
            <a:r>
              <a:rPr lang="en-US" sz="1200" b="0" kern="1200" dirty="0">
                <a:solidFill>
                  <a:srgbClr val="098658"/>
                </a:solidFill>
                <a:effectLst/>
                <a:latin typeface="Consolas" panose="020B0609020204030204" pitchFamily="49" charset="0"/>
                <a:ea typeface="+mn-ea"/>
                <a:cs typeface="+mn-cs"/>
              </a:rPr>
              <a:t>2</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a:t>
            </a:r>
            <a:r>
              <a:rPr lang="en-US" sz="1200" b="0" kern="1200" dirty="0" err="1">
                <a:solidFill>
                  <a:srgbClr val="000000"/>
                </a:solidFill>
                <a:effectLst/>
                <a:latin typeface="Consolas" panose="020B0609020204030204" pitchFamily="49" charset="0"/>
                <a:ea typeface="+mn-ea"/>
                <a:cs typeface="+mn-cs"/>
              </a:rPr>
              <a:t>i</a:t>
            </a:r>
            <a:r>
              <a:rPr lang="en-US" sz="1200" b="0" kern="1200" dirty="0">
                <a:solidFill>
                  <a:srgbClr val="000000"/>
                </a:solidFill>
                <a:effectLst/>
                <a:latin typeface="Consolas" panose="020B0609020204030204" pitchFamily="49" charset="0"/>
                <a:ea typeface="+mn-ea"/>
                <a:cs typeface="+mn-cs"/>
              </a:rPr>
              <a:t>] += int(extra/</a:t>
            </a:r>
            <a:r>
              <a:rPr lang="en-US" sz="1200" b="0" kern="1200" dirty="0">
                <a:solidFill>
                  <a:srgbClr val="098658"/>
                </a:solidFill>
                <a:effectLst/>
                <a:latin typeface="Consolas" panose="020B0609020204030204" pitchFamily="49" charset="0"/>
                <a:ea typeface="+mn-ea"/>
                <a:cs typeface="+mn-cs"/>
              </a:rPr>
              <a:t>2</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if</a:t>
            </a:r>
            <a:r>
              <a:rPr lang="en-US" sz="1200" b="0" kern="1200" dirty="0">
                <a:solidFill>
                  <a:srgbClr val="000000"/>
                </a:solidFill>
                <a:effectLst/>
                <a:latin typeface="Consolas" panose="020B0609020204030204" pitchFamily="49" charset="0"/>
                <a:ea typeface="+mn-ea"/>
                <a:cs typeface="+mn-cs"/>
              </a:rPr>
              <a:t> deficit == </a:t>
            </a:r>
            <a:r>
              <a:rPr lang="en-US" sz="1200" b="0" kern="1200" dirty="0">
                <a:solidFill>
                  <a:srgbClr val="098658"/>
                </a:solidFill>
                <a:effectLst/>
                <a:latin typeface="Consolas" panose="020B0609020204030204" pitchFamily="49" charset="0"/>
                <a:ea typeface="+mn-ea"/>
                <a:cs typeface="+mn-cs"/>
              </a:rPr>
              <a:t>0</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break</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if</a:t>
            </a:r>
            <a:r>
              <a:rPr lang="en-US" sz="1200" b="0" kern="1200" dirty="0">
                <a:solidFill>
                  <a:srgbClr val="000000"/>
                </a:solidFill>
                <a:effectLst/>
                <a:latin typeface="Consolas" panose="020B0609020204030204" pitchFamily="49" charset="0"/>
                <a:ea typeface="+mn-ea"/>
                <a:cs typeface="+mn-cs"/>
              </a:rPr>
              <a:t> deficit != </a:t>
            </a:r>
            <a:r>
              <a:rPr lang="en-US" sz="1200" b="0" kern="1200" dirty="0">
                <a:solidFill>
                  <a:srgbClr val="098658"/>
                </a:solidFill>
                <a:effectLst/>
                <a:latin typeface="Consolas" panose="020B0609020204030204" pitchFamily="49" charset="0"/>
                <a:ea typeface="+mn-ea"/>
                <a:cs typeface="+mn-cs"/>
              </a:rPr>
              <a:t>0</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return</a:t>
            </a: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A31515"/>
                </a:solidFill>
                <a:effectLst/>
                <a:latin typeface="Consolas" panose="020B0609020204030204" pitchFamily="49" charset="0"/>
                <a:ea typeface="+mn-ea"/>
                <a:cs typeface="+mn-cs"/>
              </a:rPr>
              <a:t>'No'</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000FF"/>
                </a:solidFill>
                <a:effectLst/>
                <a:latin typeface="Consolas" panose="020B0609020204030204" pitchFamily="49" charset="0"/>
                <a:ea typeface="+mn-ea"/>
                <a:cs typeface="+mn-cs"/>
              </a:rPr>
              <a:t>return</a:t>
            </a: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A31515"/>
                </a:solidFill>
                <a:effectLst/>
                <a:latin typeface="Consolas" panose="020B0609020204030204" pitchFamily="49" charset="0"/>
                <a:ea typeface="+mn-ea"/>
                <a:cs typeface="+mn-cs"/>
              </a:rPr>
              <a:t>'Yes'</a:t>
            </a:r>
            <a:endParaRPr lang="en-US" sz="700" dirty="0">
              <a:effectLst/>
            </a:endParaRPr>
          </a:p>
          <a:p>
            <a:pPr marL="0" indent="0" algn="l" rtl="0" eaLnBrk="1" latinLnBrk="0" hangingPunct="1">
              <a:lnSpc>
                <a:spcPct val="90000"/>
              </a:lnSpc>
              <a:spcBef>
                <a:spcPts val="1000"/>
              </a:spcBef>
              <a:spcAft>
                <a:spcPts val="0"/>
              </a:spcAft>
              <a:buNone/>
            </a:pPr>
            <a:br>
              <a:rPr lang="en-US" sz="1200" b="0" kern="1200" dirty="0">
                <a:solidFill>
                  <a:srgbClr val="000000"/>
                </a:solidFill>
                <a:effectLst/>
                <a:latin typeface="Consolas" panose="020B0609020204030204" pitchFamily="49" charset="0"/>
                <a:ea typeface="+mn-ea"/>
                <a:cs typeface="+mn-cs"/>
              </a:rPr>
            </a:br>
            <a:r>
              <a:rPr lang="en-US" sz="1200" b="0" kern="1200" dirty="0">
                <a:solidFill>
                  <a:srgbClr val="008000"/>
                </a:solidFill>
                <a:effectLst/>
                <a:latin typeface="Consolas" panose="020B0609020204030204" pitchFamily="49" charset="0"/>
                <a:ea typeface="+mn-ea"/>
                <a:cs typeface="+mn-cs"/>
              </a:rPr>
              <a:t># Example</a:t>
            </a: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A = [</a:t>
            </a:r>
            <a:r>
              <a:rPr lang="en-US" sz="1200" b="0" kern="1200" dirty="0">
                <a:solidFill>
                  <a:srgbClr val="098658"/>
                </a:solidFill>
                <a:effectLst/>
                <a:latin typeface="Consolas" panose="020B0609020204030204" pitchFamily="49" charset="0"/>
                <a:ea typeface="+mn-ea"/>
                <a:cs typeface="+mn-cs"/>
              </a:rPr>
              <a:t>6</a:t>
            </a:r>
            <a:r>
              <a:rPr lang="en-US" sz="1200" b="0" kern="1200" dirty="0">
                <a:solidFill>
                  <a:srgbClr val="000000"/>
                </a:solidFill>
                <a:effectLst/>
                <a:latin typeface="Consolas" panose="020B0609020204030204" pitchFamily="49" charset="0"/>
                <a:ea typeface="+mn-ea"/>
                <a:cs typeface="+mn-cs"/>
              </a:rPr>
              <a:t>, </a:t>
            </a:r>
            <a:r>
              <a:rPr lang="en-US" sz="1200" dirty="0">
                <a:solidFill>
                  <a:srgbClr val="098658"/>
                </a:solidFill>
                <a:latin typeface="Consolas" panose="020B0609020204030204" pitchFamily="49" charset="0"/>
              </a:rPr>
              <a:t>2</a:t>
            </a: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98658"/>
                </a:solidFill>
                <a:effectLst/>
                <a:latin typeface="Consolas" panose="020B0609020204030204" pitchFamily="49" charset="0"/>
                <a:ea typeface="+mn-ea"/>
                <a:cs typeface="+mn-cs"/>
              </a:rPr>
              <a:t>7, 0</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B = [</a:t>
            </a:r>
            <a:r>
              <a:rPr lang="en-US" sz="1200" b="0" kern="1200" dirty="0">
                <a:solidFill>
                  <a:srgbClr val="098658"/>
                </a:solidFill>
                <a:effectLst/>
                <a:latin typeface="Consolas" panose="020B0609020204030204" pitchFamily="49" charset="0"/>
                <a:ea typeface="+mn-ea"/>
                <a:cs typeface="+mn-cs"/>
              </a:rPr>
              <a:t>4</a:t>
            </a:r>
            <a:r>
              <a:rPr lang="en-US" sz="1200" b="0" kern="1200" dirty="0">
                <a:solidFill>
                  <a:srgbClr val="000000"/>
                </a:solidFill>
                <a:effectLst/>
                <a:latin typeface="Consolas" panose="020B0609020204030204" pitchFamily="49" charset="0"/>
                <a:ea typeface="+mn-ea"/>
                <a:cs typeface="+mn-cs"/>
              </a:rPr>
              <a:t>, </a:t>
            </a:r>
            <a:r>
              <a:rPr lang="en-US" sz="1200" dirty="0">
                <a:solidFill>
                  <a:srgbClr val="098658"/>
                </a:solidFill>
                <a:latin typeface="Consolas" panose="020B0609020204030204" pitchFamily="49" charset="0"/>
              </a:rPr>
              <a:t>3</a:t>
            </a:r>
            <a:r>
              <a:rPr lang="en-US" sz="1200" b="0" kern="1200" dirty="0">
                <a:solidFill>
                  <a:srgbClr val="000000"/>
                </a:solidFill>
                <a:effectLst/>
                <a:latin typeface="Consolas" panose="020B0609020204030204" pitchFamily="49" charset="0"/>
                <a:ea typeface="+mn-ea"/>
                <a:cs typeface="+mn-cs"/>
              </a:rPr>
              <a:t>, </a:t>
            </a:r>
            <a:r>
              <a:rPr lang="en-US" sz="1200" b="0" kern="1200" dirty="0">
                <a:solidFill>
                  <a:srgbClr val="098658"/>
                </a:solidFill>
                <a:effectLst/>
                <a:latin typeface="Consolas" panose="020B0609020204030204" pitchFamily="49" charset="0"/>
                <a:ea typeface="+mn-ea"/>
                <a:cs typeface="+mn-cs"/>
              </a:rPr>
              <a:t>3, 2</a:t>
            </a:r>
            <a:r>
              <a:rPr lang="en-US" sz="1200" b="0" kern="1200" dirty="0">
                <a:solidFill>
                  <a:srgbClr val="000000"/>
                </a:solidFill>
                <a:effectLst/>
                <a:latin typeface="Consolas" panose="020B0609020204030204" pitchFamily="49" charset="0"/>
                <a:ea typeface="+mn-ea"/>
                <a:cs typeface="+mn-cs"/>
              </a:rPr>
              <a:t>]</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result = </a:t>
            </a:r>
            <a:r>
              <a:rPr lang="en-US" sz="1200" b="0" kern="1200" dirty="0" err="1">
                <a:solidFill>
                  <a:srgbClr val="000000"/>
                </a:solidFill>
                <a:effectLst/>
                <a:latin typeface="Consolas" panose="020B0609020204030204" pitchFamily="49" charset="0"/>
                <a:ea typeface="+mn-ea"/>
                <a:cs typeface="+mn-cs"/>
              </a:rPr>
              <a:t>is_possible_buckets</a:t>
            </a:r>
            <a:r>
              <a:rPr lang="en-US" sz="1200" b="0" kern="1200" dirty="0">
                <a:solidFill>
                  <a:srgbClr val="000000"/>
                </a:solidFill>
                <a:effectLst/>
                <a:latin typeface="Consolas" panose="020B0609020204030204" pitchFamily="49" charset="0"/>
                <a:ea typeface="+mn-ea"/>
                <a:cs typeface="+mn-cs"/>
              </a:rPr>
              <a:t>(A, B)</a:t>
            </a:r>
            <a:endParaRPr lang="en-US" sz="700" dirty="0">
              <a:effectLst/>
            </a:endParaRPr>
          </a:p>
          <a:p>
            <a:pPr marL="0" indent="0" algn="l" rtl="0" eaLnBrk="1" latinLnBrk="0" hangingPunct="1">
              <a:lnSpc>
                <a:spcPct val="90000"/>
              </a:lnSpc>
              <a:spcBef>
                <a:spcPts val="1000"/>
              </a:spcBef>
              <a:spcAft>
                <a:spcPts val="0"/>
              </a:spcAft>
              <a:buNone/>
            </a:pPr>
            <a:r>
              <a:rPr lang="en-US" sz="1200" b="0" kern="1200" dirty="0">
                <a:solidFill>
                  <a:srgbClr val="000000"/>
                </a:solidFill>
                <a:effectLst/>
                <a:latin typeface="Consolas" panose="020B0609020204030204" pitchFamily="49" charset="0"/>
                <a:ea typeface="+mn-ea"/>
                <a:cs typeface="+mn-cs"/>
              </a:rPr>
              <a:t>print(result)</a:t>
            </a:r>
            <a:endParaRPr lang="en-US" sz="700" dirty="0">
              <a:effectLst/>
            </a:endParaRPr>
          </a:p>
        </p:txBody>
      </p:sp>
    </p:spTree>
    <p:extLst>
      <p:ext uri="{BB962C8B-B14F-4D97-AF65-F5344CB8AC3E}">
        <p14:creationId xmlns:p14="http://schemas.microsoft.com/office/powerpoint/2010/main" val="399356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Correctness</a:t>
            </a:r>
          </a:p>
        </p:txBody>
      </p:sp>
      <p:sp>
        <p:nvSpPr>
          <p:cNvPr id="3" name="Content Placeholder 2"/>
          <p:cNvSpPr>
            <a:spLocks noGrp="1"/>
          </p:cNvSpPr>
          <p:nvPr>
            <p:ph idx="1"/>
          </p:nvPr>
        </p:nvSpPr>
        <p:spPr/>
        <p:txBody>
          <a:bodyPr>
            <a:normAutofit fontScale="92500" lnSpcReduction="20000"/>
          </a:bodyPr>
          <a:lstStyle/>
          <a:p>
            <a:r>
              <a:rPr lang="en-US" dirty="0"/>
              <a:t>To prove the correctness of the algorithm, we need to demonstrate that it always returns the correct answer. We will consider two scenarios:</a:t>
            </a:r>
          </a:p>
          <a:p>
            <a:r>
              <a:rPr lang="en-US" dirty="0"/>
              <a:t>If the algorithm returns 'Yes', it means it is possible for Bob to obtain the required number of buckets for each color. This is because we have checked for each color if there are enough pairs of buckets of other colors to cover the deficit, and if so, we perform the required transformations to obtain the desired number of buckets.</a:t>
            </a:r>
          </a:p>
          <a:p>
            <a:r>
              <a:rPr lang="en-US" dirty="0"/>
              <a:t>If the algorithm returns 'No', it means it is not possible for Bob to get the required number of buckets. This is because we have exhausted all available pairs of buckets, and the deficits for some colors could not be covered.</a:t>
            </a:r>
          </a:p>
          <a:p>
            <a:r>
              <a:rPr lang="en-US" dirty="0"/>
              <a:t>The algorithm terminates after iterating over all colors and either returns 'Yes' or 'No' based on the deficits. Therefore, the algorithm is correct.</a:t>
            </a:r>
          </a:p>
        </p:txBody>
      </p:sp>
    </p:spTree>
    <p:extLst>
      <p:ext uri="{BB962C8B-B14F-4D97-AF65-F5344CB8AC3E}">
        <p14:creationId xmlns:p14="http://schemas.microsoft.com/office/powerpoint/2010/main" val="77918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 Analysis</a:t>
            </a:r>
          </a:p>
        </p:txBody>
      </p:sp>
      <p:sp>
        <p:nvSpPr>
          <p:cNvPr id="3" name="Content Placeholder 2"/>
          <p:cNvSpPr>
            <a:spLocks noGrp="1"/>
          </p:cNvSpPr>
          <p:nvPr>
            <p:ph idx="1"/>
          </p:nvPr>
        </p:nvSpPr>
        <p:spPr/>
        <p:txBody>
          <a:bodyPr/>
          <a:lstStyle/>
          <a:p>
            <a:r>
              <a:rPr lang="en-US" dirty="0"/>
              <a:t>The time complexity of the algorithm is O(N^2), where N is the number of colors. </a:t>
            </a:r>
          </a:p>
          <a:p>
            <a:r>
              <a:rPr lang="en-US" dirty="0"/>
              <a:t>This is because we have nested loops that iterate over each color. </a:t>
            </a:r>
          </a:p>
          <a:p>
            <a:r>
              <a:rPr lang="en-US" dirty="0"/>
              <a:t>In the worst case, for each color </a:t>
            </a:r>
            <a:r>
              <a:rPr lang="en-US" dirty="0" err="1"/>
              <a:t>i</a:t>
            </a:r>
            <a:r>
              <a:rPr lang="en-US" dirty="0"/>
              <a:t>, we iterate over all other colors j (excluding </a:t>
            </a:r>
            <a:r>
              <a:rPr lang="en-US" dirty="0" err="1"/>
              <a:t>i</a:t>
            </a:r>
            <a:r>
              <a:rPr lang="en-US" dirty="0"/>
              <a:t>). </a:t>
            </a:r>
          </a:p>
          <a:p>
            <a:r>
              <a:rPr lang="en-US" dirty="0"/>
              <a:t>Hence, the overall time complexity is quadratic in the number of colors.</a:t>
            </a:r>
          </a:p>
        </p:txBody>
      </p:sp>
    </p:spTree>
    <p:extLst>
      <p:ext uri="{BB962C8B-B14F-4D97-AF65-F5344CB8AC3E}">
        <p14:creationId xmlns:p14="http://schemas.microsoft.com/office/powerpoint/2010/main" val="213432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65CC-701F-EDDA-17B4-5B19CD94F9BB}"/>
              </a:ext>
            </a:extLst>
          </p:cNvPr>
          <p:cNvSpPr>
            <a:spLocks noGrp="1"/>
          </p:cNvSpPr>
          <p:nvPr>
            <p:ph type="title"/>
          </p:nvPr>
        </p:nvSpPr>
        <p:spPr>
          <a:xfrm>
            <a:off x="4798443" y="2766218"/>
            <a:ext cx="2595113" cy="1325563"/>
          </a:xfrm>
        </p:spPr>
        <p:txBody>
          <a:bodyPr/>
          <a:lstStyle/>
          <a:p>
            <a:r>
              <a:rPr lang="en-US" dirty="0"/>
              <a:t>THE END</a:t>
            </a:r>
          </a:p>
        </p:txBody>
      </p:sp>
    </p:spTree>
    <p:extLst>
      <p:ext uri="{BB962C8B-B14F-4D97-AF65-F5344CB8AC3E}">
        <p14:creationId xmlns:p14="http://schemas.microsoft.com/office/powerpoint/2010/main" val="313629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791</Words>
  <Application>Microsoft Office PowerPoint</Application>
  <PresentationFormat>Widescreen</PresentationFormat>
  <Paragraphs>95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Söhne</vt:lpstr>
      <vt:lpstr>Office Theme</vt:lpstr>
      <vt:lpstr>DAA PROBLEM PRESENTATION</vt:lpstr>
      <vt:lpstr>Problem Explanation</vt:lpstr>
      <vt:lpstr>Algorithm Design</vt:lpstr>
      <vt:lpstr>Dry Run</vt:lpstr>
      <vt:lpstr>Code</vt:lpstr>
      <vt:lpstr>Proof of Correctness</vt:lpstr>
      <vt:lpstr>Time Complexity Analysis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PROBLEM PRESENTATION</dc:title>
  <dc:creator>Windows User</dc:creator>
  <cp:lastModifiedBy>02-131192-044</cp:lastModifiedBy>
  <cp:revision>4</cp:revision>
  <dcterms:created xsi:type="dcterms:W3CDTF">2023-06-12T07:56:53Z</dcterms:created>
  <dcterms:modified xsi:type="dcterms:W3CDTF">2023-06-13T21:20:08Z</dcterms:modified>
</cp:coreProperties>
</file>