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8" r:id="rId3"/>
    <p:sldId id="259" r:id="rId4"/>
    <p:sldId id="263" r:id="rId5"/>
    <p:sldId id="276" r:id="rId6"/>
    <p:sldId id="325" r:id="rId7"/>
    <p:sldId id="326" r:id="rId8"/>
    <p:sldId id="327" r:id="rId9"/>
    <p:sldId id="312" r:id="rId10"/>
    <p:sldId id="313" r:id="rId11"/>
    <p:sldId id="261" r:id="rId12"/>
    <p:sldId id="262" r:id="rId13"/>
    <p:sldId id="267" r:id="rId14"/>
    <p:sldId id="277" r:id="rId16"/>
    <p:sldId id="268" r:id="rId17"/>
    <p:sldId id="315" r:id="rId18"/>
    <p:sldId id="328" r:id="rId19"/>
    <p:sldId id="329" r:id="rId20"/>
    <p:sldId id="269" r:id="rId21"/>
    <p:sldId id="323"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C4E65-D334-4B31-ADA9-454C7A1190EE}">
          <p14:sldIdLst>
            <p14:sldId id="258"/>
            <p14:sldId id="259"/>
            <p14:sldId id="263"/>
            <p14:sldId id="276"/>
            <p14:sldId id="325"/>
            <p14:sldId id="326"/>
            <p14:sldId id="327"/>
            <p14:sldId id="312"/>
            <p14:sldId id="313"/>
            <p14:sldId id="261"/>
            <p14:sldId id="262"/>
            <p14:sldId id="267"/>
            <p14:sldId id="277"/>
            <p14:sldId id="268"/>
            <p14:sldId id="315"/>
            <p14:sldId id="328"/>
            <p14:sldId id="329"/>
            <p14:sldId id="269"/>
            <p14:sldId id="323"/>
            <p14:sldId id="285"/>
          </p14:sldIdLst>
        </p14:section>
      </p14:sectionLst>
    </p:ex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p:scale>
          <a:sx n="57" d="100"/>
          <a:sy n="57" d="100"/>
        </p:scale>
        <p:origin x="1469" y="634"/>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A1D80-9E97-45C7-9957-52A927ACCA3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372F2-0A20-4196-ADAE-C7416BBFA64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DAA3A4F-2A13-45A5-A92D-93535CDA1D1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DAA3A4F-2A13-45A5-A92D-93535CDA1D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DAA3A4F-2A13-45A5-A92D-93535CDA1D1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DAA3A4F-2A13-45A5-A92D-93535CDA1D1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A3A4F-2A13-45A5-A92D-93535CDA1D1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AA3A4F-2A13-45A5-A92D-93535CDA1D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DAA3A4F-2A13-45A5-A92D-93535CDA1D1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F9BE2-B59B-40AF-8442-47BAD161B66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A3A4F-2A13-45A5-A92D-93535CDA1D1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F9BE2-B59B-40AF-8442-47BAD161B66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hyperlink" Target="Breiman,%20L.%20(2001).%20Random%20Forests.&#8239;Machine%20Learning,&#8239;45(1),%205&#8211;32.%20https://doi.org/10.1023/A:1010933404324&#10;&#8594;%20Reference%20for%20the%20Random%20Forest%20algorithm%20used%20in%20model%20development.&#10;&#10;Friedman,%20J.%20H.%20(2001).%20Greedy%20Function%20Approximation:%20A%20Gradient%20Boosting%20Ma"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12879"/>
            <a:ext cx="630306" cy="6857999"/>
          </a:xfrm>
          <a:prstGeom prst="rect">
            <a:avLst/>
          </a:prstGeom>
        </p:spPr>
      </p:pic>
      <p:sp>
        <p:nvSpPr>
          <p:cNvPr id="6" name="TextBox 5"/>
          <p:cNvSpPr txBox="1"/>
          <p:nvPr/>
        </p:nvSpPr>
        <p:spPr>
          <a:xfrm>
            <a:off x="2423189" y="4814298"/>
            <a:ext cx="7603958" cy="460375"/>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University of Hertfordshire</a:t>
            </a:r>
            <a:endParaRPr lang="en-US" sz="2400" b="1" dirty="0" smtClean="0">
              <a:solidFill>
                <a:srgbClr val="002060"/>
              </a:solidFill>
              <a:latin typeface="Times New Roman" panose="02020603050405020304" pitchFamily="18" charset="0"/>
              <a:cs typeface="Times New Roman" panose="02020603050405020304" pitchFamily="18" charset="0"/>
            </a:endParaRPr>
          </a:p>
        </p:txBody>
      </p:sp>
      <p:sp>
        <p:nvSpPr>
          <p:cNvPr id="8" name="Title 1"/>
          <p:cNvSpPr>
            <a:spLocks noGrp="1"/>
          </p:cNvSpPr>
          <p:nvPr>
            <p:ph type="ctrTitle"/>
          </p:nvPr>
        </p:nvSpPr>
        <p:spPr>
          <a:xfrm>
            <a:off x="653289" y="1315733"/>
            <a:ext cx="11143759" cy="2235262"/>
          </a:xfrm>
        </p:spPr>
        <p:txBody>
          <a:bodyPr>
            <a:normAutofit/>
          </a:bodyPr>
          <a:lstStyle/>
          <a:p>
            <a:r>
              <a:rPr lang="en-US" altLang="en-US" sz="4800" b="1">
                <a:solidFill>
                  <a:schemeClr val="accent1">
                    <a:lumMod val="50000"/>
                  </a:schemeClr>
                </a:solidFill>
                <a:latin typeface="Times New Roman" panose="02020603050405020304" pitchFamily="18" charset="0"/>
                <a:cs typeface="Times New Roman" panose="02020603050405020304" pitchFamily="18" charset="0"/>
                <a:sym typeface="+mn-ea"/>
              </a:rPr>
              <a:t>Analysis of Superstore Sales Data</a:t>
            </a:r>
            <a:br>
              <a:rPr lang="en-GB" sz="4800" b="1" dirty="0" smtClean="0">
                <a:solidFill>
                  <a:schemeClr val="accent1">
                    <a:lumMod val="50000"/>
                  </a:schemeClr>
                </a:solidFill>
                <a:latin typeface="Times New Roman" panose="02020603050405020304" pitchFamily="18" charset="0"/>
                <a:cs typeface="Times New Roman" panose="02020603050405020304" pitchFamily="18" charset="0"/>
              </a:rPr>
            </a:br>
            <a: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t>Project &amp; Data Management</a:t>
            </a:r>
            <a:br>
              <a:rPr lang="en-US" altLang="en-US" sz="2400" b="1" dirty="0">
                <a:solidFill>
                  <a:schemeClr val="accent1">
                    <a:lumMod val="50000"/>
                  </a:schemeClr>
                </a:solidFill>
                <a:latin typeface="Times New Roman" panose="02020603050405020304" pitchFamily="18" charset="0"/>
                <a:cs typeface="Times New Roman" panose="02020603050405020304" pitchFamily="18" charset="0"/>
              </a:rPr>
            </a:br>
            <a:endParaRPr lang="en-US" alt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2484321" y="4035592"/>
            <a:ext cx="7772400" cy="4616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Times New Roman" panose="02020603050405020304" pitchFamily="18" charset="0"/>
                <a:cs typeface="Times New Roman" panose="02020603050405020304" pitchFamily="18" charset="0"/>
              </a:rPr>
              <a:t>Presented by: Muhammad Umer Mehmood</a:t>
            </a:r>
            <a:endParaRPr lang="en-US" b="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728170" y="230873"/>
            <a:ext cx="9530882" cy="758662"/>
          </a:xfrm>
        </p:spPr>
        <p:txBody>
          <a:bodyPr>
            <a:noAutofit/>
          </a:bodyPr>
          <a:lstStyle/>
          <a:p>
            <a:pPr algn="l"/>
            <a:r>
              <a:rPr lang="en-GB" sz="4800" b="1" dirty="0" smtClean="0">
                <a:solidFill>
                  <a:schemeClr val="accent5">
                    <a:lumMod val="50000"/>
                  </a:schemeClr>
                </a:solidFill>
                <a:latin typeface="Times New Roman" panose="02020603050405020304" pitchFamily="18" charset="0"/>
                <a:cs typeface="Times New Roman" panose="02020603050405020304" pitchFamily="18" charset="0"/>
              </a:rPr>
              <a:t>Anomalies in Demand</a:t>
            </a:r>
            <a:endParaRPr lang="en-GB" sz="48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727710" y="989330"/>
            <a:ext cx="10866755" cy="56972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1">
              <a:buClr>
                <a:schemeClr val="accent1"/>
              </a:buCl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342900" lvl="1" algn="l">
              <a:buClr>
                <a:schemeClr val="accent1"/>
              </a:buClr>
            </a:pPr>
            <a:endParaRPr lang="en-US" sz="2800" dirty="0" smtClean="0">
              <a:latin typeface="Times New Roman" panose="02020603050405020304" pitchFamily="18" charset="0"/>
              <a:cs typeface="Times New Roman" panose="02020603050405020304" pitchFamily="18" charset="0"/>
            </a:endParaRPr>
          </a:p>
          <a:p>
            <a:pPr marL="342900" lvl="1" algn="l">
              <a:buClr>
                <a:schemeClr val="accent1"/>
              </a:buClr>
            </a:pP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indent="-457200" algn="just"/>
            <a:endParaRPr lang="en-US" sz="3200" dirty="0">
              <a:latin typeface="Times New Roman" panose="02020603050405020304" pitchFamily="18" charset="0"/>
              <a:cs typeface="Times New Roman" panose="02020603050405020304" pitchFamily="18" charset="0"/>
            </a:endParaRPr>
          </a:p>
        </p:txBody>
      </p:sp>
      <p:pic>
        <p:nvPicPr>
          <p:cNvPr id="5" name="Picture 4" descr="Screenshot 2025-07-12 230903"/>
          <p:cNvPicPr>
            <a:picLocks noChangeAspect="1"/>
          </p:cNvPicPr>
          <p:nvPr/>
        </p:nvPicPr>
        <p:blipFill>
          <a:blip r:embed="rId2"/>
          <a:stretch>
            <a:fillRect/>
          </a:stretch>
        </p:blipFill>
        <p:spPr>
          <a:xfrm>
            <a:off x="902335" y="989330"/>
            <a:ext cx="10692130" cy="2833370"/>
          </a:xfrm>
          <a:prstGeom prst="rect">
            <a:avLst/>
          </a:prstGeom>
        </p:spPr>
      </p:pic>
      <p:pic>
        <p:nvPicPr>
          <p:cNvPr id="6" name="Picture 5" descr="Screenshot 2025-07-12 230846"/>
          <p:cNvPicPr>
            <a:picLocks noChangeAspect="1"/>
          </p:cNvPicPr>
          <p:nvPr/>
        </p:nvPicPr>
        <p:blipFill>
          <a:blip r:embed="rId3"/>
          <a:stretch>
            <a:fillRect/>
          </a:stretch>
        </p:blipFill>
        <p:spPr>
          <a:xfrm>
            <a:off x="902335" y="3890010"/>
            <a:ext cx="10692765" cy="27965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16354" y="431545"/>
            <a:ext cx="7714446" cy="637853"/>
          </a:xfrm>
        </p:spPr>
        <p:txBody>
          <a:bodyPr>
            <a:normAutofit fontScale="90000"/>
          </a:bodyPr>
          <a:lstStyle/>
          <a:p>
            <a:pPr marL="114300" indent="0" algn="l"/>
            <a:r>
              <a:rPr lang="en-US" sz="5335" b="1" dirty="0" smtClean="0">
                <a:solidFill>
                  <a:schemeClr val="accent5">
                    <a:lumMod val="50000"/>
                  </a:schemeClr>
                </a:solidFill>
                <a:latin typeface="Times New Roman" panose="02020603050405020304" pitchFamily="18" charset="0"/>
                <a:cs typeface="Times New Roman" panose="02020603050405020304" pitchFamily="18" charset="0"/>
              </a:rPr>
              <a:t>Suitability of Models</a:t>
            </a:r>
            <a:endParaRPr lang="en-US" sz="5335"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3" y="1420934"/>
            <a:ext cx="9749308" cy="44556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
        <p:nvSpPr>
          <p:cNvPr id="6" name="TextBox 5"/>
          <p:cNvSpPr txBox="1"/>
          <p:nvPr/>
        </p:nvSpPr>
        <p:spPr>
          <a:xfrm>
            <a:off x="184785" y="1421130"/>
            <a:ext cx="11682730" cy="4979035"/>
          </a:xfrm>
          <a:prstGeom prst="rect">
            <a:avLst/>
          </a:prstGeom>
          <a:noFill/>
        </p:spPr>
        <p:txBody>
          <a:bodyPr wrap="square" rtlCol="0">
            <a:noAutofit/>
          </a:bodyPr>
          <a:lstStyle/>
          <a:p>
            <a:pPr indent="0" algn="just">
              <a:buFont typeface="Arial" panose="020B0604020202020204" pitchFamily="34" charset="0"/>
              <a:buNone/>
            </a:pPr>
            <a:endParaRPr lang="en-US" altLang="en-US" dirty="0"/>
          </a:p>
          <a:p>
            <a:pPr marL="285750" indent="-285750" algn="jus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Applied three regression models:</a:t>
            </a:r>
            <a:r>
              <a:rPr lang="en-US" altLang="en-US" dirty="0">
                <a:latin typeface="Times New Roman" panose="02020603050405020304" pitchFamily="18" charset="0"/>
                <a:cs typeface="Times New Roman" panose="02020603050405020304" pitchFamily="18" charset="0"/>
              </a:rPr>
              <a:t> Linear Regression, Random Forest, and Gradient Boosting to predict Profit using features like Sales, Quantity, Discount, and Category.</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Used log transformation on the Profit variable and optimized model performance through GridSearchCV for hyperparameter tuning.</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Evaluated models using MAE, RMSE, and R²; Gradient Boosting achieved the best performance by capturing non-linear patterns effectively.</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Feature engineering included handling categorical variables, filtering extreme outliers, and normalizing skewed distributions.</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Visual comparisons of model metrics and prediction trends helped interpret performance differences among algorithms.</a:t>
            </a: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Time-based anomaly detection and exploratory analysis provided insights into irregular sales behavior and data quality issues.</a:t>
            </a:r>
            <a:endParaRPr lang="en-US" alt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13262"/>
            <a:ext cx="629087" cy="6844737"/>
          </a:xfrm>
          <a:prstGeom prst="rect">
            <a:avLst/>
          </a:prstGeom>
        </p:spPr>
      </p:pic>
      <p:sp>
        <p:nvSpPr>
          <p:cNvPr id="8" name="Title 1"/>
          <p:cNvSpPr>
            <a:spLocks noGrp="1"/>
          </p:cNvSpPr>
          <p:nvPr>
            <p:ph type="ctrTitle"/>
          </p:nvPr>
        </p:nvSpPr>
        <p:spPr>
          <a:xfrm>
            <a:off x="450762" y="425625"/>
            <a:ext cx="5371813" cy="816156"/>
          </a:xfrm>
        </p:spPr>
        <p:txBody>
          <a:bodyPr>
            <a:noAutofit/>
          </a:bodyPr>
          <a:lstStyle/>
          <a:p>
            <a:pPr marL="114300" indent="0" algn="l"/>
            <a:br>
              <a:rPr lang="en-US" sz="4800" b="1" dirty="0">
                <a:solidFill>
                  <a:schemeClr val="accent5">
                    <a:lumMod val="50000"/>
                  </a:schemeClr>
                </a:solidFill>
                <a:latin typeface="Times New Roman" panose="02020603050405020304" pitchFamily="18" charset="0"/>
                <a:cs typeface="Times New Roman" panose="02020603050405020304" pitchFamily="18" charset="0"/>
              </a:rPr>
            </a:br>
            <a:br>
              <a:rPr lang="en-US" sz="4800" b="1" dirty="0">
                <a:solidFill>
                  <a:schemeClr val="accent5">
                    <a:lumMod val="50000"/>
                  </a:schemeClr>
                </a:solidFill>
                <a:latin typeface="Times New Roman" panose="02020603050405020304" pitchFamily="18" charset="0"/>
                <a:cs typeface="Times New Roman" panose="02020603050405020304" pitchFamily="18" charset="0"/>
              </a:rPr>
            </a:br>
            <a:r>
              <a:rPr lang="en-US" sz="4800" b="1" dirty="0">
                <a:solidFill>
                  <a:schemeClr val="accent5">
                    <a:lumMod val="50000"/>
                  </a:schemeClr>
                </a:solidFill>
                <a:latin typeface="Times New Roman" panose="02020603050405020304" pitchFamily="18" charset="0"/>
                <a:cs typeface="Times New Roman" panose="02020603050405020304" pitchFamily="18" charset="0"/>
              </a:rPr>
              <a:t>Linear</a:t>
            </a:r>
            <a:r>
              <a:rPr lang="en-US" sz="4800" b="1" dirty="0" smtClean="0">
                <a:solidFill>
                  <a:schemeClr val="accent5">
                    <a:lumMod val="50000"/>
                  </a:schemeClr>
                </a:solidFill>
                <a:latin typeface="Times New Roman" panose="02020603050405020304" pitchFamily="18" charset="0"/>
                <a:cs typeface="Times New Roman" panose="02020603050405020304" pitchFamily="18" charset="0"/>
              </a:rPr>
              <a:t> Model</a:t>
            </a:r>
            <a:endParaRPr lang="en-US" sz="4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3" y="1326523"/>
            <a:ext cx="9454862" cy="4697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endParaRPr lang="en-US"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
        <p:nvSpPr>
          <p:cNvPr id="6" name="TextBox 5"/>
          <p:cNvSpPr txBox="1"/>
          <p:nvPr/>
        </p:nvSpPr>
        <p:spPr>
          <a:xfrm>
            <a:off x="551180" y="1256665"/>
            <a:ext cx="11492865" cy="5191760"/>
          </a:xfrm>
          <a:prstGeom prst="rect">
            <a:avLst/>
          </a:prstGeom>
          <a:noFill/>
        </p:spPr>
        <p:txBody>
          <a:bodyPr wrap="square" rtlCol="0">
            <a:noAutofit/>
          </a:bodyPr>
          <a:lstStyle/>
          <a:p>
            <a:pPr marL="285750" indent="-28575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Linear Regression is a foundational predictive model that assumes a straight-line relationship between input features and the target variable.</a:t>
            </a:r>
            <a:endParaRPr lang="en-US" alt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The model is simple, fast to train, and provides easily interpretable coefficients.</a:t>
            </a:r>
            <a:endParaRPr lang="en-US" alt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In this analysis, it used Sales, Quantity, and Discount to estimate Profit.</a:t>
            </a:r>
            <a:endParaRPr lang="en-US" altLang="en-US" sz="2000" dirty="0" smtClean="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dirty="0"/>
          </a:p>
          <a:p>
            <a:r>
              <a:rPr lang="en-US" sz="4400" b="1" dirty="0">
                <a:solidFill>
                  <a:schemeClr val="accent5">
                    <a:lumMod val="50000"/>
                  </a:schemeClr>
                </a:solidFill>
                <a:latin typeface="Times New Roman" panose="02020603050405020304" pitchFamily="18" charset="0"/>
                <a:ea typeface="+mj-ea"/>
                <a:cs typeface="Times New Roman" panose="02020603050405020304" pitchFamily="18" charset="0"/>
              </a:rPr>
              <a:t>Model Setup</a:t>
            </a:r>
            <a:endParaRPr lang="en-US" sz="3600" b="1" dirty="0" smtClean="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r>
              <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rPr>
              <a:t>The target variable (Profit) was log-transformed using log1p to reduce skewness and stabilize variance.</a:t>
            </a: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r>
              <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rPr>
              <a:t>Input features included numeric variables: Sales, Quantity, and Discount.</a:t>
            </a: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r>
              <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rPr>
              <a:t>An 80/20 train-test split was used to evaluate generalization performance.</a:t>
            </a: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pPr marL="285750" indent="-285750" algn="just">
              <a:buFont typeface="Arial" panose="020B0604020202020204" pitchFamily="34" charset="0"/>
              <a:buChar char="•"/>
            </a:pPr>
            <a:r>
              <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rPr>
              <a:t>The model was initialized with default settings and later fine-tuned using GridSearchCV for best results.</a:t>
            </a:r>
            <a:endParaRPr lang="en-US" altLang="en-US" sz="2000" dirty="0">
              <a:solidFill>
                <a:schemeClr val="accent5">
                  <a:lumMod val="50000"/>
                </a:schemeClr>
              </a:solidFill>
              <a:latin typeface="Times New Roman" panose="02020603050405020304" pitchFamily="18" charset="0"/>
              <a:ea typeface="+mj-ea"/>
              <a:cs typeface="Times New Roman" panose="02020603050405020304" pitchFamily="18" charset="0"/>
            </a:endParaRPr>
          </a:p>
          <a:p>
            <a:endParaRPr lang="en-US" sz="4300" b="1" dirty="0">
              <a:solidFill>
                <a:schemeClr val="accent5">
                  <a:lumMod val="50000"/>
                </a:schemeClr>
              </a:solidFill>
              <a:latin typeface="Times New Roman" panose="02020603050405020304" pitchFamily="18" charset="0"/>
              <a:ea typeface="+mj-ea"/>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13262"/>
            <a:ext cx="629087" cy="6844737"/>
          </a:xfrm>
          <a:prstGeom prst="rect">
            <a:avLst/>
          </a:prstGeom>
        </p:spPr>
      </p:pic>
      <p:sp>
        <p:nvSpPr>
          <p:cNvPr id="8" name="Title 1"/>
          <p:cNvSpPr>
            <a:spLocks noGrp="1"/>
          </p:cNvSpPr>
          <p:nvPr>
            <p:ph type="ctrTitle"/>
          </p:nvPr>
        </p:nvSpPr>
        <p:spPr>
          <a:xfrm>
            <a:off x="1131570" y="421005"/>
            <a:ext cx="9559290" cy="658495"/>
          </a:xfrm>
        </p:spPr>
        <p:txBody>
          <a:bodyPr>
            <a:noAutofit/>
          </a:bodyPr>
          <a:lstStyle/>
          <a:p>
            <a:pPr marL="114300" indent="0" algn="l"/>
            <a:r>
              <a:rPr lang="en-US" sz="4800" b="1" dirty="0" smtClean="0">
                <a:solidFill>
                  <a:schemeClr val="accent5">
                    <a:lumMod val="50000"/>
                  </a:schemeClr>
                </a:solidFill>
                <a:latin typeface="Times New Roman" panose="02020603050405020304" pitchFamily="18" charset="0"/>
                <a:cs typeface="Times New Roman" panose="02020603050405020304" pitchFamily="18" charset="0"/>
              </a:rPr>
              <a:t>Linear Regression Performance</a:t>
            </a:r>
            <a:endParaRPr lang="en-US" sz="4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3" y="1313644"/>
            <a:ext cx="9454862" cy="4697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endParaRPr lang="en-US" sz="3200" dirty="0">
              <a:solidFill>
                <a:prstClr val="black"/>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pic>
        <p:nvPicPr>
          <p:cNvPr id="5" name="Picture 4" descr="LR"/>
          <p:cNvPicPr>
            <a:picLocks noChangeAspect="1"/>
          </p:cNvPicPr>
          <p:nvPr/>
        </p:nvPicPr>
        <p:blipFill>
          <a:blip r:embed="rId3"/>
          <a:stretch>
            <a:fillRect/>
          </a:stretch>
        </p:blipFill>
        <p:spPr>
          <a:xfrm>
            <a:off x="1323340" y="1313815"/>
            <a:ext cx="8448040" cy="5240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10" name="Subtitle 2"/>
          <p:cNvSpPr txBox="1"/>
          <p:nvPr/>
        </p:nvSpPr>
        <p:spPr>
          <a:xfrm>
            <a:off x="963168" y="1255776"/>
            <a:ext cx="10399776" cy="4559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endParaRPr lang="en-US" sz="32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
        <p:nvSpPr>
          <p:cNvPr id="3" name="Title 2"/>
          <p:cNvSpPr>
            <a:spLocks noGrp="1"/>
          </p:cNvSpPr>
          <p:nvPr>
            <p:ph type="ctrTitle"/>
          </p:nvPr>
        </p:nvSpPr>
        <p:spPr>
          <a:xfrm>
            <a:off x="963168" y="258825"/>
            <a:ext cx="9144000" cy="961931"/>
          </a:xfrm>
        </p:spPr>
        <p:txBody>
          <a:bodyPr>
            <a:normAutofit/>
          </a:bodyPr>
          <a:lstStyle/>
          <a:p>
            <a:pPr algn="l"/>
            <a:r>
              <a:rPr lang="en-US" sz="4800" b="1" dirty="0" smtClean="0">
                <a:solidFill>
                  <a:schemeClr val="accent1">
                    <a:lumMod val="50000"/>
                  </a:schemeClr>
                </a:solidFill>
                <a:latin typeface="Times New Roman" panose="02020603050405020304" pitchFamily="18" charset="0"/>
                <a:cs typeface="Times New Roman" panose="02020603050405020304" pitchFamily="18" charset="0"/>
              </a:rPr>
              <a:t>Random Forest </a:t>
            </a:r>
            <a:r>
              <a:rPr lang="en-US" sz="4800" b="1" dirty="0">
                <a:solidFill>
                  <a:schemeClr val="accent1">
                    <a:lumMod val="50000"/>
                  </a:schemeClr>
                </a:solidFill>
                <a:latin typeface="Times New Roman" panose="02020603050405020304" pitchFamily="18" charset="0"/>
                <a:cs typeface="Times New Roman" panose="02020603050405020304" pitchFamily="18" charset="0"/>
              </a:rPr>
              <a:t>Model</a:t>
            </a:r>
            <a:endParaRPr lang="en-US" sz="4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63168" y="1412021"/>
            <a:ext cx="10803008" cy="4677410"/>
          </a:xfrm>
          <a:prstGeom prst="rect">
            <a:avLst/>
          </a:prstGeom>
          <a:noFill/>
        </p:spPr>
        <p:txBody>
          <a:bodyPr wrap="square" rtlCol="0">
            <a:spAutoFit/>
          </a:bodyPr>
          <a:lstStyle/>
          <a:p>
            <a:pPr indent="0">
              <a:buFont typeface="Arial" panose="020B0604020202020204" pitchFamily="34" charset="0"/>
              <a:buNone/>
            </a:pPr>
            <a:endParaRPr lang="en-US" dirty="0" smtClean="0"/>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Random Forest is an ensemble model that builds multiple decision trees and aggregates their outputs for robust predictions.</a:t>
            </a: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It captures complex nonlinear relationships in data with minimal preprocessing or scaling required.</a:t>
            </a: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Exogenous features can be easily integrated, and the model provides feature importance scores to interpret influential factors.</a:t>
            </a: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It is highly resistant to overfitting on large datasets, making it suitable for real-world, high-dimensional business data.</a:t>
            </a: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Random Forest can handle both numerical and categorical features, offering flexibility in modeling structured datasets.</a:t>
            </a:r>
            <a:endParaRPr lang="en-US" altLang="en-US" sz="20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1101090" y="377825"/>
            <a:ext cx="9117330" cy="1002665"/>
          </a:xfrm>
        </p:spPr>
        <p:txBody>
          <a:bodyPr>
            <a:noAutofit/>
          </a:bodyPr>
          <a:lstStyle/>
          <a:p>
            <a:pPr algn="l"/>
            <a:r>
              <a:rPr lang="en-US" sz="4800" b="1" dirty="0" smtClean="0">
                <a:solidFill>
                  <a:schemeClr val="accent5">
                    <a:lumMod val="50000"/>
                  </a:schemeClr>
                </a:solidFill>
                <a:latin typeface="Times New Roman" panose="02020603050405020304" pitchFamily="18" charset="0"/>
                <a:cs typeface="Times New Roman" panose="02020603050405020304" pitchFamily="18" charset="0"/>
              </a:rPr>
              <a:t>Random Forest Performance</a:t>
            </a:r>
            <a:endParaRPr lang="en-US" sz="4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943314" y="1380293"/>
            <a:ext cx="9749308" cy="4687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131573" y="1516284"/>
            <a:ext cx="8764781" cy="923330"/>
          </a:xfrm>
          <a:prstGeom prst="rect">
            <a:avLst/>
          </a:prstGeom>
        </p:spPr>
        <p:txBody>
          <a:bodyPr wrap="square">
            <a:spAutoFit/>
          </a:bodyPr>
          <a:lstStyle/>
          <a:p>
            <a:endParaRPr lang="en-US" dirty="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prstClr val="black"/>
              </a:solidFill>
              <a:latin typeface="Times New Roman" panose="02020603050405020304" pitchFamily="18" charset="0"/>
              <a:cs typeface="Times New Roman" panose="02020603050405020304" pitchFamily="18" charset="0"/>
            </a:endParaRPr>
          </a:p>
          <a:p>
            <a:endParaRPr lang="en-US" dirty="0">
              <a:solidFill>
                <a:prstClr val="black"/>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pic>
        <p:nvPicPr>
          <p:cNvPr id="5" name="Picture 4" descr="RF (2)"/>
          <p:cNvPicPr>
            <a:picLocks noChangeAspect="1"/>
          </p:cNvPicPr>
          <p:nvPr/>
        </p:nvPicPr>
        <p:blipFill>
          <a:blip r:embed="rId3"/>
          <a:stretch>
            <a:fillRect/>
          </a:stretch>
        </p:blipFill>
        <p:spPr>
          <a:xfrm>
            <a:off x="1131570" y="1380490"/>
            <a:ext cx="8394700" cy="5207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sz="4800" b="1">
                <a:solidFill>
                  <a:srgbClr val="002060"/>
                </a:solidFill>
                <a:latin typeface="Times New Roman" panose="02020603050405020304" pitchFamily="18" charset="0"/>
                <a:cs typeface="Times New Roman" panose="02020603050405020304" pitchFamily="18" charset="0"/>
                <a:sym typeface="+mn-ea"/>
              </a:rPr>
              <a:t>Gradient Boosting</a:t>
            </a:r>
            <a:endParaRPr lang="en-US" altLang="en-US" sz="4800" b="1">
              <a:solidFill>
                <a:srgbClr val="002060"/>
              </a:solidFill>
              <a:latin typeface="Times New Roman" panose="02020603050405020304" pitchFamily="18" charset="0"/>
              <a:cs typeface="Times New Roman" panose="02020603050405020304" pitchFamily="18" charset="0"/>
              <a:sym typeface="+mn-ea"/>
            </a:endParaRPr>
          </a:p>
        </p:txBody>
      </p:sp>
      <p:sp>
        <p:nvSpPr>
          <p:cNvPr id="5" name="Text Placeholder 4"/>
          <p:cNvSpPr>
            <a:spLocks noGrp="1"/>
          </p:cNvSpPr>
          <p:nvPr>
            <p:ph type="body" idx="1"/>
          </p:nvPr>
        </p:nvSpPr>
        <p:spPr/>
        <p:txBody>
          <a:bodyPr>
            <a:noAutofit/>
          </a:bodyPr>
          <a:p>
            <a:r>
              <a:rPr lang="en-US" altLang="en-US" sz="2000">
                <a:latin typeface="Times New Roman" panose="02020603050405020304" pitchFamily="18" charset="0"/>
                <a:cs typeface="Times New Roman" panose="02020603050405020304" pitchFamily="18" charset="0"/>
              </a:rPr>
              <a:t>Gradient Boosting is an ensemble model that builds decision trees sequentially, with each tree learning from the errors of the last.</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It excels at capturing complex, nonlinear relationships in both structured and unstructured data.</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The model allows the integration of exogenous variables and fine-tuning through hyperparameters like learning rate and tree depth.</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It provides feature importance metrics, helping interpret which variables most influence predictions.</a:t>
            </a:r>
            <a:endParaRPr lang="en-US" altLang="en-US" sz="2000">
              <a:latin typeface="Times New Roman" panose="02020603050405020304" pitchFamily="18" charset="0"/>
              <a:cs typeface="Times New Roman" panose="02020603050405020304" pitchFamily="18" charset="0"/>
            </a:endParaRPr>
          </a:p>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Gradient Boosting is known for its high predictive accuracy, especially in tabular business datasets.</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sz="4800" b="1">
                <a:solidFill>
                  <a:srgbClr val="002060"/>
                </a:solidFill>
                <a:latin typeface="Times New Roman" panose="02020603050405020304" pitchFamily="18" charset="0"/>
                <a:cs typeface="Times New Roman" panose="02020603050405020304" pitchFamily="18" charset="0"/>
                <a:sym typeface="+mn-ea"/>
              </a:rPr>
              <a:t>Gradient Boosting Performance</a:t>
            </a:r>
            <a:endParaRPr lang="en-US" altLang="en-US" sz="4800" b="1">
              <a:solidFill>
                <a:srgbClr val="002060"/>
              </a:solidFill>
              <a:latin typeface="Times New Roman" panose="02020603050405020304" pitchFamily="18" charset="0"/>
              <a:cs typeface="Times New Roman" panose="02020603050405020304" pitchFamily="18" charset="0"/>
              <a:sym typeface="+mn-ea"/>
            </a:endParaRPr>
          </a:p>
        </p:txBody>
      </p:sp>
      <p:pic>
        <p:nvPicPr>
          <p:cNvPr id="6" name="Content Placeholder 5" descr="output"/>
          <p:cNvPicPr>
            <a:picLocks noChangeAspect="1"/>
          </p:cNvPicPr>
          <p:nvPr>
            <p:ph idx="1"/>
          </p:nvPr>
        </p:nvPicPr>
        <p:blipFill>
          <a:blip r:embed="rId1"/>
          <a:stretch>
            <a:fillRect/>
          </a:stretch>
        </p:blipFill>
        <p:spPr>
          <a:xfrm>
            <a:off x="838200" y="1691005"/>
            <a:ext cx="7388225" cy="45827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746975" y="483119"/>
            <a:ext cx="6349284" cy="758662"/>
          </a:xfrm>
        </p:spPr>
        <p:txBody>
          <a:bodyPr>
            <a:normAutofit/>
          </a:bodyPr>
          <a:lstStyle/>
          <a:p>
            <a:pPr algn="l"/>
            <a:r>
              <a:rPr lang="en-US" sz="4300" b="1" dirty="0">
                <a:solidFill>
                  <a:schemeClr val="accent5">
                    <a:lumMod val="50000"/>
                  </a:schemeClr>
                </a:solidFill>
                <a:latin typeface="Times New Roman" panose="02020603050405020304" pitchFamily="18" charset="0"/>
                <a:cs typeface="Times New Roman" panose="02020603050405020304" pitchFamily="18" charset="0"/>
              </a:rPr>
              <a:t>Outcomes of </a:t>
            </a:r>
            <a:r>
              <a:rPr lang="en-US" sz="4300" b="1" dirty="0" smtClean="0">
                <a:solidFill>
                  <a:schemeClr val="accent5">
                    <a:lumMod val="50000"/>
                  </a:schemeClr>
                </a:solidFill>
                <a:latin typeface="Times New Roman" panose="02020603050405020304" pitchFamily="18" charset="0"/>
                <a:cs typeface="Times New Roman" panose="02020603050405020304" pitchFamily="18" charset="0"/>
              </a:rPr>
              <a:t>Project</a:t>
            </a:r>
            <a:endParaRPr lang="en-US" sz="43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2" y="1579431"/>
            <a:ext cx="10036299" cy="4394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buFont typeface="Wingdings" panose="05000000000000000000" pitchFamily="2" charset="2"/>
            </a:pPr>
            <a:r>
              <a:rPr lang="en-US" altLang="en-US" sz="2400" dirty="0">
                <a:latin typeface="Times New Roman" panose="02020603050405020304" pitchFamily="18" charset="0"/>
                <a:cs typeface="Times New Roman" panose="02020603050405020304" pitchFamily="18" charset="0"/>
              </a:rPr>
              <a:t>The dataset was cleaned, transformed (log of Profit), and key features like Sales, Quantity, and Discount were selected.</a:t>
            </a: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r>
              <a:rPr lang="en-US" altLang="en-US" sz="2400" dirty="0">
                <a:latin typeface="Times New Roman" panose="02020603050405020304" pitchFamily="18" charset="0"/>
                <a:cs typeface="Times New Roman" panose="02020603050405020304" pitchFamily="18" charset="0"/>
              </a:rPr>
              <a:t>Three models — Linear Regression, Random Forest, and Gradient Boosting — were trained and evaluated using MAE, RMSE, and R².</a:t>
            </a: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r>
              <a:rPr lang="en-US" altLang="en-US" sz="2400" dirty="0">
                <a:latin typeface="Times New Roman" panose="02020603050405020304" pitchFamily="18" charset="0"/>
                <a:cs typeface="Times New Roman" panose="02020603050405020304" pitchFamily="18" charset="0"/>
              </a:rPr>
              <a:t>Gradient Boosting outperformed others with the highest accuracy and best overall model fit.</a:t>
            </a: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pPr>
            <a:r>
              <a:rPr lang="en-US" altLang="en-US" sz="2400" dirty="0">
                <a:latin typeface="Times New Roman" panose="02020603050405020304" pitchFamily="18" charset="0"/>
                <a:cs typeface="Times New Roman" panose="02020603050405020304" pitchFamily="18" charset="0"/>
              </a:rPr>
              <a:t>The project demonstrates that advanced ensemble models are effective in predicting business profit from sales data.</a:t>
            </a:r>
            <a:endParaRPr lang="en-US" altLang="en-US" sz="2400" dirty="0">
              <a:latin typeface="Times New Roman" panose="02020603050405020304" pitchFamily="18" charset="0"/>
              <a:cs typeface="Times New Roman" panose="02020603050405020304" pitchFamily="18" charset="0"/>
            </a:endParaRPr>
          </a:p>
          <a:p>
            <a:pPr lvl="1" algn="l">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a:p>
            <a:pPr algn="l"/>
            <a:endParaRPr lang="en-GB" sz="2800" dirty="0">
              <a:latin typeface="Times New Roman" panose="02020603050405020304" pitchFamily="18" charset="0"/>
              <a:cs typeface="Times New Roman" panose="02020603050405020304" pitchFamily="18" charset="0"/>
            </a:endParaRPr>
          </a:p>
          <a:p>
            <a:pPr algn="l"/>
            <a:endParaRPr lang="en-GB" sz="2800" dirty="0">
              <a:latin typeface="Times New Roman" panose="02020603050405020304" pitchFamily="18" charset="0"/>
              <a:cs typeface="Times New Roman" panose="02020603050405020304" pitchFamily="18" charset="0"/>
            </a:endParaRPr>
          </a:p>
          <a:p>
            <a:pPr algn="l"/>
            <a:endParaRPr lang="en-US" sz="32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746974" y="483119"/>
            <a:ext cx="6406180" cy="758662"/>
          </a:xfrm>
        </p:spPr>
        <p:txBody>
          <a:bodyPr>
            <a:normAutofit fontScale="90000"/>
          </a:bodyPr>
          <a:lstStyle/>
          <a:p>
            <a:pPr algn="l"/>
            <a:r>
              <a:rPr lang="en-US" sz="4800" b="1" dirty="0" smtClean="0">
                <a:solidFill>
                  <a:schemeClr val="accent5">
                    <a:lumMod val="50000"/>
                  </a:schemeClr>
                </a:solidFill>
                <a:latin typeface="Times New Roman" panose="02020603050405020304" pitchFamily="18" charset="0"/>
                <a:cs typeface="Times New Roman" panose="02020603050405020304" pitchFamily="18" charset="0"/>
              </a:rPr>
              <a:t>References</a:t>
            </a:r>
            <a:endParaRPr lang="en-US" sz="48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0" y="1213485"/>
            <a:ext cx="9749155" cy="2377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131573" y="1516284"/>
            <a:ext cx="8764781" cy="3876675"/>
          </a:xfrm>
          <a:prstGeom prst="rect">
            <a:avLst/>
          </a:prstGeom>
        </p:spPr>
        <p:txBody>
          <a:bodyPr wrap="square">
            <a:spAutoFit/>
          </a:bodyPr>
          <a:lstStyle/>
          <a:p>
            <a:pPr>
              <a:buFont typeface="Wingdings" panose="05000000000000000000" pitchFamily="2" charset="2"/>
              <a:buChar char="§"/>
            </a:pPr>
            <a:r>
              <a:rPr lang="en-GB" sz="2400" dirty="0" smtClean="0">
                <a:solidFill>
                  <a:prstClr val="black"/>
                </a:solidFill>
                <a:latin typeface="Times New Roman" panose="02020603050405020304" pitchFamily="18" charset="0"/>
                <a:cs typeface="Times New Roman" panose="02020603050405020304" pitchFamily="18" charset="0"/>
              </a:rPr>
              <a:t>   </a:t>
            </a:r>
            <a:r>
              <a:rPr lang="en-US" altLang="en-US" sz="2400" dirty="0" smtClean="0">
                <a:solidFill>
                  <a:prstClr val="black"/>
                </a:solidFill>
                <a:latin typeface="Times New Roman" panose="02020603050405020304" pitchFamily="18" charset="0"/>
                <a:cs typeface="Times New Roman" panose="02020603050405020304" pitchFamily="18" charset="0"/>
              </a:rPr>
              <a:t>Breiman, L. (2001). Random Forests. Machine Learning, 45(1), 5–32. </a:t>
            </a:r>
            <a:r>
              <a:rPr lang="en-US" altLang="en-US" sz="2400" dirty="0" smtClean="0">
                <a:solidFill>
                  <a:prstClr val="black"/>
                </a:solidFill>
                <a:latin typeface="Times New Roman" panose="02020603050405020304" pitchFamily="18" charset="0"/>
                <a:cs typeface="Times New Roman" panose="02020603050405020304" pitchFamily="18" charset="0"/>
                <a:hlinkClick r:id="rId2" action="ppaction://hlinkfile"/>
              </a:rPr>
              <a:t>https://doi.org/10.1023/A:1010933404324</a:t>
            </a:r>
            <a:endParaRPr lang="en-US" altLang="en-US" sz="2400" dirty="0" smtClean="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400" dirty="0" smtClean="0">
                <a:solidFill>
                  <a:prstClr val="black"/>
                </a:solidFill>
                <a:latin typeface="Times New Roman" panose="02020603050405020304" pitchFamily="18" charset="0"/>
                <a:cs typeface="Times New Roman" panose="02020603050405020304" pitchFamily="18" charset="0"/>
              </a:rPr>
              <a:t>→ Reference for the Random Forest algorithm used in model development.</a:t>
            </a:r>
            <a:endParaRPr lang="en-US" altLang="en-US" sz="2400" dirty="0" smtClean="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ltLang="en-US" sz="2400" dirty="0" smtClean="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400" dirty="0" smtClean="0">
                <a:solidFill>
                  <a:prstClr val="black"/>
                </a:solidFill>
                <a:latin typeface="Times New Roman" panose="02020603050405020304" pitchFamily="18" charset="0"/>
                <a:cs typeface="Times New Roman" panose="02020603050405020304" pitchFamily="18" charset="0"/>
              </a:rPr>
              <a:t>Friedman, J. H. (2001). Greedy Function Approximation: A Gradient Boosting Machine. The Annals of Statistics, 29(5), 1189–1232.</a:t>
            </a:r>
            <a:r>
              <a:rPr lang="en-US" altLang="en-US" sz="2400" dirty="0" smtClean="0">
                <a:solidFill>
                  <a:prstClr val="black"/>
                </a:solidFill>
                <a:latin typeface="Times New Roman" panose="02020603050405020304" pitchFamily="18" charset="0"/>
                <a:cs typeface="Times New Roman" panose="02020603050405020304" pitchFamily="18" charset="0"/>
                <a:hlinkClick r:id="rId2" action="ppaction://hlinkfile"/>
              </a:rPr>
              <a:t> https://doi.org/10.1214/aos/1013203451</a:t>
            </a:r>
            <a:endParaRPr lang="en-US" altLang="en-US" sz="2400" dirty="0" smtClean="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prstClr val="black"/>
              </a:solidFill>
              <a:latin typeface="Times New Roman" panose="02020603050405020304" pitchFamily="18" charset="0"/>
              <a:cs typeface="Times New Roman" panose="02020603050405020304" pitchFamily="18" charset="0"/>
            </a:endParaRPr>
          </a:p>
          <a:p>
            <a:endParaRPr lang="en-US" dirty="0">
              <a:solidFill>
                <a:prstClr val="black"/>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871671" y="1501938"/>
            <a:ext cx="4950517" cy="758662"/>
          </a:xfrm>
        </p:spPr>
        <p:txBody>
          <a:bodyPr>
            <a:normAutofit fontScale="90000"/>
          </a:bodyPr>
          <a:lstStyle/>
          <a:p>
            <a:pPr algn="l"/>
            <a:r>
              <a:rPr lang="en-GB" sz="4800" dirty="0" smtClean="0">
                <a:solidFill>
                  <a:schemeClr val="accent5">
                    <a:lumMod val="50000"/>
                  </a:schemeClr>
                </a:solidFill>
                <a:latin typeface="Arial Rounded MT Bold" pitchFamily="34" charset="0"/>
              </a:rPr>
              <a:t> </a:t>
            </a:r>
            <a:br>
              <a:rPr lang="en-GB" sz="4800" dirty="0" smtClean="0">
                <a:solidFill>
                  <a:schemeClr val="accent5">
                    <a:lumMod val="50000"/>
                  </a:schemeClr>
                </a:solidFill>
                <a:latin typeface="Arial Rounded MT Bold" pitchFamily="34" charset="0"/>
              </a:rPr>
            </a:br>
            <a:br>
              <a:rPr lang="en-GB" sz="4800" dirty="0">
                <a:solidFill>
                  <a:schemeClr val="accent5">
                    <a:lumMod val="50000"/>
                  </a:schemeClr>
                </a:solidFill>
                <a:latin typeface="Arial Rounded MT Bold" pitchFamily="34" charset="0"/>
              </a:rPr>
            </a:br>
            <a:br>
              <a:rPr lang="en-GB" sz="4800" dirty="0" smtClean="0">
                <a:solidFill>
                  <a:schemeClr val="accent5">
                    <a:lumMod val="50000"/>
                  </a:schemeClr>
                </a:solidFill>
                <a:latin typeface="Arial Rounded MT Bold" pitchFamily="34" charset="0"/>
              </a:rPr>
            </a:br>
            <a:r>
              <a:rPr lang="en-GB" sz="4800" b="1" dirty="0" smtClean="0">
                <a:solidFill>
                  <a:schemeClr val="accent5">
                    <a:lumMod val="50000"/>
                  </a:schemeClr>
                </a:solidFill>
                <a:latin typeface="Times New Roman" panose="02020603050405020304" pitchFamily="18" charset="0"/>
                <a:cs typeface="Times New Roman" panose="02020603050405020304" pitchFamily="18" charset="0"/>
              </a:rPr>
              <a:t>Project Overview:</a:t>
            </a:r>
            <a:endParaRPr lang="en-US" sz="4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0" y="2260600"/>
            <a:ext cx="10665460" cy="27324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14300" algn="just"/>
            <a:endParaRPr lang="en-US" dirty="0">
              <a:latin typeface="Times New Roman" panose="02020603050405020304" pitchFamily="18" charset="0"/>
              <a:cs typeface="Times New Roman" panose="02020603050405020304" pitchFamily="18" charset="0"/>
            </a:endParaRPr>
          </a:p>
          <a:p>
            <a:pPr marL="114300" algn="just"/>
            <a:r>
              <a:rPr lang="en-US" altLang="en-US" sz="2800">
                <a:latin typeface="Times New Roman" panose="02020603050405020304" pitchFamily="18" charset="0"/>
                <a:cs typeface="Times New Roman" panose="02020603050405020304" pitchFamily="18" charset="0"/>
                <a:sym typeface="+mn-ea"/>
              </a:rPr>
              <a:t>To analyze a retail sales dataset and extract meaningful insights related to trends, customer behavior, and profitability. The goal is to support better decision-making in sales strategy, inventory management, and customer segmentation.</a:t>
            </a:r>
            <a:endParaRPr lang="en-US" dirty="0">
              <a:latin typeface="Times New Roman" panose="02020603050405020304" pitchFamily="18" charset="0"/>
              <a:cs typeface="Times New Roman" panose="02020603050405020304" pitchFamily="18" charset="0"/>
            </a:endParaRPr>
          </a:p>
          <a:p>
            <a:pPr marL="114300" algn="just"/>
            <a:endParaRPr lang="en-US" dirty="0">
              <a:latin typeface="Arial Rounded MT Bold" pitchFamily="34" charset="0"/>
            </a:endParaRPr>
          </a:p>
          <a:p>
            <a:pPr marL="114300" algn="just"/>
            <a:endParaRPr lang="en-US" dirty="0">
              <a:latin typeface="Arial Rounded MT Bold" pitchFamily="34" charset="0"/>
            </a:endParaRPr>
          </a:p>
          <a:p>
            <a:pPr algn="just"/>
            <a:r>
              <a:rPr lang="en-US"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10" name="Subtitle 2"/>
          <p:cNvSpPr txBox="1"/>
          <p:nvPr/>
        </p:nvSpPr>
        <p:spPr>
          <a:xfrm>
            <a:off x="1131572" y="1579431"/>
            <a:ext cx="10036299" cy="43946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pic>
        <p:nvPicPr>
          <p:cNvPr id="3" name="Picture 2" descr="TY"/>
          <p:cNvPicPr>
            <a:picLocks noChangeAspect="1"/>
          </p:cNvPicPr>
          <p:nvPr/>
        </p:nvPicPr>
        <p:blipFill>
          <a:blip r:embed="rId3"/>
          <a:stretch>
            <a:fillRect/>
          </a:stretch>
        </p:blipFill>
        <p:spPr>
          <a:xfrm>
            <a:off x="2553970" y="1242060"/>
            <a:ext cx="7190740" cy="45612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746974" y="483119"/>
            <a:ext cx="5679584" cy="758662"/>
          </a:xfrm>
        </p:spPr>
        <p:txBody>
          <a:bodyPr>
            <a:normAutofit fontScale="90000"/>
          </a:bodyPr>
          <a:lstStyle/>
          <a:p>
            <a:pPr algn="l"/>
            <a:r>
              <a:rPr lang="en-GB" sz="4800" b="1" dirty="0" smtClean="0">
                <a:solidFill>
                  <a:schemeClr val="accent5">
                    <a:lumMod val="50000"/>
                  </a:schemeClr>
                </a:solidFill>
                <a:latin typeface="Times New Roman" panose="02020603050405020304" pitchFamily="18" charset="0"/>
                <a:cs typeface="Times New Roman" panose="02020603050405020304" pitchFamily="18" charset="0"/>
              </a:rPr>
              <a:t>Data </a:t>
            </a:r>
            <a:r>
              <a:rPr lang="en-US" altLang="en-GB" sz="4800" b="1" dirty="0" smtClean="0">
                <a:solidFill>
                  <a:schemeClr val="accent5">
                    <a:lumMod val="50000"/>
                  </a:schemeClr>
                </a:solidFill>
                <a:latin typeface="Times New Roman" panose="02020603050405020304" pitchFamily="18" charset="0"/>
                <a:cs typeface="Times New Roman" panose="02020603050405020304" pitchFamily="18" charset="0"/>
              </a:rPr>
              <a:t>Ingestion</a:t>
            </a:r>
            <a:endParaRPr lang="en-US" altLang="en-GB" sz="48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Subtitle 2"/>
          <p:cNvSpPr txBox="1"/>
          <p:nvPr/>
        </p:nvSpPr>
        <p:spPr>
          <a:xfrm>
            <a:off x="1131573" y="1213670"/>
            <a:ext cx="9749308" cy="4687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746974" y="1511300"/>
            <a:ext cx="11050074" cy="4554220"/>
          </a:xfrm>
          <a:prstGeom prst="rect">
            <a:avLst/>
          </a:prstGeom>
          <a:noFill/>
        </p:spPr>
        <p:txBody>
          <a:bodyPr wrap="square" rtlCol="0">
            <a:spAutoFit/>
          </a:bodyPr>
          <a:lstStyle/>
          <a:p>
            <a:pPr marL="342900" indent="-342900">
              <a:buFont typeface="Wingdings" panose="05000000000000000000" charset="0"/>
              <a:buChar char="v"/>
            </a:pPr>
            <a:r>
              <a:rPr lang="en-US" altLang="en-US" sz="2200" dirty="0">
                <a:latin typeface="Times New Roman" panose="02020603050405020304" pitchFamily="18" charset="0"/>
                <a:ea typeface="Tahoma" panose="020B0604030504040204" pitchFamily="34" charset="0"/>
                <a:cs typeface="Times New Roman" panose="02020603050405020304" pitchFamily="18" charset="0"/>
                <a:sym typeface="+mn-ea"/>
              </a:rPr>
              <a:t>The dataset used in this study is a retail transaction log, Sample - Superstore.csv, containing historical sales data across multiple dimensions such as product category, region, and order details. The data was loaded into a Python environment using the pandas library, providing a structured dataframe with over 9,000 records.</a:t>
            </a:r>
            <a:endParaRPr lang="en-US" altLang="en-US" sz="2200" dirty="0">
              <a:latin typeface="Times New Roman" panose="02020603050405020304" pitchFamily="18" charset="0"/>
              <a:ea typeface="Tahoma" panose="020B0604030504040204" pitchFamily="34" charset="0"/>
              <a:cs typeface="Times New Roman" panose="02020603050405020304" pitchFamily="18" charset="0"/>
            </a:endParaRPr>
          </a:p>
          <a:p>
            <a:pPr indent="0">
              <a:buFont typeface="Wingdings" panose="05000000000000000000" pitchFamily="2" charset="2"/>
              <a:buNone/>
            </a:pPr>
            <a:endParaRPr lang="en-US" altLang="en-US" sz="2200" dirty="0">
              <a:latin typeface="Times New Roman" panose="02020603050405020304" pitchFamily="18" charset="0"/>
              <a:ea typeface="Tahoma" panose="020B0604030504040204" pitchFamily="34" charset="0"/>
              <a:cs typeface="Times New Roman" panose="02020603050405020304" pitchFamily="18" charset="0"/>
            </a:endParaRPr>
          </a:p>
          <a:p>
            <a:pPr indent="0">
              <a:buFont typeface="Wingdings" panose="05000000000000000000" pitchFamily="2" charset="2"/>
              <a:buNone/>
            </a:pPr>
            <a:r>
              <a:rPr lang="en-US" altLang="en-US"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Data Pipeline</a:t>
            </a:r>
            <a:endParaRPr lang="en-US" altLang="en-US" sz="4800"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r>
              <a:rPr lang="en-US" altLang="en-US" sz="2200" dirty="0">
                <a:latin typeface="Times New Roman" panose="02020603050405020304" pitchFamily="18" charset="0"/>
                <a:ea typeface="Tahoma" panose="020B0604030504040204" pitchFamily="34" charset="0"/>
                <a:cs typeface="Times New Roman" panose="02020603050405020304" pitchFamily="18" charset="0"/>
                <a:sym typeface="+mn-ea"/>
              </a:rPr>
              <a:t>This section outlines the end-to-end data processing and modeling workflow employed in this study to forecast profit from transactional sales data. The pipeline was designed to ensure data integrity, efficient feature engineering, and optimized model performance using industry-standard machine learning techniques.</a:t>
            </a:r>
            <a:endParaRPr lang="en-US" altLang="en-US" sz="22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US" altLang="en-US" sz="22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US" altLang="en-US" sz="22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10" name="Subtitle 2"/>
          <p:cNvSpPr txBox="1"/>
          <p:nvPr/>
        </p:nvSpPr>
        <p:spPr>
          <a:xfrm>
            <a:off x="1131573" y="1213670"/>
            <a:ext cx="9749308" cy="4687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en-US" dirty="0">
              <a:solidFill>
                <a:prstClr val="black"/>
              </a:solidFill>
              <a:latin typeface="Times New Roman" panose="02020603050405020304" pitchFamily="18" charset="0"/>
              <a:cs typeface="Times New Roman" panose="02020603050405020304" pitchFamily="18" charset="0"/>
            </a:endParaRPr>
          </a:p>
        </p:txBody>
      </p:sp>
      <p:sp>
        <p:nvSpPr>
          <p:cNvPr id="6" name="Rectangle 5"/>
          <p:cNvSpPr/>
          <p:nvPr/>
        </p:nvSpPr>
        <p:spPr>
          <a:xfrm>
            <a:off x="913390" y="1477572"/>
            <a:ext cx="10829839" cy="3649980"/>
          </a:xfrm>
          <a:prstGeom prst="rect">
            <a:avLst/>
          </a:prstGeom>
        </p:spPr>
        <p:txBody>
          <a:bodyPr wrap="square">
            <a:spAutoFit/>
          </a:bodyPr>
          <a:lstStyle/>
          <a:p>
            <a:pPr marL="342900" indent="-342900">
              <a:lnSpc>
                <a:spcPct val="90000"/>
              </a:lnSpc>
              <a:spcBef>
                <a:spcPts val="1000"/>
              </a:spcBef>
              <a:buFont typeface="Wingdings" panose="05000000000000000000" pitchFamily="2" charset="2"/>
              <a:buChar char="q"/>
            </a:pPr>
            <a:r>
              <a:rPr lang="en-US" altLang="en-US" sz="2200" dirty="0">
                <a:solidFill>
                  <a:schemeClr val="accent5">
                    <a:lumMod val="50000"/>
                  </a:schemeClr>
                </a:solidFill>
                <a:latin typeface="Times New Roman" panose="02020603050405020304" pitchFamily="18" charset="0"/>
                <a:cs typeface="Times New Roman" panose="02020603050405020304" pitchFamily="18" charset="0"/>
              </a:rPr>
              <a:t>Missing Values: All missing values in the selected numerical and categorical features were dropped to maintain modeling reliability.</a:t>
            </a:r>
            <a:endParaRPr lang="en-US" altLang="en-US" sz="22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90000"/>
              </a:lnSpc>
              <a:spcBef>
                <a:spcPts val="1000"/>
              </a:spcBef>
              <a:buFont typeface="Wingdings" panose="05000000000000000000" pitchFamily="2" charset="2"/>
              <a:buChar char="q"/>
            </a:pPr>
            <a:endParaRPr lang="en-US" altLang="en-US" sz="22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90000"/>
              </a:lnSpc>
              <a:spcBef>
                <a:spcPts val="1000"/>
              </a:spcBef>
              <a:buFont typeface="Wingdings" panose="05000000000000000000" pitchFamily="2" charset="2"/>
              <a:buChar char="q"/>
            </a:pPr>
            <a:r>
              <a:rPr lang="en-US" altLang="en-US" sz="2200" dirty="0">
                <a:solidFill>
                  <a:schemeClr val="accent5">
                    <a:lumMod val="50000"/>
                  </a:schemeClr>
                </a:solidFill>
                <a:latin typeface="Times New Roman" panose="02020603050405020304" pitchFamily="18" charset="0"/>
                <a:cs typeface="Times New Roman" panose="02020603050405020304" pitchFamily="18" charset="0"/>
              </a:rPr>
              <a:t>Profit Filtering: Records with Profit values less than or equal to -1 were excluded to allow for safe application of logarithmic transformations (log1p), which are undefined for negative values.</a:t>
            </a:r>
            <a:endParaRPr lang="en-US" altLang="en-US" sz="22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90000"/>
              </a:lnSpc>
              <a:spcBef>
                <a:spcPts val="1000"/>
              </a:spcBef>
              <a:buFont typeface="Wingdings" panose="05000000000000000000" pitchFamily="2" charset="2"/>
              <a:buChar char="q"/>
            </a:pPr>
            <a:endParaRPr lang="en-US" altLang="en-US" sz="22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90000"/>
              </a:lnSpc>
              <a:spcBef>
                <a:spcPts val="1000"/>
              </a:spcBef>
              <a:buFont typeface="Wingdings" panose="05000000000000000000" pitchFamily="2" charset="2"/>
              <a:buChar char="q"/>
            </a:pPr>
            <a:r>
              <a:rPr lang="en-US" altLang="en-US" sz="2200" dirty="0">
                <a:solidFill>
                  <a:schemeClr val="accent5">
                    <a:lumMod val="50000"/>
                  </a:schemeClr>
                </a:solidFill>
                <a:latin typeface="Times New Roman" panose="02020603050405020304" pitchFamily="18" charset="0"/>
                <a:cs typeface="Times New Roman" panose="02020603050405020304" pitchFamily="18" charset="0"/>
              </a:rPr>
              <a:t>Data Consistency: The dataset was reviewed for data type consistency, ensuring numerical fields (e.g., Sales, Discount, Quantity) and categorical fields (e.g., Category, Segment, Ship Mode) were correctly interpreted.</a:t>
            </a:r>
            <a:endParaRPr lang="en-US" altLang="en-US" sz="22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8" name="Title 1"/>
          <p:cNvSpPr txBox="1"/>
          <p:nvPr/>
        </p:nvSpPr>
        <p:spPr>
          <a:xfrm>
            <a:off x="913042" y="482600"/>
            <a:ext cx="7823200" cy="8485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solidFill>
                  <a:schemeClr val="accent5">
                    <a:lumMod val="50000"/>
                  </a:schemeClr>
                </a:solidFill>
                <a:latin typeface="Times New Roman" panose="02020603050405020304" pitchFamily="18" charset="0"/>
                <a:cs typeface="Times New Roman" panose="02020603050405020304" pitchFamily="18" charset="0"/>
              </a:rPr>
              <a:t>Data Cleaning</a:t>
            </a:r>
            <a:endParaRPr lang="en-US" sz="44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8" name="Title 1"/>
          <p:cNvSpPr>
            <a:spLocks noGrp="1"/>
          </p:cNvSpPr>
          <p:nvPr>
            <p:ph type="ctrTitle"/>
          </p:nvPr>
        </p:nvSpPr>
        <p:spPr>
          <a:xfrm>
            <a:off x="1079500" y="259080"/>
            <a:ext cx="4333875" cy="1142365"/>
          </a:xfrm>
        </p:spPr>
        <p:txBody>
          <a:bodyPr>
            <a:normAutofit/>
          </a:bodyPr>
          <a:lstStyle/>
          <a:p>
            <a:pPr algn="l"/>
            <a:r>
              <a:rPr lang="en-US" sz="4800" b="1" dirty="0">
                <a:solidFill>
                  <a:schemeClr val="accent5">
                    <a:lumMod val="50000"/>
                  </a:schemeClr>
                </a:solidFill>
                <a:latin typeface="Times New Roman" panose="02020603050405020304" pitchFamily="18" charset="0"/>
                <a:cs typeface="Times New Roman" panose="02020603050405020304" pitchFamily="18" charset="0"/>
              </a:rPr>
              <a:t>Pre-Processing</a:t>
            </a:r>
            <a:endParaRPr lang="en-US" sz="4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79501" y="1558606"/>
            <a:ext cx="10879628" cy="4431030"/>
          </a:xfrm>
          <a:prstGeom prst="rect">
            <a:avLst/>
          </a:prstGeom>
          <a:noFill/>
        </p:spPr>
        <p:txBody>
          <a:bodyPr wrap="square" rtlCol="0">
            <a:spAutoFit/>
          </a:bodyPr>
          <a:lstStyle/>
          <a:p>
            <a:endParaRPr lang="en-US" dirty="0" smtClean="0"/>
          </a:p>
          <a:p>
            <a:r>
              <a:rPr lang="en-US" altLang="en-US" sz="2400" b="1" dirty="0">
                <a:latin typeface="Times New Roman" panose="02020603050405020304" pitchFamily="18" charset="0"/>
                <a:cs typeface="Times New Roman" panose="02020603050405020304" pitchFamily="18" charset="0"/>
              </a:rPr>
              <a:t>Logarithmic Transformation:</a:t>
            </a:r>
            <a:r>
              <a:rPr lang="en-US" altLang="en-US" sz="2400" dirty="0">
                <a:latin typeface="Times New Roman" panose="02020603050405020304" pitchFamily="18" charset="0"/>
                <a:cs typeface="Times New Roman" panose="02020603050405020304" pitchFamily="18" charset="0"/>
              </a:rPr>
              <a:t> The target variable (Profit) and primary feature (Sales) were transformed using log1p to address data skewness and reduce the influence of outliers. This helped models better capture underlying patterns and relationships.</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Categorical Encoding:</a:t>
            </a:r>
            <a:r>
              <a:rPr lang="en-US" altLang="en-US" sz="2400" dirty="0">
                <a:latin typeface="Times New Roman" panose="02020603050405020304" pitchFamily="18" charset="0"/>
                <a:cs typeface="Times New Roman" panose="02020603050405020304" pitchFamily="18" charset="0"/>
              </a:rPr>
              <a:t> Categorical features such as Category, Segment, Region, and Ship Mode were converted to numerical format using one-hot encoding (with drop_first=True to avoid multicollinearity).</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Feature Selection:</a:t>
            </a:r>
            <a:r>
              <a:rPr lang="en-US" altLang="en-US" sz="2400" dirty="0">
                <a:latin typeface="Times New Roman" panose="02020603050405020304" pitchFamily="18" charset="0"/>
                <a:cs typeface="Times New Roman" panose="02020603050405020304" pitchFamily="18" charset="0"/>
              </a:rPr>
              <a:t> Based on exploratory analysis, the most relevant predictors for Profit were chosen, including Sales, Discount, Quantity, and key categorical dimensions.</a:t>
            </a:r>
            <a:endParaRPr lang="en-US" alt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8580" y="258825"/>
            <a:ext cx="998185" cy="9829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5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sz="4800" b="1">
                <a:solidFill>
                  <a:srgbClr val="002060"/>
                </a:solidFill>
                <a:latin typeface="Times New Roman" panose="02020603050405020304" pitchFamily="18" charset="0"/>
                <a:cs typeface="Times New Roman" panose="02020603050405020304" pitchFamily="18" charset="0"/>
              </a:rPr>
              <a:t>Top 10 Products by Sales and Profit</a:t>
            </a:r>
            <a:endParaRPr lang="en-US" altLang="en-US" sz="4800" b="1">
              <a:solidFill>
                <a:srgbClr val="002060"/>
              </a:solidFill>
              <a:latin typeface="Times New Roman" panose="02020603050405020304" pitchFamily="18" charset="0"/>
              <a:cs typeface="Times New Roman" panose="02020603050405020304" pitchFamily="18" charset="0"/>
            </a:endParaRPr>
          </a:p>
        </p:txBody>
      </p:sp>
      <p:pic>
        <p:nvPicPr>
          <p:cNvPr id="6" name="Content Placeholder 5" descr="1"/>
          <p:cNvPicPr>
            <a:picLocks noChangeAspect="1"/>
          </p:cNvPicPr>
          <p:nvPr>
            <p:ph idx="1"/>
          </p:nvPr>
        </p:nvPicPr>
        <p:blipFill>
          <a:blip r:embed="rId1"/>
          <a:stretch>
            <a:fillRect/>
          </a:stretch>
        </p:blipFill>
        <p:spPr>
          <a:xfrm>
            <a:off x="838200" y="1873885"/>
            <a:ext cx="10515600" cy="4254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800" b="1" dirty="0" smtClean="0">
                <a:solidFill>
                  <a:schemeClr val="accent5">
                    <a:lumMod val="50000"/>
                  </a:schemeClr>
                </a:solidFill>
                <a:latin typeface="Times New Roman" panose="02020603050405020304" pitchFamily="18" charset="0"/>
                <a:cs typeface="Times New Roman" panose="02020603050405020304" pitchFamily="18" charset="0"/>
                <a:sym typeface="+mn-ea"/>
              </a:rPr>
              <a:t>Exploratory Analysis</a:t>
            </a:r>
            <a:endParaRPr lang="en-US" sz="4800"/>
          </a:p>
        </p:txBody>
      </p:sp>
      <p:pic>
        <p:nvPicPr>
          <p:cNvPr id="7" name="Content Placeholder 6" descr="2"/>
          <p:cNvPicPr>
            <a:picLocks noChangeAspect="1"/>
          </p:cNvPicPr>
          <p:nvPr>
            <p:ph sz="half" idx="1"/>
          </p:nvPr>
        </p:nvPicPr>
        <p:blipFill>
          <a:blip r:embed="rId1"/>
          <a:stretch>
            <a:fillRect/>
          </a:stretch>
        </p:blipFill>
        <p:spPr>
          <a:xfrm>
            <a:off x="838200" y="2326005"/>
            <a:ext cx="5181600" cy="3350260"/>
          </a:xfrm>
          <a:prstGeom prst="rect">
            <a:avLst/>
          </a:prstGeom>
        </p:spPr>
      </p:pic>
      <p:pic>
        <p:nvPicPr>
          <p:cNvPr id="8" name="Content Placeholder 7" descr="4"/>
          <p:cNvPicPr>
            <a:picLocks noChangeAspect="1"/>
          </p:cNvPicPr>
          <p:nvPr>
            <p:ph sz="half" idx="2"/>
          </p:nvPr>
        </p:nvPicPr>
        <p:blipFill>
          <a:blip r:embed="rId2"/>
          <a:stretch>
            <a:fillRect/>
          </a:stretch>
        </p:blipFill>
        <p:spPr>
          <a:xfrm>
            <a:off x="6172200" y="2383155"/>
            <a:ext cx="5181600" cy="3235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t="30495" r="95477"/>
          <a:stretch>
            <a:fillRect/>
          </a:stretch>
        </p:blipFill>
        <p:spPr>
          <a:xfrm>
            <a:off x="-179544" y="0"/>
            <a:ext cx="630306" cy="6857999"/>
          </a:xfrm>
          <a:prstGeom prst="rect">
            <a:avLst/>
          </a:prstGeom>
        </p:spPr>
      </p:pic>
      <p:sp>
        <p:nvSpPr>
          <p:cNvPr id="10" name="Subtitle 2"/>
          <p:cNvSpPr txBox="1"/>
          <p:nvPr/>
        </p:nvSpPr>
        <p:spPr>
          <a:xfrm>
            <a:off x="1131573" y="1213670"/>
            <a:ext cx="9749308" cy="4687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131573" y="1516284"/>
            <a:ext cx="8764781" cy="923330"/>
          </a:xfrm>
          <a:prstGeom prst="rect">
            <a:avLst/>
          </a:prstGeom>
        </p:spPr>
        <p:txBody>
          <a:bodyPr wrap="square">
            <a:spAutoFit/>
          </a:bodyPr>
          <a:lstStyle/>
          <a:p>
            <a:pPr>
              <a:buFont typeface="Wingdings" panose="05000000000000000000" pitchFamily="2" charset="2"/>
              <a:buChar char="§"/>
            </a:pPr>
            <a:endParaRPr lang="en-US" dirty="0">
              <a:solidFill>
                <a:prstClr val="black"/>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solidFill>
                <a:prstClr val="black"/>
              </a:solidFill>
              <a:latin typeface="Times New Roman" panose="02020603050405020304" pitchFamily="18" charset="0"/>
              <a:cs typeface="Times New Roman" panose="02020603050405020304" pitchFamily="18" charset="0"/>
            </a:endParaRPr>
          </a:p>
          <a:p>
            <a:endParaRPr lang="en-US" dirty="0">
              <a:solidFill>
                <a:prstClr val="black"/>
              </a:solidFill>
              <a:latin typeface="Times New Roman" panose="02020603050405020304" pitchFamily="18" charset="0"/>
              <a:cs typeface="Times New Roman" panose="02020603050405020304" pitchFamily="18" charset="0"/>
            </a:endParaRPr>
          </a:p>
        </p:txBody>
      </p:sp>
      <p:pic>
        <p:nvPicPr>
          <p:cNvPr id="3" name="Picture 2" descr="BP"/>
          <p:cNvPicPr>
            <a:picLocks noChangeAspect="1"/>
          </p:cNvPicPr>
          <p:nvPr/>
        </p:nvPicPr>
        <p:blipFill>
          <a:blip r:embed="rId2"/>
          <a:stretch>
            <a:fillRect/>
          </a:stretch>
        </p:blipFill>
        <p:spPr>
          <a:xfrm>
            <a:off x="1409700" y="652145"/>
            <a:ext cx="9372600" cy="55530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p:nvPr/>
        </p:nvSpPr>
        <p:spPr>
          <a:xfrm>
            <a:off x="1131573" y="1213670"/>
            <a:ext cx="9749308" cy="46872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 name="Picture 1" descr="3"/>
          <p:cNvPicPr>
            <a:picLocks noChangeAspect="1"/>
          </p:cNvPicPr>
          <p:nvPr/>
        </p:nvPicPr>
        <p:blipFill>
          <a:blip r:embed="rId1"/>
          <a:stretch>
            <a:fillRect/>
          </a:stretch>
        </p:blipFill>
        <p:spPr>
          <a:xfrm>
            <a:off x="1131570" y="1024890"/>
            <a:ext cx="9628505" cy="5092700"/>
          </a:xfrm>
          <a:prstGeom prst="rect">
            <a:avLst/>
          </a:prstGeom>
        </p:spPr>
      </p:pic>
      <p:sp>
        <p:nvSpPr>
          <p:cNvPr id="3" name="Text Box 2"/>
          <p:cNvSpPr txBox="1"/>
          <p:nvPr/>
        </p:nvSpPr>
        <p:spPr>
          <a:xfrm>
            <a:off x="2958465" y="285115"/>
            <a:ext cx="6096000" cy="429895"/>
          </a:xfrm>
          <a:prstGeom prst="rect">
            <a:avLst/>
          </a:prstGeom>
          <a:noFill/>
        </p:spPr>
        <p:txBody>
          <a:bodyPr wrap="square" rtlCol="0">
            <a:spAutoFit/>
          </a:bodyPr>
          <a:p>
            <a:pPr algn="ctr"/>
            <a:r>
              <a:rPr lang="en-US" sz="2200" b="1" dirty="0" smtClean="0">
                <a:latin typeface="Times New Roman" panose="02020603050405020304" pitchFamily="18" charset="0"/>
                <a:cs typeface="Times New Roman" panose="02020603050405020304" pitchFamily="18" charset="0"/>
                <a:sym typeface="+mn-ea"/>
              </a:rPr>
              <a:t>Impact of Discount on Sales and Profit</a:t>
            </a:r>
            <a:endParaRPr lang="en-US" sz="2200" b="1"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5951</Words>
  <Application>WPS Presentation</Application>
  <PresentationFormat>Widescreen</PresentationFormat>
  <Paragraphs>147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Times New Roman</vt:lpstr>
      <vt:lpstr>Arial Rounded MT Bold</vt:lpstr>
      <vt:lpstr>Wingdings</vt:lpstr>
      <vt:lpstr>Tahoma</vt:lpstr>
      <vt:lpstr>Microsoft YaHei</vt:lpstr>
      <vt:lpstr>Arial Unicode MS</vt:lpstr>
      <vt:lpstr>Calibri Light</vt:lpstr>
      <vt:lpstr>Calibri</vt:lpstr>
      <vt:lpstr>Office Theme</vt:lpstr>
      <vt:lpstr>Analysis of Superstore Sales Data Project &amp; Data Management </vt:lpstr>
      <vt:lpstr>    Project Overview:</vt:lpstr>
      <vt:lpstr>Data Ingestion</vt:lpstr>
      <vt:lpstr>PowerPoint 演示文稿</vt:lpstr>
      <vt:lpstr>Pre-Processing</vt:lpstr>
      <vt:lpstr>Top 10 Products by Sales and Profit</vt:lpstr>
      <vt:lpstr>Exploratory Analysis</vt:lpstr>
      <vt:lpstr>PowerPoint 演示文稿</vt:lpstr>
      <vt:lpstr>PowerPoint 演示文稿</vt:lpstr>
      <vt:lpstr>Anomalies in Demand</vt:lpstr>
      <vt:lpstr>Suitability of Models</vt:lpstr>
      <vt:lpstr>  Linear Model</vt:lpstr>
      <vt:lpstr>Linear Regression Performance</vt:lpstr>
      <vt:lpstr>Random Forest Model</vt:lpstr>
      <vt:lpstr>Random ForestPerformance</vt:lpstr>
      <vt:lpstr>Gradient Boosting</vt:lpstr>
      <vt:lpstr>Gradient Boosting Performance</vt:lpstr>
      <vt:lpstr>Outcomes of Project</vt:lpstr>
      <vt:lpstr>References</vt:lpstr>
      <vt:lpstr>PowerPoint 演示文稿</vt:lpstr>
    </vt:vector>
  </TitlesOfParts>
  <Company>EED UET Lahore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Department of  Electrical Engineering UET Lahore  Prof. Dr. Tahir Izhar (Chairman)</dc:title>
  <dc:creator>Alinspiron</dc:creator>
  <cp:lastModifiedBy>HF</cp:lastModifiedBy>
  <cp:revision>307</cp:revision>
  <dcterms:created xsi:type="dcterms:W3CDTF">2016-09-27T20:20:00Z</dcterms:created>
  <dcterms:modified xsi:type="dcterms:W3CDTF">2025-07-13T20:44:13Z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BDB4175035CD490886B3AC50BF789697_12</vt:lpwstr>
  </property>
  <property fmtid="{D5CDD505-2E9C-101B-9397-08002B2CF9AE}" pid="3" name="KSOProductBuildVer">
    <vt:lpwstr>1033-12.2.0.21546</vt:lpwstr>
  </property>
</Properties>
</file>