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5" r:id="rId2"/>
    <p:sldId id="269" r:id="rId3"/>
    <p:sldId id="270" r:id="rId4"/>
    <p:sldId id="266" r:id="rId5"/>
    <p:sldId id="267" r:id="rId6"/>
    <p:sldId id="257" r:id="rId7"/>
    <p:sldId id="256" r:id="rId8"/>
    <p:sldId id="268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13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00"/>
    <p:restoredTop sz="94749"/>
  </p:normalViewPr>
  <p:slideViewPr>
    <p:cSldViewPr snapToGrid="0">
      <p:cViewPr>
        <p:scale>
          <a:sx n="88" d="100"/>
          <a:sy n="88" d="100"/>
        </p:scale>
        <p:origin x="21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FD70-D490-5D47-8D11-451BCF08B497}" type="datetimeFigureOut">
              <a:rPr lang="de-DE" smtClean="0"/>
              <a:t>13.06.25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3120-354D-9A48-8470-6B9EA6C036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99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FD70-D490-5D47-8D11-451BCF08B497}" type="datetimeFigureOut">
              <a:rPr lang="de-DE" smtClean="0"/>
              <a:t>13.06.25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3120-354D-9A48-8470-6B9EA6C036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24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FD70-D490-5D47-8D11-451BCF08B497}" type="datetimeFigureOut">
              <a:rPr lang="de-DE" smtClean="0"/>
              <a:t>13.06.25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3120-354D-9A48-8470-6B9EA6C036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02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FD70-D490-5D47-8D11-451BCF08B497}" type="datetimeFigureOut">
              <a:rPr lang="de-DE" smtClean="0"/>
              <a:t>13.06.25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3120-354D-9A48-8470-6B9EA6C036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326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FD70-D490-5D47-8D11-451BCF08B497}" type="datetimeFigureOut">
              <a:rPr lang="de-DE" smtClean="0"/>
              <a:t>13.06.25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3120-354D-9A48-8470-6B9EA6C036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13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FD70-D490-5D47-8D11-451BCF08B497}" type="datetimeFigureOut">
              <a:rPr lang="de-DE" smtClean="0"/>
              <a:t>13.06.25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3120-354D-9A48-8470-6B9EA6C036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50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FD70-D490-5D47-8D11-451BCF08B497}" type="datetimeFigureOut">
              <a:rPr lang="de-DE" smtClean="0"/>
              <a:t>13.06.25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3120-354D-9A48-8470-6B9EA6C036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14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FD70-D490-5D47-8D11-451BCF08B497}" type="datetimeFigureOut">
              <a:rPr lang="de-DE" smtClean="0"/>
              <a:t>13.06.25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3120-354D-9A48-8470-6B9EA6C036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FD70-D490-5D47-8D11-451BCF08B497}" type="datetimeFigureOut">
              <a:rPr lang="de-DE" smtClean="0"/>
              <a:t>13.06.25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3120-354D-9A48-8470-6B9EA6C036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72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FD70-D490-5D47-8D11-451BCF08B497}" type="datetimeFigureOut">
              <a:rPr lang="de-DE" smtClean="0"/>
              <a:t>13.06.25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3120-354D-9A48-8470-6B9EA6C036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38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3FD70-D490-5D47-8D11-451BCF08B497}" type="datetimeFigureOut">
              <a:rPr lang="de-DE" smtClean="0"/>
              <a:t>13.06.25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3120-354D-9A48-8470-6B9EA6C036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9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83FD70-D490-5D47-8D11-451BCF08B497}" type="datetimeFigureOut">
              <a:rPr lang="de-DE" smtClean="0"/>
              <a:t>13.06.25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563120-354D-9A48-8470-6B9EA6C0368F}" type="slidenum">
              <a:rPr lang="de-DE" smtClean="0"/>
              <a:t>‹Nr.›</a:t>
            </a:fld>
            <a:endParaRPr lang="de-DE"/>
          </a:p>
        </p:txBody>
      </p:sp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BC2CB81E-58A8-6F20-1908-0B660E6F93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31146299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4" imgW="7772400" imgH="10058400" progId="TCLayout.ActiveDocument.1">
                  <p:embed/>
                </p:oleObj>
              </mc:Choice>
              <mc:Fallback>
                <p:oleObj name="think-cell Folie" r:id="rId14" imgW="7772400" imgH="10058400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2A8A852-AAAA-FEEA-0701-5C0AEE4EA6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278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3.jpeg"/><Relationship Id="rId7" Type="http://schemas.openxmlformats.org/officeDocument/2006/relationships/image" Target="../media/image10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2.jpeg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t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5.png"/><Relationship Id="rId5" Type="http://schemas.openxmlformats.org/officeDocument/2006/relationships/image" Target="../media/image3.jpeg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B152D7-7F37-383A-71F2-7F41685A5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969061A-9A61-8D89-A0E1-163D0447939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969061A-9A61-8D89-A0E1-163D044793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Netzwerktechnologiehintergrund">
            <a:extLst>
              <a:ext uri="{FF2B5EF4-FFF2-40B4-BE49-F238E27FC236}">
                <a16:creationId xmlns:a16="http://schemas.microsoft.com/office/drawing/2014/main" id="{BC28E696-6477-2E6F-6E73-E4318D195F8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40000"/>
          </a:blip>
          <a:srcRect b="3433"/>
          <a:stretch/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78FA9E45-3AC8-80EC-352D-C9F133884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120" y="3561255"/>
            <a:ext cx="5850140" cy="435158"/>
          </a:xfrm>
        </p:spPr>
        <p:txBody>
          <a:bodyPr anchor="t">
            <a:normAutofit fontScale="85000" lnSpcReduction="10000"/>
          </a:bodyPr>
          <a:lstStyle/>
          <a:p>
            <a:r>
              <a:rPr lang="de-DE" sz="2400" dirty="0">
                <a:solidFill>
                  <a:srgbClr val="FFFFFF"/>
                </a:solidFill>
              </a:rPr>
              <a:t>Gemeinsam mit KI zur emissionsfreien Zukunft.</a:t>
            </a:r>
          </a:p>
        </p:txBody>
      </p:sp>
      <p:pic>
        <p:nvPicPr>
          <p:cNvPr id="3078" name="Picture 6" descr="Generiertes Bild">
            <a:extLst>
              <a:ext uri="{FF2B5EF4-FFF2-40B4-BE49-F238E27FC236}">
                <a16:creationId xmlns:a16="http://schemas.microsoft.com/office/drawing/2014/main" id="{B540BDCB-522E-2E9A-68EF-803F6314B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158" y="89025"/>
            <a:ext cx="6389681" cy="638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087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6679E5-D8AF-4702-F2DA-355891532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08F88C71-26FE-349E-FC62-89B6DB80615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2B79EF7-3B35-F8A8-8E9A-623B6AC62A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Netzwerktechnologiehintergrund">
            <a:extLst>
              <a:ext uri="{FF2B5EF4-FFF2-40B4-BE49-F238E27FC236}">
                <a16:creationId xmlns:a16="http://schemas.microsoft.com/office/drawing/2014/main" id="{68D34CA4-297C-81BC-575A-C0BD14524FC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40000"/>
          </a:blip>
          <a:srcRect b="3433"/>
          <a:stretch/>
        </p:blipFill>
        <p:spPr>
          <a:xfrm>
            <a:off x="0" y="-1"/>
            <a:ext cx="12192001" cy="685800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D960207-1B4B-5219-2771-E99B1F7DA61F}"/>
              </a:ext>
            </a:extLst>
          </p:cNvPr>
          <p:cNvSpPr txBox="1"/>
          <p:nvPr/>
        </p:nvSpPr>
        <p:spPr>
          <a:xfrm>
            <a:off x="542441" y="1714499"/>
            <a:ext cx="1072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https://t3.ftcdn.net/</a:t>
            </a:r>
            <a:r>
              <a:rPr lang="de-DE" dirty="0" err="1">
                <a:solidFill>
                  <a:schemeClr val="bg1"/>
                </a:solidFill>
              </a:rPr>
              <a:t>jpg</a:t>
            </a:r>
            <a:r>
              <a:rPr lang="de-DE" dirty="0">
                <a:solidFill>
                  <a:schemeClr val="bg1"/>
                </a:solidFill>
              </a:rPr>
              <a:t>/06/19/26/46/360_F_619264680_x2PBdGLF54sFe7kTBtAvZnPyXgvaRw0Y.jpg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30FEAA6-8B5F-AD3E-FF87-4B87154C9B34}"/>
              </a:ext>
            </a:extLst>
          </p:cNvPr>
          <p:cNvSpPr txBox="1"/>
          <p:nvPr/>
        </p:nvSpPr>
        <p:spPr>
          <a:xfrm>
            <a:off x="201478" y="217642"/>
            <a:ext cx="6126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Quellen</a:t>
            </a:r>
            <a:endParaRPr lang="de-DE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62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D08B84-7540-32D2-8FE4-DB7917CC4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Netzwerktechnologiehintergrund">
            <a:extLst>
              <a:ext uri="{FF2B5EF4-FFF2-40B4-BE49-F238E27FC236}">
                <a16:creationId xmlns:a16="http://schemas.microsoft.com/office/drawing/2014/main" id="{082255ED-6C6B-34A7-DFCA-39534027E8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rcRect b="3433"/>
          <a:stretch/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83F0E154-4F4F-EE8B-146B-76919E1A444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7772400" imgH="10058400" progId="TCLayout.ActiveDocument.1">
                  <p:embed/>
                </p:oleObj>
              </mc:Choice>
              <mc:Fallback>
                <p:oleObj name="think-cell Folie" r:id="rId4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3F0E154-4F4F-EE8B-146B-76919E1A44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Untertitel 5">
            <a:extLst>
              <a:ext uri="{FF2B5EF4-FFF2-40B4-BE49-F238E27FC236}">
                <a16:creationId xmlns:a16="http://schemas.microsoft.com/office/drawing/2014/main" id="{F9FE32D9-D3B0-D60F-7168-6B35AFA8D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481" y="1334788"/>
            <a:ext cx="5306996" cy="4188419"/>
          </a:xfrm>
        </p:spPr>
        <p:txBody>
          <a:bodyPr>
            <a:normAutofit/>
          </a:bodyPr>
          <a:lstStyle/>
          <a:p>
            <a:r>
              <a:rPr lang="de-DE" sz="2800" b="1" dirty="0">
                <a:solidFill>
                  <a:schemeClr val="bg1"/>
                </a:solidFill>
              </a:rPr>
              <a:t>ENERG.AI </a:t>
            </a:r>
          </a:p>
          <a:p>
            <a:r>
              <a:rPr lang="de-DE" sz="2800" b="1" dirty="0">
                <a:solidFill>
                  <a:schemeClr val="bg1"/>
                </a:solidFill>
              </a:rPr>
              <a:t>heißt Sie Willkommen!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sz="1800" b="1" dirty="0">
                <a:solidFill>
                  <a:schemeClr val="bg1"/>
                </a:solidFill>
              </a:rPr>
              <a:t>Stellen Sie sich vor: </a:t>
            </a:r>
            <a:r>
              <a:rPr lang="de-DE" sz="1800" dirty="0">
                <a:solidFill>
                  <a:schemeClr val="bg1"/>
                </a:solidFill>
              </a:rPr>
              <a:t>Die Energiekosten steigen weiter, der Druck durch Klimaziele nimmt zu – und doch wissen viele Haushalte und Unternehmen nicht einmal, wo genau ihre Energie verloren geht. Vielleicht kennen Sie das selbst: Am Ende des Monats kommt die hohe Rechnung, aber wo Sie konkret sparen könnten, bleibt unklar.</a:t>
            </a:r>
          </a:p>
          <a:p>
            <a:endParaRPr lang="de-DE" dirty="0"/>
          </a:p>
        </p:txBody>
      </p:sp>
      <p:pic>
        <p:nvPicPr>
          <p:cNvPr id="7" name="Picture 6" descr="Generiertes Bild">
            <a:extLst>
              <a:ext uri="{FF2B5EF4-FFF2-40B4-BE49-F238E27FC236}">
                <a16:creationId xmlns:a16="http://schemas.microsoft.com/office/drawing/2014/main" id="{BCA12B7B-1640-8897-2500-1F1FA71B8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477" y="838593"/>
            <a:ext cx="6389681" cy="638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555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B9B265-B4D3-9A77-0092-58B446C9F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BA42E91E-BEBE-072D-BE9F-7809A6497B9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A42E91E-BEBE-072D-BE9F-7809A6497B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Netzwerktechnologiehintergrund">
            <a:extLst>
              <a:ext uri="{FF2B5EF4-FFF2-40B4-BE49-F238E27FC236}">
                <a16:creationId xmlns:a16="http://schemas.microsoft.com/office/drawing/2014/main" id="{E25354BC-06FD-B6CE-79D7-DA6D03AD8F5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40000"/>
          </a:blip>
          <a:srcRect b="3433"/>
          <a:stretch/>
        </p:blipFill>
        <p:spPr>
          <a:xfrm>
            <a:off x="-5" y="-1"/>
            <a:ext cx="12192001" cy="6858001"/>
          </a:xfrm>
          <a:prstGeom prst="rect">
            <a:avLst/>
          </a:prstGeom>
        </p:spPr>
      </p:pic>
      <p:pic>
        <p:nvPicPr>
          <p:cNvPr id="2" name="Google Shape;254;p30">
            <a:extLst>
              <a:ext uri="{FF2B5EF4-FFF2-40B4-BE49-F238E27FC236}">
                <a16:creationId xmlns:a16="http://schemas.microsoft.com/office/drawing/2014/main" id="{8C4B03B4-8963-456A-7705-022B0F89820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1529" y="1788870"/>
            <a:ext cx="1188854" cy="1243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255;p30">
            <a:extLst>
              <a:ext uri="{FF2B5EF4-FFF2-40B4-BE49-F238E27FC236}">
                <a16:creationId xmlns:a16="http://schemas.microsoft.com/office/drawing/2014/main" id="{920C2574-AD11-8BB7-0BAF-3335E8F57A9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48527" y="1788870"/>
            <a:ext cx="1494939" cy="1243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56;p30">
            <a:extLst>
              <a:ext uri="{FF2B5EF4-FFF2-40B4-BE49-F238E27FC236}">
                <a16:creationId xmlns:a16="http://schemas.microsoft.com/office/drawing/2014/main" id="{949A4735-6CF5-CBAA-62C9-20F3B2AB6B2D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356766" y="1788870"/>
            <a:ext cx="1188854" cy="124373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248;p30">
            <a:extLst>
              <a:ext uri="{FF2B5EF4-FFF2-40B4-BE49-F238E27FC236}">
                <a16:creationId xmlns:a16="http://schemas.microsoft.com/office/drawing/2014/main" id="{FC474325-182C-1896-4611-2733DE379536}"/>
              </a:ext>
            </a:extLst>
          </p:cNvPr>
          <p:cNvSpPr txBox="1"/>
          <p:nvPr/>
        </p:nvSpPr>
        <p:spPr>
          <a:xfrm>
            <a:off x="436720" y="3592305"/>
            <a:ext cx="3418473" cy="310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rgbClr val="E5E1DA"/>
                </a:solidFill>
                <a:latin typeface="+mj-lt"/>
                <a:ea typeface="Lato"/>
                <a:cs typeface="Lato"/>
                <a:sym typeface="Lato"/>
              </a:rPr>
              <a:t>Fehlende Transparenz über eigenen Energieverbrauch</a:t>
            </a: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" dirty="0">
              <a:solidFill>
                <a:srgbClr val="E5E1DA"/>
              </a:solidFill>
              <a:latin typeface="+mj-lt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rgbClr val="E5E1DA"/>
                </a:solidFill>
                <a:latin typeface="+mj-lt"/>
                <a:ea typeface="Lato"/>
                <a:cs typeface="Lato"/>
                <a:sym typeface="Lato"/>
              </a:rPr>
              <a:t>Einsparpotentiale bleiben unerkannt</a:t>
            </a: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" dirty="0">
              <a:solidFill>
                <a:srgbClr val="E5E1DA"/>
              </a:solidFill>
              <a:latin typeface="+mj-lt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rgbClr val="E5E1DA"/>
                </a:solidFill>
                <a:latin typeface="+mj-lt"/>
                <a:ea typeface="Lato"/>
                <a:cs typeface="Lato"/>
                <a:sym typeface="Lato"/>
              </a:rPr>
              <a:t>Fehlende alltagstaubgliche Werkzeuge zur Emissionsreduktion 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" sz="1100" dirty="0">
              <a:solidFill>
                <a:srgbClr val="E5E1DA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15" name="Google Shape;248;p30">
            <a:extLst>
              <a:ext uri="{FF2B5EF4-FFF2-40B4-BE49-F238E27FC236}">
                <a16:creationId xmlns:a16="http://schemas.microsoft.com/office/drawing/2014/main" id="{D3429C70-DE6D-DC08-A4B2-6AC41F7768A7}"/>
              </a:ext>
            </a:extLst>
          </p:cNvPr>
          <p:cNvSpPr txBox="1"/>
          <p:nvPr/>
        </p:nvSpPr>
        <p:spPr>
          <a:xfrm>
            <a:off x="4386760" y="3592305"/>
            <a:ext cx="3418473" cy="310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rgbClr val="E5E1DA"/>
                </a:solidFill>
                <a:latin typeface="+mj-lt"/>
                <a:ea typeface="Lato"/>
                <a:cs typeface="Lato"/>
                <a:sym typeface="Lato"/>
              </a:rPr>
              <a:t>Einsatz von künstlicher Intelligenz</a:t>
            </a: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" dirty="0">
              <a:solidFill>
                <a:srgbClr val="E5E1DA"/>
              </a:solidFill>
              <a:latin typeface="+mj-lt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rgbClr val="E5E1DA"/>
                </a:solidFill>
                <a:latin typeface="+mj-lt"/>
                <a:ea typeface="Lato"/>
                <a:cs typeface="Lato"/>
                <a:sym typeface="Lato"/>
              </a:rPr>
              <a:t>Sichtbar, verständlich und steuerbarer Energieverbrauch</a:t>
            </a: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" dirty="0">
              <a:solidFill>
                <a:srgbClr val="E5E1DA"/>
              </a:solidFill>
              <a:latin typeface="+mj-lt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rgbClr val="E5E1DA"/>
                </a:solidFill>
                <a:latin typeface="+mj-lt"/>
                <a:ea typeface="Lato"/>
                <a:cs typeface="Lato"/>
                <a:sym typeface="Lato"/>
              </a:rPr>
              <a:t>Einsparungen bis zu 20%, ohne Komfortverlust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" sz="1100" dirty="0">
              <a:solidFill>
                <a:srgbClr val="E5E1DA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16" name="Google Shape;248;p30">
            <a:extLst>
              <a:ext uri="{FF2B5EF4-FFF2-40B4-BE49-F238E27FC236}">
                <a16:creationId xmlns:a16="http://schemas.microsoft.com/office/drawing/2014/main" id="{BC969F51-071A-374C-1596-681D77615E88}"/>
              </a:ext>
            </a:extLst>
          </p:cNvPr>
          <p:cNvSpPr txBox="1"/>
          <p:nvPr/>
        </p:nvSpPr>
        <p:spPr>
          <a:xfrm>
            <a:off x="8241957" y="3592305"/>
            <a:ext cx="3418473" cy="310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rgbClr val="E5E1DA"/>
                </a:solidFill>
                <a:latin typeface="+mj-lt"/>
                <a:ea typeface="Lato"/>
                <a:cs typeface="Lato"/>
                <a:sym typeface="Lato"/>
              </a:rPr>
              <a:t>Ökologischer und wirtschaftlicher Nutzen</a:t>
            </a: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" dirty="0">
              <a:solidFill>
                <a:srgbClr val="E5E1DA"/>
              </a:solidFill>
              <a:latin typeface="+mj-lt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rgbClr val="E5E1DA"/>
                </a:solidFill>
                <a:latin typeface="+mj-lt"/>
                <a:ea typeface="Lato"/>
                <a:cs typeface="Lato"/>
                <a:sym typeface="Lato"/>
              </a:rPr>
              <a:t>Zugänglich, intelligent und skalierbar</a:t>
            </a: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" dirty="0">
              <a:solidFill>
                <a:srgbClr val="E5E1DA"/>
              </a:solidFill>
              <a:latin typeface="+mj-lt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rgbClr val="E5E1DA"/>
                </a:solidFill>
                <a:latin typeface="+mj-lt"/>
                <a:ea typeface="Lato"/>
                <a:cs typeface="Lato"/>
                <a:sym typeface="Lato"/>
              </a:rPr>
              <a:t>Finanzielle Einsparung und aktiver Beitrag zum Klimaschutz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" sz="1100" dirty="0">
              <a:solidFill>
                <a:srgbClr val="E5E1DA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BCCE85F5-9E96-4ED5-0FE0-ED547C048ADA}"/>
              </a:ext>
            </a:extLst>
          </p:cNvPr>
          <p:cNvSpPr/>
          <p:nvPr/>
        </p:nvSpPr>
        <p:spPr>
          <a:xfrm>
            <a:off x="3555251" y="219658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feil nach rechts 17">
            <a:extLst>
              <a:ext uri="{FF2B5EF4-FFF2-40B4-BE49-F238E27FC236}">
                <a16:creationId xmlns:a16="http://schemas.microsoft.com/office/drawing/2014/main" id="{418439A2-91FC-2634-8633-3C2A78C65720}"/>
              </a:ext>
            </a:extLst>
          </p:cNvPr>
          <p:cNvSpPr/>
          <p:nvPr/>
        </p:nvSpPr>
        <p:spPr>
          <a:xfrm>
            <a:off x="7658334" y="219658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C30B323-3A25-5519-738B-07B1803F51BB}"/>
              </a:ext>
            </a:extLst>
          </p:cNvPr>
          <p:cNvSpPr txBox="1"/>
          <p:nvPr/>
        </p:nvSpPr>
        <p:spPr>
          <a:xfrm>
            <a:off x="201478" y="217642"/>
            <a:ext cx="6126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Unsere Mission:</a:t>
            </a:r>
            <a:endParaRPr lang="de-DE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89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42CA7E-C916-359D-B5C0-48B1B0B28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Netzwerktechnologiehintergrund">
            <a:extLst>
              <a:ext uri="{FF2B5EF4-FFF2-40B4-BE49-F238E27FC236}">
                <a16:creationId xmlns:a16="http://schemas.microsoft.com/office/drawing/2014/main" id="{98BBB0B0-9ACD-2D5D-4FAF-40ACE647D6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rcRect b="3433"/>
          <a:stretch/>
        </p:blipFill>
        <p:spPr>
          <a:xfrm>
            <a:off x="-1" y="0"/>
            <a:ext cx="12192001" cy="6858001"/>
          </a:xfrm>
          <a:prstGeom prst="rect">
            <a:avLst/>
          </a:prstGeom>
        </p:spPr>
      </p:pic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AE480F4E-999B-57EF-4597-DD5BBC21B57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7772400" imgH="10058400" progId="TCLayout.ActiveDocument.1">
                  <p:embed/>
                </p:oleObj>
              </mc:Choice>
              <mc:Fallback>
                <p:oleObj name="think-cell Folie" r:id="rId4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E480F4E-999B-57EF-4597-DD5BBC21B5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E3AE1DFA-CB81-4CC9-E93A-A47A56689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85" y="1448177"/>
            <a:ext cx="5979017" cy="50432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&amp; </a:t>
            </a:r>
            <a:r>
              <a:rPr lang="de-DE" sz="20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Feel</a:t>
            </a:r>
            <a:r>
              <a:rPr lang="de-DE" sz="2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Modernes, intuitives App-Design im Dark/Light Mode</a:t>
            </a:r>
          </a:p>
          <a:p>
            <a:pPr>
              <a:buFont typeface="Wingdings" pitchFamily="2" charset="2"/>
              <a:buChar char="Ø"/>
            </a:pP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Echtzeit-Anzeige von Stromverbrauch &amp; CO₂-Emissionen</a:t>
            </a: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Funktionen:</a:t>
            </a:r>
          </a:p>
          <a:p>
            <a:pPr>
              <a:buFont typeface="Wingdings" pitchFamily="2" charset="2"/>
              <a:buChar char="Ø"/>
            </a:pP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KI-gestützte Verbrauchsanalyse</a:t>
            </a:r>
          </a:p>
          <a:p>
            <a:pPr>
              <a:buFont typeface="Wingdings" pitchFamily="2" charset="2"/>
              <a:buChar char="Ø"/>
            </a:pP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Individuelle Energiespartipps</a:t>
            </a: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b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Plattform:</a:t>
            </a:r>
          </a:p>
          <a:p>
            <a:pPr>
              <a:buFont typeface="Wingdings" pitchFamily="2" charset="2"/>
              <a:buChar char="Ø"/>
            </a:pP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/ iOS App</a:t>
            </a:r>
          </a:p>
          <a:p>
            <a:pPr>
              <a:buFont typeface="Wingdings" pitchFamily="2" charset="2"/>
              <a:buChar char="Ø"/>
            </a:pP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Privatnutzer, die Strom sparen &amp; bewusst handeln wollen</a:t>
            </a:r>
          </a:p>
          <a:p>
            <a:pPr marL="0" indent="0">
              <a:buNone/>
            </a:pPr>
            <a:endParaRPr lang="de-DE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547126C-4C8E-4746-EFE6-E6575C638348}"/>
              </a:ext>
            </a:extLst>
          </p:cNvPr>
          <p:cNvSpPr txBox="1"/>
          <p:nvPr/>
        </p:nvSpPr>
        <p:spPr>
          <a:xfrm>
            <a:off x="220303" y="743066"/>
            <a:ext cx="5772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 smarte App zur Energieoptimierung im Alltag</a:t>
            </a:r>
          </a:p>
        </p:txBody>
      </p:sp>
      <p:pic>
        <p:nvPicPr>
          <p:cNvPr id="6" name="Grafik 5" descr="Erneuerbare Energien mit einfarbiger Füllung">
            <a:extLst>
              <a:ext uri="{FF2B5EF4-FFF2-40B4-BE49-F238E27FC236}">
                <a16:creationId xmlns:a16="http://schemas.microsoft.com/office/drawing/2014/main" id="{5856104C-46D4-8157-484E-3DED70C7D7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3427" y="3649740"/>
            <a:ext cx="2804159" cy="280415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0416883C-7EDC-F6E6-B291-50BA56E7782A}"/>
              </a:ext>
            </a:extLst>
          </p:cNvPr>
          <p:cNvSpPr txBox="1"/>
          <p:nvPr/>
        </p:nvSpPr>
        <p:spPr>
          <a:xfrm>
            <a:off x="201478" y="217642"/>
            <a:ext cx="6126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NOVA</a:t>
            </a:r>
            <a:endParaRPr lang="de-DE" sz="3600" dirty="0">
              <a:solidFill>
                <a:schemeClr val="bg1"/>
              </a:solidFill>
            </a:endParaRPr>
          </a:p>
        </p:txBody>
      </p:sp>
      <p:pic>
        <p:nvPicPr>
          <p:cNvPr id="16" name="Grafik 15" descr="Ein Bild, das Computer, computer, Elektronisches Gerät, Screenshot enthält.&#10;&#10;KI-generierte Inhalte können fehlerhaft sein.">
            <a:extLst>
              <a:ext uri="{FF2B5EF4-FFF2-40B4-BE49-F238E27FC236}">
                <a16:creationId xmlns:a16="http://schemas.microsoft.com/office/drawing/2014/main" id="{2D19CB26-2D1B-3F9C-0804-52D0B728DC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4092" y="1184074"/>
            <a:ext cx="4229530" cy="4931332"/>
          </a:xfrm>
          <a:prstGeom prst="rect">
            <a:avLst/>
          </a:prstGeom>
          <a:ln>
            <a:noFill/>
          </a:ln>
          <a:effectLst>
            <a:softEdge rad="261654"/>
          </a:effectLst>
        </p:spPr>
      </p:pic>
    </p:spTree>
    <p:extLst>
      <p:ext uri="{BB962C8B-B14F-4D97-AF65-F5344CB8AC3E}">
        <p14:creationId xmlns:p14="http://schemas.microsoft.com/office/powerpoint/2010/main" val="1410874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2EA474-77C3-4D63-1A4E-D9F00ABAD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97998FFA-C411-B6A4-66EE-F5CA4FB65A5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7998FFA-C411-B6A4-66EE-F5CA4FB65A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 descr="Netzwerktechnologiehintergrund">
            <a:extLst>
              <a:ext uri="{FF2B5EF4-FFF2-40B4-BE49-F238E27FC236}">
                <a16:creationId xmlns:a16="http://schemas.microsoft.com/office/drawing/2014/main" id="{561E330A-B495-8A7D-5E08-E29BC61003F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40000"/>
          </a:blip>
          <a:srcRect b="3433"/>
          <a:stretch/>
        </p:blipFill>
        <p:spPr>
          <a:xfrm>
            <a:off x="0" y="-3"/>
            <a:ext cx="12192001" cy="6858001"/>
          </a:xfrm>
          <a:prstGeom prst="rect">
            <a:avLst/>
          </a:prstGeom>
        </p:spPr>
      </p:pic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DC599E52-E361-E3DA-059E-1A8B7CD13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028770"/>
              </p:ext>
            </p:extLst>
          </p:nvPr>
        </p:nvGraphicFramePr>
        <p:xfrm>
          <a:off x="908536" y="1488379"/>
          <a:ext cx="10374923" cy="38812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72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1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1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155">
                <a:tc>
                  <a:txBody>
                    <a:bodyPr/>
                    <a:lstStyle/>
                    <a:p>
                      <a:r>
                        <a:rPr dirty="0" err="1"/>
                        <a:t>Kriterium</a:t>
                      </a:r>
                      <a:endParaRPr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dirty="0"/>
                        <a:t>Nova Light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dirty="0"/>
                        <a:t>Andere </a:t>
                      </a:r>
                      <a:r>
                        <a:rPr dirty="0" err="1"/>
                        <a:t>Anbieter</a:t>
                      </a:r>
                      <a:endParaRPr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021">
                <a:tc>
                  <a:txBody>
                    <a:bodyPr/>
                    <a:lstStyle/>
                    <a:p>
                      <a:r>
                        <a:t>KI-Analyse für Privatnutzer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✅ 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❌ </a:t>
                      </a:r>
                      <a:r>
                        <a:rPr lang="de-DE" dirty="0"/>
                        <a:t>Nur Visualisierung 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9021">
                <a:tc>
                  <a:txBody>
                    <a:bodyPr/>
                    <a:lstStyle/>
                    <a:p>
                      <a:r>
                        <a:t>CO₂-Visualisierung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Integriert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❌ </a:t>
                      </a:r>
                      <a:r>
                        <a:rPr dirty="0" err="1"/>
                        <a:t>unverständlich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9021">
                <a:tc>
                  <a:txBody>
                    <a:bodyPr/>
                    <a:lstStyle/>
                    <a:p>
                      <a:r>
                        <a:t>Verständliche Tipps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Alltagstauglich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❌ </a:t>
                      </a:r>
                      <a:r>
                        <a:rPr lang="de-DE" dirty="0"/>
                        <a:t>Allgemein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9021">
                <a:tc>
                  <a:txBody>
                    <a:bodyPr/>
                    <a:lstStyle/>
                    <a:p>
                      <a:r>
                        <a:rPr dirty="0"/>
                        <a:t>Look &amp; 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Modern &amp; interaktiv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❌ </a:t>
                      </a:r>
                      <a:r>
                        <a:rPr lang="de-DE" dirty="0"/>
                        <a:t>veraltet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54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Netzwerktechnologiehintergrund">
            <a:extLst>
              <a:ext uri="{FF2B5EF4-FFF2-40B4-BE49-F238E27FC236}">
                <a16:creationId xmlns:a16="http://schemas.microsoft.com/office/drawing/2014/main" id="{94E3067F-4901-9F71-83A7-98A1B66797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rcRect b="3433"/>
          <a:stretch/>
        </p:blipFill>
        <p:spPr>
          <a:xfrm>
            <a:off x="-3" y="-1"/>
            <a:ext cx="12192001" cy="6858001"/>
          </a:xfrm>
          <a:prstGeom prst="rect">
            <a:avLst/>
          </a:prstGeom>
        </p:spPr>
      </p:pic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B1CA4DDA-7266-C88A-6B47-5BFCB00124F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87299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7772400" imgH="10058400" progId="TCLayout.ActiveDocument.1">
                  <p:embed/>
                </p:oleObj>
              </mc:Choice>
              <mc:Fallback>
                <p:oleObj name="think-cell Folie" r:id="rId4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1CA4DDA-7266-C88A-6B47-5BFCB00124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B67754D4-5B6B-AC0A-7BA8-8B44ED9ABABF}"/>
              </a:ext>
            </a:extLst>
          </p:cNvPr>
          <p:cNvSpPr/>
          <p:nvPr/>
        </p:nvSpPr>
        <p:spPr>
          <a:xfrm>
            <a:off x="2715768" y="1437394"/>
            <a:ext cx="2151888" cy="45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81589D9-669B-E330-A888-20B8B46D50C8}"/>
              </a:ext>
            </a:extLst>
          </p:cNvPr>
          <p:cNvSpPr/>
          <p:nvPr/>
        </p:nvSpPr>
        <p:spPr>
          <a:xfrm>
            <a:off x="4968240" y="1437394"/>
            <a:ext cx="2151888" cy="45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E7CEB9A-766E-D97E-50EE-17BFABE8EA3B}"/>
              </a:ext>
            </a:extLst>
          </p:cNvPr>
          <p:cNvSpPr/>
          <p:nvPr/>
        </p:nvSpPr>
        <p:spPr>
          <a:xfrm>
            <a:off x="7220712" y="1437394"/>
            <a:ext cx="2151888" cy="45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372F5BA-24F9-E1E7-D857-56CB00F24C65}"/>
              </a:ext>
            </a:extLst>
          </p:cNvPr>
          <p:cNvSpPr/>
          <p:nvPr/>
        </p:nvSpPr>
        <p:spPr>
          <a:xfrm>
            <a:off x="9473184" y="1437394"/>
            <a:ext cx="2151888" cy="45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6EEEB29-7AE5-F3DD-683B-003E71999420}"/>
              </a:ext>
            </a:extLst>
          </p:cNvPr>
          <p:cNvSpPr/>
          <p:nvPr/>
        </p:nvSpPr>
        <p:spPr>
          <a:xfrm>
            <a:off x="463296" y="1437394"/>
            <a:ext cx="2151888" cy="4535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615887F-D1BB-AB58-9A10-D9CF84F4CC4E}"/>
              </a:ext>
            </a:extLst>
          </p:cNvPr>
          <p:cNvSpPr txBox="1"/>
          <p:nvPr/>
        </p:nvSpPr>
        <p:spPr>
          <a:xfrm>
            <a:off x="4989473" y="6057781"/>
            <a:ext cx="2151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chemeClr val="bg1"/>
                </a:solidFill>
              </a:rPr>
              <a:t>Dogukan</a:t>
            </a:r>
            <a:endParaRPr lang="de-DE" b="1" dirty="0">
              <a:solidFill>
                <a:schemeClr val="bg1"/>
              </a:solidFill>
            </a:endParaRPr>
          </a:p>
          <a:p>
            <a:pPr algn="ctr"/>
            <a:r>
              <a:rPr lang="de-DE" sz="1400" b="1" dirty="0">
                <a:solidFill>
                  <a:schemeClr val="bg1"/>
                </a:solidFill>
                <a:latin typeface="Monaco" pitchFamily="2" charset="77"/>
              </a:rPr>
              <a:t>Partnerships</a:t>
            </a:r>
            <a:r>
              <a:rPr lang="de-DE" b="1" dirty="0"/>
              <a:t> </a:t>
            </a:r>
            <a:endParaRPr lang="de-DE" dirty="0">
              <a:solidFill>
                <a:schemeClr val="bg1"/>
              </a:solidFill>
              <a:latin typeface="Monaco" pitchFamily="2" charset="77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082B5D7A-D08D-181D-D63E-DB63D82B51C6}"/>
              </a:ext>
            </a:extLst>
          </p:cNvPr>
          <p:cNvSpPr txBox="1"/>
          <p:nvPr/>
        </p:nvSpPr>
        <p:spPr>
          <a:xfrm>
            <a:off x="2740797" y="5996333"/>
            <a:ext cx="2151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err="1">
                <a:solidFill>
                  <a:schemeClr val="bg1"/>
                </a:solidFill>
              </a:rPr>
              <a:t>Umer</a:t>
            </a:r>
            <a:endParaRPr lang="de-DE" b="1" dirty="0">
              <a:solidFill>
                <a:schemeClr val="bg1"/>
              </a:solidFill>
            </a:endParaRPr>
          </a:p>
          <a:p>
            <a:pPr algn="ctr"/>
            <a:r>
              <a:rPr lang="de-DE" sz="1400" dirty="0">
                <a:solidFill>
                  <a:schemeClr val="bg1"/>
                </a:solidFill>
                <a:latin typeface="Monaco" pitchFamily="2" charset="77"/>
                <a:cs typeface="Angsana New" panose="02020603050405020304" pitchFamily="18" charset="-34"/>
              </a:rPr>
              <a:t>Technical Lead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D2E1EC9-44EF-F59B-CDE0-572A9B53714F}"/>
              </a:ext>
            </a:extLst>
          </p:cNvPr>
          <p:cNvSpPr txBox="1"/>
          <p:nvPr/>
        </p:nvSpPr>
        <p:spPr>
          <a:xfrm>
            <a:off x="463296" y="6057780"/>
            <a:ext cx="2151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Hussein</a:t>
            </a:r>
          </a:p>
          <a:p>
            <a:pPr algn="ctr"/>
            <a:r>
              <a:rPr lang="de-DE" dirty="0">
                <a:solidFill>
                  <a:schemeClr val="bg1"/>
                </a:solidFill>
                <a:latin typeface="Monaco" pitchFamily="2" charset="77"/>
              </a:rPr>
              <a:t>CEO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17D79C9-B42E-7B9C-F1B5-F6F8D1232D54}"/>
              </a:ext>
            </a:extLst>
          </p:cNvPr>
          <p:cNvSpPr txBox="1"/>
          <p:nvPr/>
        </p:nvSpPr>
        <p:spPr>
          <a:xfrm>
            <a:off x="7220712" y="5980835"/>
            <a:ext cx="21518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Deniz</a:t>
            </a:r>
          </a:p>
          <a:p>
            <a:pPr algn="ctr"/>
            <a:r>
              <a:rPr lang="de-DE" sz="1400" dirty="0">
                <a:solidFill>
                  <a:schemeClr val="bg1"/>
                </a:solidFill>
                <a:latin typeface="Monaco" pitchFamily="2" charset="77"/>
              </a:rPr>
              <a:t>Finance &amp; </a:t>
            </a:r>
            <a:r>
              <a:rPr lang="de-DE" sz="1400" dirty="0" err="1">
                <a:solidFill>
                  <a:schemeClr val="bg1"/>
                </a:solidFill>
                <a:latin typeface="Monaco" pitchFamily="2" charset="77"/>
              </a:rPr>
              <a:t>Operations</a:t>
            </a:r>
            <a:endParaRPr lang="de-DE" sz="1400" dirty="0">
              <a:solidFill>
                <a:schemeClr val="bg1"/>
              </a:solidFill>
              <a:latin typeface="Monaco" pitchFamily="2" charset="77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CB9FBCE9-6777-F80F-B835-22EC5E5555CC}"/>
              </a:ext>
            </a:extLst>
          </p:cNvPr>
          <p:cNvSpPr txBox="1"/>
          <p:nvPr/>
        </p:nvSpPr>
        <p:spPr>
          <a:xfrm>
            <a:off x="9576816" y="6057780"/>
            <a:ext cx="21518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bg1"/>
                </a:solidFill>
              </a:rPr>
              <a:t>Suade</a:t>
            </a:r>
          </a:p>
          <a:p>
            <a:pPr algn="ctr"/>
            <a:r>
              <a:rPr lang="de-DE" sz="1400" dirty="0">
                <a:solidFill>
                  <a:schemeClr val="bg1"/>
                </a:solidFill>
                <a:latin typeface="Monaco" pitchFamily="2" charset="77"/>
              </a:rPr>
              <a:t>Marketing</a:t>
            </a:r>
          </a:p>
        </p:txBody>
      </p:sp>
      <p:pic>
        <p:nvPicPr>
          <p:cNvPr id="1026" name="Picture 2" descr="User Icon-Bilder: Stock-Fotos &amp; -Videos. | Adobe Stock">
            <a:extLst>
              <a:ext uri="{FF2B5EF4-FFF2-40B4-BE49-F238E27FC236}">
                <a16:creationId xmlns:a16="http://schemas.microsoft.com/office/drawing/2014/main" id="{3B7D0175-8503-3B0D-7349-87E3F02AE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" y="2860491"/>
            <a:ext cx="1843117" cy="184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User Icon-Bilder: Stock-Fotos &amp; -Videos. | Adobe Stock">
            <a:extLst>
              <a:ext uri="{FF2B5EF4-FFF2-40B4-BE49-F238E27FC236}">
                <a16:creationId xmlns:a16="http://schemas.microsoft.com/office/drawing/2014/main" id="{DB57496A-F5FC-6033-CE8A-2A3D9FA5B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153" y="2860491"/>
            <a:ext cx="1843117" cy="184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User Icon-Bilder: Stock-Fotos &amp; -Videos. | Adobe Stock">
            <a:extLst>
              <a:ext uri="{FF2B5EF4-FFF2-40B4-BE49-F238E27FC236}">
                <a16:creationId xmlns:a16="http://schemas.microsoft.com/office/drawing/2014/main" id="{F1076FFC-81A8-E887-61AC-6C5E6F294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375" y="2860490"/>
            <a:ext cx="1843117" cy="184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User Icon-Bilder: Stock-Fotos &amp; -Videos. | Adobe Stock">
            <a:extLst>
              <a:ext uri="{FF2B5EF4-FFF2-40B4-BE49-F238E27FC236}">
                <a16:creationId xmlns:a16="http://schemas.microsoft.com/office/drawing/2014/main" id="{B9877B6A-3B75-F412-D764-800C4AA95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401" y="2860490"/>
            <a:ext cx="1843117" cy="184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User Icon-Bilder: Stock-Fotos &amp; -Videos. | Adobe Stock">
            <a:extLst>
              <a:ext uri="{FF2B5EF4-FFF2-40B4-BE49-F238E27FC236}">
                <a16:creationId xmlns:a16="http://schemas.microsoft.com/office/drawing/2014/main" id="{D597D3B3-2990-ECBD-CBBA-E32DE7EA1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569" y="2860490"/>
            <a:ext cx="1843117" cy="184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6AACF10-A005-4C56-396D-0C3B4ADC3665}"/>
              </a:ext>
            </a:extLst>
          </p:cNvPr>
          <p:cNvSpPr txBox="1"/>
          <p:nvPr/>
        </p:nvSpPr>
        <p:spPr>
          <a:xfrm>
            <a:off x="201478" y="217642"/>
            <a:ext cx="6126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Das ENERG.AI Team</a:t>
            </a:r>
            <a:endParaRPr lang="de-DE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542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Picture 3"/>
          <p:cNvGrpSpPr/>
          <p:nvPr/>
        </p:nvGrpSpPr>
        <p:grpSpPr>
          <a:xfrm>
            <a:off x="-203201" y="-222251"/>
            <a:ext cx="12598401" cy="7302502"/>
            <a:chOff x="0" y="0"/>
            <a:chExt cx="12598400" cy="7302500"/>
          </a:xfrm>
        </p:grpSpPr>
        <p:pic>
          <p:nvPicPr>
            <p:cNvPr id="95" name="Picture 3" descr="Picture 3"/>
            <p:cNvPicPr>
              <a:picLocks noChangeAspect="1"/>
            </p:cNvPicPr>
            <p:nvPr/>
          </p:nvPicPr>
          <p:blipFill>
            <a:blip r:embed="rId2">
              <a:alphaModFix amt="30278"/>
            </a:blip>
            <a:srcRect b="3433"/>
            <a:stretch>
              <a:fillRect/>
            </a:stretch>
          </p:blipFill>
          <p:spPr>
            <a:xfrm>
              <a:off x="203200" y="203200"/>
              <a:ext cx="12192001" cy="6858001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94" name="Picture 3" descr="Picture 3"/>
            <p:cNvPicPr>
              <a:picLocks/>
            </p:cNvPicPr>
            <p:nvPr/>
          </p:nvPicPr>
          <p:blipFill>
            <a:blip r:embed="rId3">
              <a:alphaModFix amt="30278"/>
            </a:blip>
            <a:stretch>
              <a:fillRect/>
            </a:stretch>
          </p:blipFill>
          <p:spPr>
            <a:xfrm>
              <a:off x="0" y="0"/>
              <a:ext cx="12598401" cy="7302501"/>
            </a:xfrm>
            <a:prstGeom prst="rect">
              <a:avLst/>
            </a:prstGeom>
            <a:effectLst/>
          </p:spPr>
        </p:pic>
      </p:grpSp>
      <p:sp>
        <p:nvSpPr>
          <p:cNvPr id="97" name="Untertitel 2"/>
          <p:cNvSpPr txBox="1">
            <a:spLocks noGrp="1"/>
          </p:cNvSpPr>
          <p:nvPr>
            <p:ph type="subTitle" idx="1"/>
          </p:nvPr>
        </p:nvSpPr>
        <p:spPr>
          <a:xfrm>
            <a:off x="86425" y="1629802"/>
            <a:ext cx="8273584" cy="4488721"/>
          </a:xfrm>
          <a:prstGeom prst="rect">
            <a:avLst/>
          </a:prstGeom>
        </p:spPr>
        <p:txBody>
          <a:bodyPr/>
          <a:lstStyle/>
          <a:p>
            <a:pPr algn="l">
              <a:lnSpc>
                <a:spcPct val="100000"/>
              </a:lnSpc>
              <a:defRPr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br>
              <a:rPr b="1" dirty="0"/>
            </a:br>
            <a:r>
              <a:rPr b="1" dirty="0"/>
              <a:t>    </a:t>
            </a:r>
          </a:p>
          <a:p>
            <a:pPr algn="l">
              <a:lnSpc>
                <a:spcPct val="100000"/>
              </a:lnSpc>
              <a:defRPr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</a:t>
            </a:r>
            <a:r>
              <a:rPr dirty="0" err="1"/>
              <a:t>Technikaffine</a:t>
            </a:r>
            <a:r>
              <a:rPr dirty="0"/>
              <a:t> </a:t>
            </a:r>
            <a:r>
              <a:rPr dirty="0" err="1"/>
              <a:t>Privathaushalte</a:t>
            </a:r>
            <a:endParaRPr dirty="0"/>
          </a:p>
          <a:p>
            <a:pPr algn="l">
              <a:lnSpc>
                <a:spcPct val="100000"/>
              </a:lnSpc>
              <a:defRPr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l">
              <a:lnSpc>
                <a:spcPct val="100000"/>
              </a:lnSpc>
              <a:defRPr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 dirty="0" err="1"/>
              <a:t>Digitale</a:t>
            </a:r>
            <a:r>
              <a:rPr b="1" dirty="0"/>
              <a:t> </a:t>
            </a:r>
            <a:r>
              <a:rPr b="1" dirty="0" err="1"/>
              <a:t>Vetriebskanäle</a:t>
            </a:r>
            <a:r>
              <a:rPr b="1" dirty="0"/>
              <a:t>:</a:t>
            </a:r>
          </a:p>
          <a:p>
            <a:pPr algn="l">
              <a:lnSpc>
                <a:spcPct val="100000"/>
              </a:lnSpc>
              <a:defRPr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l">
              <a:lnSpc>
                <a:spcPct val="100000"/>
              </a:lnSpc>
              <a:defRPr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</a:t>
            </a:r>
            <a:r>
              <a:rPr dirty="0" err="1"/>
              <a:t>Unsere</a:t>
            </a:r>
            <a:r>
              <a:rPr dirty="0"/>
              <a:t> App (ENERGAI)</a:t>
            </a:r>
          </a:p>
          <a:p>
            <a:pPr algn="l">
              <a:lnSpc>
                <a:spcPct val="100000"/>
              </a:lnSpc>
              <a:defRPr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Informative Website</a:t>
            </a:r>
          </a:p>
          <a:p>
            <a:pPr algn="l">
              <a:lnSpc>
                <a:spcPct val="100000"/>
              </a:lnSpc>
              <a:defRPr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</a:t>
            </a:r>
            <a:r>
              <a:rPr dirty="0" err="1"/>
              <a:t>Socialmedia</a:t>
            </a:r>
            <a:r>
              <a:rPr dirty="0"/>
              <a:t> </a:t>
            </a:r>
            <a:r>
              <a:rPr dirty="0" err="1"/>
              <a:t>Werbekampagnen</a:t>
            </a:r>
            <a:endParaRPr dirty="0"/>
          </a:p>
          <a:p>
            <a:pPr algn="l">
              <a:lnSpc>
                <a:spcPct val="100000"/>
              </a:lnSpc>
              <a:defRPr sz="2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    </a:t>
            </a:r>
            <a:r>
              <a:rPr dirty="0" err="1"/>
              <a:t>Nachhaltigkeits</a:t>
            </a:r>
            <a:r>
              <a:rPr dirty="0"/>
              <a:t>-Influencer</a:t>
            </a:r>
          </a:p>
        </p:txBody>
      </p:sp>
      <p:pic>
        <p:nvPicPr>
          <p:cNvPr id="98" name="Bild" descr="Bild"/>
          <p:cNvPicPr>
            <a:picLocks noChangeAspect="1"/>
          </p:cNvPicPr>
          <p:nvPr/>
        </p:nvPicPr>
        <p:blipFill>
          <a:blip r:embed="rId4"/>
          <a:srcRect l="19912"/>
          <a:stretch>
            <a:fillRect/>
          </a:stretch>
        </p:blipFill>
        <p:spPr>
          <a:xfrm>
            <a:off x="5125836" y="898127"/>
            <a:ext cx="6126362" cy="5099746"/>
          </a:xfrm>
          <a:prstGeom prst="rect">
            <a:avLst/>
          </a:prstGeom>
          <a:ln w="12700">
            <a:miter lim="400000"/>
          </a:ln>
          <a:effectLst>
            <a:softEdge rad="871758"/>
          </a:effec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6453FE2-B6C7-EA52-5DB5-B648CC0DDC49}"/>
              </a:ext>
            </a:extLst>
          </p:cNvPr>
          <p:cNvSpPr txBox="1"/>
          <p:nvPr/>
        </p:nvSpPr>
        <p:spPr>
          <a:xfrm>
            <a:off x="201478" y="217642"/>
            <a:ext cx="6126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Unser Kundensegment:</a:t>
            </a:r>
            <a:endParaRPr lang="de-DE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B1CA4DDA-7266-C88A-6B47-5BFCB00124F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1CA4DDA-7266-C88A-6B47-5BFCB00124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3" descr="Netzwerktechnologiehintergrund">
            <a:extLst>
              <a:ext uri="{FF2B5EF4-FFF2-40B4-BE49-F238E27FC236}">
                <a16:creationId xmlns:a16="http://schemas.microsoft.com/office/drawing/2014/main" id="{4184F46D-3260-8B03-29AD-8ECD7BA7DBC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40000"/>
          </a:blip>
          <a:srcRect b="3433"/>
          <a:stretch/>
        </p:blipFill>
        <p:spPr>
          <a:xfrm>
            <a:off x="12261" y="73558"/>
            <a:ext cx="12192001" cy="6858001"/>
          </a:xfrm>
          <a:prstGeom prst="rect">
            <a:avLst/>
          </a:prstGeom>
        </p:spPr>
      </p:pic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065F027-8E0D-5183-0C9A-ED0B0247A0F8}"/>
              </a:ext>
            </a:extLst>
          </p:cNvPr>
          <p:cNvCxnSpPr>
            <a:cxnSpLocks/>
          </p:cNvCxnSpPr>
          <p:nvPr/>
        </p:nvCxnSpPr>
        <p:spPr>
          <a:xfrm>
            <a:off x="3672940" y="1548911"/>
            <a:ext cx="0" cy="442895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5114681-F360-6BE0-FE6A-B8EE9584D075}"/>
              </a:ext>
            </a:extLst>
          </p:cNvPr>
          <p:cNvCxnSpPr>
            <a:cxnSpLocks/>
          </p:cNvCxnSpPr>
          <p:nvPr/>
        </p:nvCxnSpPr>
        <p:spPr>
          <a:xfrm>
            <a:off x="1407645" y="1528305"/>
            <a:ext cx="0" cy="450056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F6E92EB-746D-59A9-0C96-CC3C317C10E7}"/>
              </a:ext>
            </a:extLst>
          </p:cNvPr>
          <p:cNvCxnSpPr>
            <a:cxnSpLocks/>
          </p:cNvCxnSpPr>
          <p:nvPr/>
        </p:nvCxnSpPr>
        <p:spPr>
          <a:xfrm>
            <a:off x="5773117" y="1592932"/>
            <a:ext cx="0" cy="442895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2178D78E-938B-673C-278B-965DD9BB862E}"/>
              </a:ext>
            </a:extLst>
          </p:cNvPr>
          <p:cNvSpPr txBox="1"/>
          <p:nvPr/>
        </p:nvSpPr>
        <p:spPr>
          <a:xfrm>
            <a:off x="1357994" y="2137978"/>
            <a:ext cx="1958915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Technische Umsetzung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4FB4E578-AF0C-1492-4443-35EFCF634AC0}"/>
              </a:ext>
            </a:extLst>
          </p:cNvPr>
          <p:cNvCxnSpPr>
            <a:cxnSpLocks/>
          </p:cNvCxnSpPr>
          <p:nvPr/>
        </p:nvCxnSpPr>
        <p:spPr>
          <a:xfrm>
            <a:off x="7847620" y="1528305"/>
            <a:ext cx="0" cy="442895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FDEFC634-331D-ACA1-14D0-F425C3ACF398}"/>
              </a:ext>
            </a:extLst>
          </p:cNvPr>
          <p:cNvSpPr txBox="1"/>
          <p:nvPr/>
        </p:nvSpPr>
        <p:spPr>
          <a:xfrm>
            <a:off x="7537805" y="4130575"/>
            <a:ext cx="241528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Finanzplanung &amp; Markteinführung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9953358-3CE0-A7FA-8760-033879EB4413}"/>
              </a:ext>
            </a:extLst>
          </p:cNvPr>
          <p:cNvSpPr txBox="1"/>
          <p:nvPr/>
        </p:nvSpPr>
        <p:spPr>
          <a:xfrm>
            <a:off x="5452799" y="3484244"/>
            <a:ext cx="2077234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Förderprogramme &amp; Partner prüfen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605A405-BECE-DFCF-051E-FC7C42C6CC49}"/>
              </a:ext>
            </a:extLst>
          </p:cNvPr>
          <p:cNvSpPr txBox="1"/>
          <p:nvPr/>
        </p:nvSpPr>
        <p:spPr>
          <a:xfrm>
            <a:off x="3316909" y="2837913"/>
            <a:ext cx="213589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Marktbefragung &amp; Vertriebsstrategie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B67D96D-6782-00D7-A32F-EA5E3A6BBA14}"/>
              </a:ext>
            </a:extLst>
          </p:cNvPr>
          <p:cNvSpPr txBox="1"/>
          <p:nvPr/>
        </p:nvSpPr>
        <p:spPr>
          <a:xfrm>
            <a:off x="974000" y="607061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Woche 1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DF8084BB-809E-979B-8CDC-64DB42A96B92}"/>
              </a:ext>
            </a:extLst>
          </p:cNvPr>
          <p:cNvSpPr txBox="1"/>
          <p:nvPr/>
        </p:nvSpPr>
        <p:spPr>
          <a:xfrm>
            <a:off x="3222022" y="607131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Woche 4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0F097B5-80B5-3BEA-C3BC-8357D2936829}"/>
              </a:ext>
            </a:extLst>
          </p:cNvPr>
          <p:cNvSpPr txBox="1"/>
          <p:nvPr/>
        </p:nvSpPr>
        <p:spPr>
          <a:xfrm>
            <a:off x="5193862" y="607061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Woche 7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9F0C16CB-D305-4F8B-A8D7-72402669F7BD}"/>
              </a:ext>
            </a:extLst>
          </p:cNvPr>
          <p:cNvSpPr txBox="1"/>
          <p:nvPr/>
        </p:nvSpPr>
        <p:spPr>
          <a:xfrm>
            <a:off x="7298844" y="607061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b="1" dirty="0">
                <a:solidFill>
                  <a:schemeClr val="bg1"/>
                </a:solidFill>
              </a:rPr>
              <a:t>Woche 10</a:t>
            </a:r>
          </a:p>
        </p:txBody>
      </p:sp>
      <p:pic>
        <p:nvPicPr>
          <p:cNvPr id="63" name="Grafik 62">
            <a:extLst>
              <a:ext uri="{FF2B5EF4-FFF2-40B4-BE49-F238E27FC236}">
                <a16:creationId xmlns:a16="http://schemas.microsoft.com/office/drawing/2014/main" id="{6F6E217D-3969-B345-9934-14DD9032EC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8202" y="4630032"/>
            <a:ext cx="1609910" cy="16252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195189D-9511-92B3-20B4-BFB573630CCE}"/>
              </a:ext>
            </a:extLst>
          </p:cNvPr>
          <p:cNvSpPr txBox="1"/>
          <p:nvPr/>
        </p:nvSpPr>
        <p:spPr>
          <a:xfrm>
            <a:off x="201478" y="217642"/>
            <a:ext cx="6126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Next </a:t>
            </a:r>
            <a:r>
              <a:rPr lang="de-DE" sz="3600" b="1" dirty="0" err="1">
                <a:solidFill>
                  <a:schemeClr val="bg1"/>
                </a:solidFill>
              </a:rPr>
              <a:t>Steps</a:t>
            </a:r>
            <a:endParaRPr lang="de-DE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930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884633-15E2-A95F-D3A1-5A4C85444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C2B79EF7-3B35-F8A8-8E9A-623B6AC62A6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969061A-9A61-8D89-A0E1-163D044793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Netzwerktechnologiehintergrund">
            <a:extLst>
              <a:ext uri="{FF2B5EF4-FFF2-40B4-BE49-F238E27FC236}">
                <a16:creationId xmlns:a16="http://schemas.microsoft.com/office/drawing/2014/main" id="{74ECAF85-145C-B387-0DF2-55E1FAD9E81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40000"/>
          </a:blip>
          <a:srcRect b="3433"/>
          <a:stretch/>
        </p:blipFill>
        <p:spPr>
          <a:xfrm>
            <a:off x="0" y="-1"/>
            <a:ext cx="12192001" cy="6858001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9A86660D-7A2A-D85C-7703-915B148E2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550" y="1279341"/>
            <a:ext cx="5850140" cy="435158"/>
          </a:xfrm>
        </p:spPr>
        <p:txBody>
          <a:bodyPr anchor="t">
            <a:normAutofit fontScale="85000" lnSpcReduction="10000"/>
          </a:bodyPr>
          <a:lstStyle/>
          <a:p>
            <a:r>
              <a:rPr lang="de-DE" sz="2400" dirty="0">
                <a:solidFill>
                  <a:srgbClr val="FFFFFF"/>
                </a:solidFill>
              </a:rPr>
              <a:t>Gemeinsam mit KI zur emissionsfreien Zukunft.</a:t>
            </a:r>
          </a:p>
        </p:txBody>
      </p:sp>
      <p:pic>
        <p:nvPicPr>
          <p:cNvPr id="3078" name="Picture 6" descr="Generiertes Bild">
            <a:extLst>
              <a:ext uri="{FF2B5EF4-FFF2-40B4-BE49-F238E27FC236}">
                <a16:creationId xmlns:a16="http://schemas.microsoft.com/office/drawing/2014/main" id="{8510C935-7A25-FF92-F89B-086919CD4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67537"/>
            <a:ext cx="3210859" cy="321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268255D-F699-EF54-38FC-95B60A2D4990}"/>
              </a:ext>
            </a:extLst>
          </p:cNvPr>
          <p:cNvSpPr txBox="1"/>
          <p:nvPr/>
        </p:nvSpPr>
        <p:spPr>
          <a:xfrm>
            <a:off x="278970" y="2993841"/>
            <a:ext cx="113912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600" b="1" dirty="0">
                <a:solidFill>
                  <a:schemeClr val="bg1"/>
                </a:solidFill>
              </a:rPr>
              <a:t>Vielen Dank für Ihre Aufmerksamkeit</a:t>
            </a:r>
            <a:endParaRPr lang="de-DE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3290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305</Words>
  <Application>Microsoft Macintosh PowerPoint</Application>
  <PresentationFormat>Breitbild</PresentationFormat>
  <Paragraphs>83</Paragraphs>
  <Slides>10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Lato</vt:lpstr>
      <vt:lpstr>Monaco</vt:lpstr>
      <vt:lpstr>Wingdings</vt:lpstr>
      <vt:lpstr>Office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Umer khan</dc:creator>
  <cp:lastModifiedBy>Umer khan</cp:lastModifiedBy>
  <cp:revision>6</cp:revision>
  <dcterms:created xsi:type="dcterms:W3CDTF">2025-04-08T09:34:45Z</dcterms:created>
  <dcterms:modified xsi:type="dcterms:W3CDTF">2025-06-12T23:30:03Z</dcterms:modified>
</cp:coreProperties>
</file>