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59" r:id="rId6"/>
    <p:sldId id="281" r:id="rId7"/>
    <p:sldId id="261" r:id="rId8"/>
    <p:sldId id="260" r:id="rId9"/>
    <p:sldId id="282" r:id="rId10"/>
    <p:sldId id="263" r:id="rId11"/>
    <p:sldId id="264" r:id="rId12"/>
    <p:sldId id="277" r:id="rId13"/>
    <p:sldId id="278" r:id="rId14"/>
    <p:sldId id="283" r:id="rId15"/>
    <p:sldId id="272" r:id="rId16"/>
    <p:sldId id="265" r:id="rId17"/>
    <p:sldId id="266" r:id="rId18"/>
    <p:sldId id="268" r:id="rId19"/>
    <p:sldId id="267" r:id="rId20"/>
    <p:sldId id="284" r:id="rId21"/>
    <p:sldId id="271" r:id="rId22"/>
    <p:sldId id="270" r:id="rId23"/>
    <p:sldId id="269" r:id="rId24"/>
    <p:sldId id="273" r:id="rId25"/>
    <p:sldId id="274" r:id="rId26"/>
    <p:sldId id="275" r:id="rId27"/>
    <p:sldId id="276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3/16/2019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‹N°›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9.xml"/><Relationship Id="rId7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://vision.stanford.edu/aditya86/ImageNetDog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smtClean="0"/>
              <a:t>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 indexations </a:t>
            </a:r>
            <a:r>
              <a:rPr lang="en-US" dirty="0" err="1" smtClean="0"/>
              <a:t>automatiques</a:t>
            </a:r>
            <a:r>
              <a:rPr lang="en-US" dirty="0" smtClean="0"/>
              <a:t> </a:t>
            </a:r>
            <a:r>
              <a:rPr lang="en-US" dirty="0" err="1" smtClean="0"/>
              <a:t>d’images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481328"/>
            <a:ext cx="3898776" cy="4467951"/>
          </a:xfrm>
        </p:spPr>
        <p:txBody>
          <a:bodyPr>
            <a:normAutofit fontScale="92500" lnSpcReduction="10000"/>
          </a:bodyPr>
          <a:lstStyle/>
          <a:p>
            <a:endParaRPr lang="sv-SE" sz="1600" dirty="0" smtClean="0"/>
          </a:p>
          <a:p>
            <a:r>
              <a:rPr lang="sv-SE" sz="1600" dirty="0" smtClean="0"/>
              <a:t>Recherche </a:t>
            </a:r>
            <a:r>
              <a:rPr lang="sv-SE" sz="1600" dirty="0" smtClean="0"/>
              <a:t>d’éléments </a:t>
            </a:r>
            <a:r>
              <a:rPr lang="sv-SE" sz="1600" dirty="0" smtClean="0"/>
              <a:t>(motifs) relativement uniques. Ils peuvent être recherchés d’une image à l’autre puis comparés.</a:t>
            </a:r>
          </a:p>
          <a:p>
            <a:endParaRPr lang="sv-SE" sz="1600" dirty="0" smtClean="0"/>
          </a:p>
          <a:p>
            <a:r>
              <a:rPr lang="sv-SE" sz="1600" dirty="0" smtClean="0"/>
              <a:t>Algorithimes </a:t>
            </a:r>
          </a:p>
          <a:p>
            <a:pPr lvl="1"/>
            <a:r>
              <a:rPr lang="sv-SE" sz="1600" dirty="0" smtClean="0"/>
              <a:t>SIFT: </a:t>
            </a:r>
            <a:r>
              <a:rPr lang="en-US" sz="1600" dirty="0" smtClean="0"/>
              <a:t>scale-invariant feature transform</a:t>
            </a:r>
          </a:p>
          <a:p>
            <a:pPr lvl="1"/>
            <a:endParaRPr lang="sv-SE" sz="1600" dirty="0" smtClean="0"/>
          </a:p>
          <a:p>
            <a:pPr lvl="1"/>
            <a:r>
              <a:rPr lang="sv-SE" sz="1600" dirty="0" smtClean="0"/>
              <a:t>SURF: </a:t>
            </a:r>
            <a:r>
              <a:rPr lang="en-US" sz="1600" dirty="0" smtClean="0"/>
              <a:t>Speeded-Up Robust Features</a:t>
            </a:r>
          </a:p>
          <a:p>
            <a:pPr lvl="1"/>
            <a:endParaRPr lang="sv-SE" sz="1600" dirty="0" smtClean="0"/>
          </a:p>
          <a:p>
            <a:pPr lvl="1"/>
            <a:r>
              <a:rPr lang="sv-SE" sz="1600" dirty="0" smtClean="0"/>
              <a:t>ORB: </a:t>
            </a:r>
            <a:r>
              <a:rPr lang="en-US" sz="1600" i="1" dirty="0" smtClean="0"/>
              <a:t>oriented BRIEF</a:t>
            </a:r>
            <a:endParaRPr lang="sv-SE" sz="1600" dirty="0" smtClean="0"/>
          </a:p>
          <a:p>
            <a:pPr lvl="1">
              <a:buNone/>
            </a:pPr>
            <a:endParaRPr lang="sv-SE" sz="1600" dirty="0" smtClean="0"/>
          </a:p>
          <a:p>
            <a:pPr>
              <a:buNone/>
            </a:pPr>
            <a:r>
              <a:rPr lang="sv-SE" sz="1600" dirty="0" smtClean="0"/>
              <a:t>Les Descriptors identifiés par </a:t>
            </a:r>
            <a:r>
              <a:rPr lang="sv-SE" sz="1600" dirty="0" smtClean="0"/>
              <a:t>ces </a:t>
            </a:r>
            <a:r>
              <a:rPr lang="sv-SE" sz="1600" dirty="0" smtClean="0"/>
              <a:t>méthodes </a:t>
            </a:r>
            <a:r>
              <a:rPr lang="sv-SE" sz="1600" dirty="0" smtClean="0"/>
              <a:t>sont </a:t>
            </a:r>
            <a:r>
              <a:rPr lang="sv-SE" sz="1600" dirty="0" smtClean="0"/>
              <a:t>invariants suivant </a:t>
            </a:r>
            <a:r>
              <a:rPr lang="sv-SE" sz="1600" dirty="0" smtClean="0"/>
              <a:t>le zoom, l’orientation et l’exposition.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sv-SE" dirty="0" smtClean="0"/>
              <a:t>3. Feature Descriptor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556792"/>
            <a:ext cx="4364037" cy="39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Descriptors </a:t>
            </a:r>
            <a:br>
              <a:rPr lang="sv-SE" dirty="0" smtClean="0"/>
            </a:br>
            <a:r>
              <a:rPr lang="sv-SE" dirty="0" smtClean="0"/>
              <a:t>taille et localisation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2636912"/>
            <a:ext cx="2675067" cy="251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7864" y="2636912"/>
            <a:ext cx="2577901" cy="252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6" y="2564904"/>
            <a:ext cx="2590168" cy="267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403648" y="213285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SIFT                                  SURF                                ORB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Descriptors: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060848"/>
            <a:ext cx="2230437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6" y="2132856"/>
            <a:ext cx="2516187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2132856"/>
            <a:ext cx="21732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Comparaison des descriptors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2708920"/>
            <a:ext cx="2305982" cy="231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2708920"/>
            <a:ext cx="2268537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4211960" y="1916832"/>
            <a:ext cx="7920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 smtClean="0"/>
              <a:t>?</a:t>
            </a:r>
          </a:p>
          <a:p>
            <a:pPr algn="ctr"/>
            <a:r>
              <a:rPr lang="sv-SE" sz="8000" dirty="0" smtClean="0"/>
              <a:t>=</a:t>
            </a:r>
            <a:endParaRPr lang="en-US" sz="8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marL="624078" indent="-514350"/>
            <a:r>
              <a:rPr lang="sv-SE" dirty="0" smtClean="0"/>
              <a:t>4. Bags of words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1210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Regroupement des </a:t>
            </a:r>
            <a:r>
              <a:rPr lang="sv-SE" dirty="0" smtClean="0"/>
              <a:t>descriptors </a:t>
            </a:r>
            <a:r>
              <a:rPr lang="sv-SE" dirty="0" smtClean="0"/>
              <a:t>similaires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7426" y="1657300"/>
            <a:ext cx="6489148" cy="41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sz="1600" dirty="0" smtClean="0"/>
              <a:t>SURF</a:t>
            </a:r>
          </a:p>
          <a:p>
            <a:r>
              <a:rPr lang="sv-SE" sz="1600" dirty="0" smtClean="0"/>
              <a:t>Nous regroupons les descriptors ”similaires” (proches) à l’aide d’un algorithme </a:t>
            </a:r>
            <a:r>
              <a:rPr lang="sv-SE" sz="1600" dirty="0" smtClean="0"/>
              <a:t>de </a:t>
            </a:r>
            <a:r>
              <a:rPr lang="sv-SE" sz="1600" dirty="0" smtClean="0"/>
              <a:t>clustering (</a:t>
            </a:r>
            <a:r>
              <a:rPr lang="sv-SE" sz="1600" b="1" dirty="0" smtClean="0"/>
              <a:t>Kmean</a:t>
            </a:r>
            <a:r>
              <a:rPr lang="sv-SE" sz="1600" dirty="0" smtClean="0"/>
              <a:t>).</a:t>
            </a:r>
          </a:p>
          <a:p>
            <a:r>
              <a:rPr lang="sv-SE" sz="1600" b="1" dirty="0" smtClean="0"/>
              <a:t>70 clusters </a:t>
            </a:r>
            <a:r>
              <a:rPr lang="sv-SE" sz="1600" dirty="0" smtClean="0"/>
              <a:t>similaires (10 fois le nombre de classes)</a:t>
            </a:r>
          </a:p>
          <a:p>
            <a:r>
              <a:rPr lang="sv-SE" sz="1600" b="1" dirty="0" smtClean="0"/>
              <a:t>Silhouette très faible</a:t>
            </a:r>
            <a:r>
              <a:rPr lang="sv-SE" sz="1600" dirty="0" smtClean="0"/>
              <a:t> et relativement constante (~0.06)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Regroupement des descriptors: clustering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3140968"/>
            <a:ext cx="4874132" cy="345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Term Frequency Table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772816"/>
            <a:ext cx="760167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88691" y="4509120"/>
            <a:ext cx="81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 Pour chaque image, nous classifions chaque </a:t>
            </a:r>
            <a:r>
              <a:rPr lang="sv-SE" dirty="0" smtClean="0"/>
              <a:t>descriptor </a:t>
            </a:r>
            <a:r>
              <a:rPr lang="sv-SE" dirty="0" smtClean="0"/>
              <a:t>dans son groupe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Histogramme par </a:t>
            </a:r>
            <a:r>
              <a:rPr lang="sv-SE" dirty="0" smtClean="0"/>
              <a:t>image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7" y="1988840"/>
            <a:ext cx="770802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Groupes distincts </a:t>
            </a:r>
            <a:r>
              <a:rPr lang="sv-SE" dirty="0" smtClean="0"/>
              <a:t>?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1357057"/>
            <a:ext cx="5375016" cy="468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971600" y="1988840"/>
            <a:ext cx="5745832" cy="2825155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sv-SE" dirty="0" smtClean="0"/>
              <a:t>Problématique</a:t>
            </a:r>
            <a:endParaRPr lang="sv-SE" dirty="0" smtClean="0"/>
          </a:p>
          <a:p>
            <a:pPr marL="624078" indent="-514350">
              <a:buFont typeface="+mj-lt"/>
              <a:buAutoNum type="arabicPeriod"/>
            </a:pPr>
            <a:r>
              <a:rPr lang="sv-SE" dirty="0"/>
              <a:t>P</a:t>
            </a:r>
            <a:r>
              <a:rPr lang="sv-SE" dirty="0" smtClean="0"/>
              <a:t>ré-processing</a:t>
            </a:r>
            <a:endParaRPr lang="sv-SE" dirty="0" smtClean="0"/>
          </a:p>
          <a:p>
            <a:pPr marL="624078" indent="-514350">
              <a:buFont typeface="+mj-lt"/>
              <a:buAutoNum type="arabicPeriod"/>
            </a:pPr>
            <a:r>
              <a:rPr lang="sv-SE" dirty="0" smtClean="0"/>
              <a:t>Descriptors</a:t>
            </a:r>
          </a:p>
          <a:p>
            <a:pPr marL="624078" indent="-514350">
              <a:buFont typeface="+mj-lt"/>
              <a:buAutoNum type="arabicPeriod"/>
            </a:pPr>
            <a:r>
              <a:rPr lang="sv-SE" dirty="0" smtClean="0"/>
              <a:t>Bag-of-words</a:t>
            </a:r>
            <a:endParaRPr lang="sv-SE" dirty="0"/>
          </a:p>
          <a:p>
            <a:pPr marL="624078" indent="-514350">
              <a:buFont typeface="+mj-lt"/>
              <a:buAutoNum type="arabicPeriod"/>
            </a:pPr>
            <a:r>
              <a:rPr lang="sv-SE" dirty="0" smtClean="0"/>
              <a:t>Modélisation</a:t>
            </a:r>
            <a:endParaRPr lang="sv-SE" dirty="0" smtClean="0"/>
          </a:p>
          <a:p>
            <a:pPr marL="624078" indent="-514350">
              <a:buFont typeface="+mj-lt"/>
              <a:buAutoNum type="arabicPeriod"/>
            </a:pPr>
            <a:r>
              <a:rPr lang="sv-SE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sv-SE" dirty="0" smtClean="0"/>
              <a:t>Plan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marL="624078" indent="-514350"/>
            <a:r>
              <a:rPr lang="sv-SE" dirty="0" smtClean="0"/>
              <a:t>5. Modélisation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683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Inputs X, y:</a:t>
            </a:r>
            <a:endParaRPr lang="en-GB" dirty="0" smtClean="0"/>
          </a:p>
          <a:p>
            <a:pPr lvl="1"/>
            <a:r>
              <a:rPr lang="en-GB" dirty="0" smtClean="0"/>
              <a:t>X = </a:t>
            </a:r>
            <a:r>
              <a:rPr lang="en-GB" b="1" dirty="0" smtClean="0"/>
              <a:t>term frequency table</a:t>
            </a:r>
            <a:r>
              <a:rPr lang="en-GB" dirty="0" smtClean="0"/>
              <a:t> (</a:t>
            </a:r>
            <a:r>
              <a:rPr lang="en-GB" dirty="0" err="1" smtClean="0"/>
              <a:t>tf</a:t>
            </a:r>
            <a:r>
              <a:rPr lang="en-GB" dirty="0" smtClean="0"/>
              <a:t>) avec les </a:t>
            </a:r>
            <a:r>
              <a:rPr lang="en-GB" dirty="0" smtClean="0"/>
              <a:t>descriptors </a:t>
            </a:r>
            <a:r>
              <a:rPr lang="en-GB" b="1" dirty="0" smtClean="0"/>
              <a:t>SURF</a:t>
            </a:r>
            <a:r>
              <a:rPr lang="en-GB" dirty="0" smtClean="0"/>
              <a:t> </a:t>
            </a:r>
            <a:r>
              <a:rPr lang="en-GB" dirty="0" err="1" smtClean="0"/>
              <a:t>clusterisés</a:t>
            </a:r>
            <a:r>
              <a:rPr lang="en-GB" dirty="0" smtClean="0"/>
              <a:t> 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b="1" dirty="0" smtClean="0"/>
              <a:t>70 variables</a:t>
            </a:r>
            <a:r>
              <a:rPr lang="en-GB" b="1" dirty="0" smtClean="0"/>
              <a:t>.</a:t>
            </a:r>
            <a:endParaRPr lang="en-GB" dirty="0" smtClean="0"/>
          </a:p>
          <a:p>
            <a:pPr lvl="1"/>
            <a:r>
              <a:rPr lang="en-GB" dirty="0" smtClean="0"/>
              <a:t>y = </a:t>
            </a:r>
            <a:r>
              <a:rPr lang="en-GB" b="1" dirty="0" smtClean="0"/>
              <a:t>race du </a:t>
            </a:r>
            <a:r>
              <a:rPr lang="en-GB" b="1" dirty="0" err="1" smtClean="0"/>
              <a:t>chien</a:t>
            </a:r>
            <a:endParaRPr lang="en-GB" b="1" dirty="0" smtClean="0"/>
          </a:p>
          <a:p>
            <a:endParaRPr lang="sv-SE" dirty="0" smtClean="0"/>
          </a:p>
          <a:p>
            <a:r>
              <a:rPr lang="sv-SE" dirty="0" smtClean="0"/>
              <a:t>Split: </a:t>
            </a:r>
          </a:p>
          <a:p>
            <a:pPr lvl="2"/>
            <a:r>
              <a:rPr lang="sv-SE" dirty="0" smtClean="0"/>
              <a:t>Train set: 80%</a:t>
            </a:r>
          </a:p>
          <a:p>
            <a:pPr lvl="2"/>
            <a:r>
              <a:rPr lang="sv-SE" dirty="0" smtClean="0"/>
              <a:t>Test set</a:t>
            </a:r>
            <a:r>
              <a:rPr lang="sv-SE" dirty="0" smtClean="0"/>
              <a:t>:   20</a:t>
            </a:r>
            <a:r>
              <a:rPr lang="sv-SE" dirty="0" smtClean="0"/>
              <a:t>%</a:t>
            </a:r>
          </a:p>
          <a:p>
            <a:pPr lvl="2"/>
            <a:r>
              <a:rPr lang="sv-SE" dirty="0" smtClean="0"/>
              <a:t>Stratifié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sv-SE" dirty="0" smtClean="0"/>
              <a:t>Split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Grid search </a:t>
            </a:r>
            <a:r>
              <a:rPr lang="en-GB" dirty="0" err="1" smtClean="0"/>
              <a:t>sur</a:t>
            </a:r>
            <a:r>
              <a:rPr lang="sv-SE" dirty="0" smtClean="0"/>
              <a:t>:</a:t>
            </a:r>
            <a:endParaRPr lang="en-GB" dirty="0" smtClean="0"/>
          </a:p>
          <a:p>
            <a:pPr lvl="1"/>
            <a:r>
              <a:rPr lang="en-GB" b="1" dirty="0" smtClean="0"/>
              <a:t>Gaussian Naives </a:t>
            </a:r>
            <a:r>
              <a:rPr lang="en-GB" b="1" dirty="0" err="1" smtClean="0"/>
              <a:t>Bayes</a:t>
            </a:r>
            <a:endParaRPr lang="en-GB" b="1" dirty="0" smtClean="0"/>
          </a:p>
          <a:p>
            <a:pPr lvl="2"/>
            <a:r>
              <a:rPr lang="en-GB" dirty="0" err="1" smtClean="0"/>
              <a:t>var_smoothing</a:t>
            </a:r>
            <a:r>
              <a:rPr lang="en-GB" dirty="0" smtClean="0"/>
              <a:t>: 1e-10, 1e-09, 1e-08, 1e-07</a:t>
            </a:r>
          </a:p>
          <a:p>
            <a:pPr lvl="2"/>
            <a:endParaRPr lang="en-GB" dirty="0" smtClean="0"/>
          </a:p>
          <a:p>
            <a:pPr lvl="1"/>
            <a:r>
              <a:rPr lang="en-GB" b="1" dirty="0" smtClean="0"/>
              <a:t>K </a:t>
            </a:r>
            <a:r>
              <a:rPr lang="en-GB" b="1" dirty="0" err="1" smtClean="0"/>
              <a:t>Neighbors</a:t>
            </a:r>
            <a:endParaRPr lang="en-GB" b="1" dirty="0" smtClean="0"/>
          </a:p>
          <a:p>
            <a:pPr lvl="2"/>
            <a:r>
              <a:rPr lang="en-GB" dirty="0" err="1" smtClean="0"/>
              <a:t>knn__n_neighbors</a:t>
            </a:r>
            <a:r>
              <a:rPr lang="en-GB" dirty="0" smtClean="0"/>
              <a:t>: 2, 4, 6, 8, 10, 12</a:t>
            </a:r>
          </a:p>
          <a:p>
            <a:pPr lvl="2"/>
            <a:endParaRPr lang="en-GB" dirty="0" smtClean="0"/>
          </a:p>
          <a:p>
            <a:pPr lvl="1"/>
            <a:r>
              <a:rPr lang="en-GB" b="1" dirty="0" smtClean="0"/>
              <a:t>Random forest</a:t>
            </a:r>
          </a:p>
          <a:p>
            <a:pPr lvl="2"/>
            <a:r>
              <a:rPr lang="en-GB" dirty="0" err="1" smtClean="0"/>
              <a:t>max_depth</a:t>
            </a:r>
            <a:r>
              <a:rPr lang="en-GB" dirty="0" smtClean="0"/>
              <a:t>: 10, 20, None</a:t>
            </a:r>
          </a:p>
          <a:p>
            <a:pPr lvl="2"/>
            <a:endParaRPr lang="en-GB" dirty="0" smtClean="0"/>
          </a:p>
          <a:p>
            <a:pPr lvl="1"/>
            <a:r>
              <a:rPr lang="en-GB" b="1" dirty="0" smtClean="0"/>
              <a:t>SVM</a:t>
            </a:r>
          </a:p>
          <a:p>
            <a:pPr lvl="2"/>
            <a:r>
              <a:rPr lang="en-US" dirty="0" smtClean="0"/>
              <a:t>gamma: "auto", "scale"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sv-SE" dirty="0" smtClean="0"/>
              <a:t>Modèles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Matrices de confusion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1484784"/>
            <a:ext cx="7200800" cy="38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79512" y="5373216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F1-score </a:t>
            </a:r>
            <a:r>
              <a:rPr lang="sv-SE" b="1" dirty="0"/>
              <a:t> </a:t>
            </a:r>
            <a:r>
              <a:rPr lang="sv-SE" b="1" dirty="0" smtClean="0"/>
              <a:t>weighted</a:t>
            </a:r>
            <a:r>
              <a:rPr lang="sv-SE" dirty="0" smtClean="0"/>
              <a:t> </a:t>
            </a:r>
            <a:r>
              <a:rPr lang="sv-SE" dirty="0" smtClean="0"/>
              <a:t>avg:  </a:t>
            </a:r>
            <a:r>
              <a:rPr lang="sv-SE" dirty="0" smtClean="0"/>
              <a:t>0.31                                          0.34       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Résultats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708920"/>
            <a:ext cx="5621348" cy="318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27584" y="1628800"/>
            <a:ext cx="781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 Faibles précisions</a:t>
            </a:r>
            <a:r>
              <a:rPr lang="sv-SE" dirty="0" smtClean="0"/>
              <a:t>: les scores (f1-score) </a:t>
            </a:r>
            <a:r>
              <a:rPr lang="sv-SE" dirty="0" smtClean="0"/>
              <a:t>oscillent </a:t>
            </a:r>
            <a:r>
              <a:rPr lang="sv-SE" dirty="0" smtClean="0"/>
              <a:t>entre 0.19 et 0.25</a:t>
            </a:r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Meilleur résultat obtenu </a:t>
            </a:r>
            <a:r>
              <a:rPr lang="sv-SE" dirty="0" smtClean="0"/>
              <a:t>pour SVM: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À </a:t>
            </a:r>
            <a:r>
              <a:rPr lang="sv-SE" dirty="0" smtClean="0"/>
              <a:t>la vue des résultats </a:t>
            </a:r>
            <a:r>
              <a:rPr lang="sv-SE" dirty="0" smtClean="0"/>
              <a:t>intermédiaires</a:t>
            </a:r>
            <a:r>
              <a:rPr lang="sv-SE" dirty="0" smtClean="0"/>
              <a:t>, nous avons </a:t>
            </a:r>
            <a:r>
              <a:rPr lang="sv-SE" dirty="0" smtClean="0"/>
              <a:t>précédemment choisi </a:t>
            </a:r>
            <a:r>
              <a:rPr lang="sv-SE" dirty="0" smtClean="0"/>
              <a:t>d’utiliser des images </a:t>
            </a:r>
            <a:r>
              <a:rPr lang="sv-SE" b="1" dirty="0" smtClean="0"/>
              <a:t>whitening</a:t>
            </a:r>
            <a:r>
              <a:rPr lang="sv-SE" dirty="0" smtClean="0"/>
              <a:t> </a:t>
            </a:r>
            <a:r>
              <a:rPr lang="sv-SE" dirty="0" smtClean="0"/>
              <a:t>combinées à </a:t>
            </a:r>
            <a:r>
              <a:rPr lang="sv-SE" dirty="0" smtClean="0"/>
              <a:t>un algorithme </a:t>
            </a:r>
            <a:r>
              <a:rPr lang="sv-SE" b="1" dirty="0" smtClean="0"/>
              <a:t>SURF</a:t>
            </a:r>
            <a:r>
              <a:rPr lang="sv-SE" dirty="0" smtClean="0"/>
              <a:t>. </a:t>
            </a:r>
          </a:p>
          <a:p>
            <a:endParaRPr lang="sv-SE" dirty="0" smtClean="0"/>
          </a:p>
          <a:p>
            <a:r>
              <a:rPr lang="sv-SE" b="1" dirty="0" smtClean="0"/>
              <a:t>Grid search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Format d’image: </a:t>
            </a:r>
            <a:r>
              <a:rPr lang="sv-SE" b="1" dirty="0" smtClean="0"/>
              <a:t>whitening </a:t>
            </a:r>
            <a:r>
              <a:rPr lang="sv-SE" dirty="0" smtClean="0"/>
              <a:t>ou juste </a:t>
            </a:r>
            <a:r>
              <a:rPr lang="sv-SE" b="1" dirty="0" smtClean="0"/>
              <a:t>niveaux de gris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Descripteurs: </a:t>
            </a:r>
            <a:r>
              <a:rPr lang="sv-SE" b="1" dirty="0" smtClean="0"/>
              <a:t>SIFT, SURF, ORB</a:t>
            </a:r>
          </a:p>
          <a:p>
            <a:pPr lvl="1"/>
            <a:r>
              <a:rPr lang="sv-SE" dirty="0" smtClean="0"/>
              <a:t>Modèles: </a:t>
            </a:r>
            <a:r>
              <a:rPr lang="sv-SE" b="1" dirty="0" smtClean="0"/>
              <a:t>Random Forest</a:t>
            </a:r>
            <a:r>
              <a:rPr lang="sv-SE" dirty="0" smtClean="0"/>
              <a:t> et </a:t>
            </a:r>
            <a:r>
              <a:rPr lang="sv-SE" b="1" dirty="0" smtClean="0"/>
              <a:t>SVM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sv-SE" dirty="0" smtClean="0"/>
              <a:t>Optimisation du </a:t>
            </a:r>
            <a:r>
              <a:rPr lang="sv-SE" dirty="0" smtClean="0"/>
              <a:t>pré-traitement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r>
              <a:rPr lang="en-US" dirty="0" smtClean="0"/>
              <a:t> F1-score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119313"/>
            <a:ext cx="7689850" cy="263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fr-FR" sz="2200" dirty="0"/>
              <a:t>Même en utilisant que 7 races de chiens sur plus de cent, nous pouvons voir la limitation des modèles standard sur ce genre de problématique. Ci-dessous quelques idées d'optimisation:</a:t>
            </a:r>
          </a:p>
          <a:p>
            <a:pPr marL="109728" indent="0">
              <a:buNone/>
            </a:pPr>
            <a:r>
              <a:rPr lang="fr-FR" sz="2200" dirty="0"/>
              <a:t> </a:t>
            </a:r>
          </a:p>
          <a:p>
            <a:r>
              <a:rPr lang="fr-FR" sz="2200" dirty="0"/>
              <a:t>A</a:t>
            </a:r>
            <a:r>
              <a:rPr lang="fr-FR" sz="2200" dirty="0" smtClean="0"/>
              <a:t>ugmenter </a:t>
            </a:r>
            <a:r>
              <a:rPr lang="fr-FR" sz="2200" dirty="0"/>
              <a:t>le set d'apprentissage (pour le moment ~300 images par race)</a:t>
            </a:r>
          </a:p>
          <a:p>
            <a:r>
              <a:rPr lang="fr-FR" sz="2200" dirty="0" smtClean="0"/>
              <a:t>Le</a:t>
            </a:r>
            <a:r>
              <a:rPr lang="fr-FR" sz="2200" dirty="0"/>
              <a:t> </a:t>
            </a:r>
            <a:r>
              <a:rPr lang="fr-FR" sz="2200" dirty="0" smtClean="0"/>
              <a:t>pré-</a:t>
            </a:r>
            <a:r>
              <a:rPr lang="fr-FR" sz="2200" dirty="0" err="1" smtClean="0"/>
              <a:t>processing</a:t>
            </a:r>
            <a:r>
              <a:rPr lang="fr-FR" sz="2200" dirty="0"/>
              <a:t> des images est une étape relativement importante et peut être explorée plus en détail.</a:t>
            </a:r>
          </a:p>
          <a:p>
            <a:pPr lvl="1"/>
            <a:r>
              <a:rPr lang="fr-FR" sz="2200" dirty="0" smtClean="0"/>
              <a:t>taille </a:t>
            </a:r>
            <a:r>
              <a:rPr lang="fr-FR" sz="2200" dirty="0"/>
              <a:t>de l’image </a:t>
            </a:r>
            <a:r>
              <a:rPr lang="fr-FR" sz="2200" dirty="0" smtClean="0"/>
              <a:t>(stretch)</a:t>
            </a:r>
            <a:endParaRPr lang="fr-FR" sz="2200" dirty="0"/>
          </a:p>
          <a:p>
            <a:pPr lvl="1"/>
            <a:r>
              <a:rPr lang="fr-FR" sz="2200" dirty="0" err="1" smtClean="0"/>
              <a:t>Pading</a:t>
            </a:r>
            <a:endParaRPr lang="fr-FR" sz="2200" dirty="0"/>
          </a:p>
          <a:p>
            <a:pPr lvl="1"/>
            <a:r>
              <a:rPr lang="fr-FR" sz="2200" dirty="0" smtClean="0"/>
              <a:t>avec </a:t>
            </a:r>
            <a:r>
              <a:rPr lang="fr-FR" sz="2200" dirty="0"/>
              <a:t>ou sans couleurs</a:t>
            </a:r>
          </a:p>
          <a:p>
            <a:r>
              <a:rPr lang="fr-FR" sz="2200" dirty="0" smtClean="0"/>
              <a:t>tester </a:t>
            </a:r>
            <a:r>
              <a:rPr lang="fr-FR" sz="2200" dirty="0"/>
              <a:t>les méthodes plus récentes d'analyse d’images telles que les </a:t>
            </a:r>
            <a:r>
              <a:rPr lang="fr-FR" sz="2200" b="1" dirty="0"/>
              <a:t>réseaux de neurones </a:t>
            </a:r>
            <a:r>
              <a:rPr lang="fr-FR" sz="2200" b="1" dirty="0" err="1" smtClean="0"/>
              <a:t>convolutifs</a:t>
            </a:r>
            <a:r>
              <a:rPr lang="fr-FR" sz="2200" b="1" dirty="0" smtClean="0"/>
              <a:t> </a:t>
            </a:r>
            <a:r>
              <a:rPr lang="fr-FR" sz="2200" dirty="0" smtClean="0"/>
              <a:t>(</a:t>
            </a:r>
            <a:r>
              <a:rPr lang="fr-FR" sz="2200" dirty="0"/>
              <a:t>CNN)</a:t>
            </a:r>
            <a:r>
              <a:rPr lang="fr-FR" dirty="0"/>
              <a:t>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sv-SE" dirty="0" smtClean="0"/>
              <a:t>6. Conclusion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sv-SE" dirty="0" smtClean="0"/>
              <a:t>Q 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marL="624078" indent="-514350"/>
            <a:r>
              <a:rPr lang="sv-SE" dirty="0" smtClean="0"/>
              <a:t>1. Problématique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846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En travaillant avec une base de données d’images, réaliser un algorithme de détection de la race du chien.</a:t>
            </a:r>
          </a:p>
          <a:p>
            <a:pPr>
              <a:buNone/>
            </a:pPr>
            <a:endParaRPr lang="fr-FR" sz="2000" dirty="0" smtClean="0"/>
          </a:p>
          <a:p>
            <a:r>
              <a:rPr lang="fr-FR" sz="2000" dirty="0" smtClean="0"/>
              <a:t>Source des données: </a:t>
            </a:r>
            <a:r>
              <a:rPr lang="en-US" sz="2000" dirty="0" smtClean="0"/>
              <a:t> </a:t>
            </a:r>
            <a:r>
              <a:rPr lang="en-US" sz="2000" u="sng" dirty="0" smtClean="0">
                <a:hlinkClick r:id="rId4" tooltip="Stanford Dogs Dataset"/>
              </a:rPr>
              <a:t>Stanford Dogs Dataset</a:t>
            </a:r>
            <a:r>
              <a:rPr lang="en-US" sz="2000" u="sng" dirty="0" smtClean="0"/>
              <a:t>: http://vision.stanford.edu/aditya86/ImageNetDogs/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sv-SE" dirty="0" smtClean="0"/>
              <a:t>1. Problematique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Example d’images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1196752"/>
            <a:ext cx="478896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611560" y="1412776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 Couleurs (3 caneaux rgb)</a:t>
            </a:r>
          </a:p>
          <a:p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Differentes tailles </a:t>
            </a:r>
            <a:r>
              <a:rPr lang="sv-SE" dirty="0" smtClean="0"/>
              <a:t>d’images.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Le sujet (chien) n’est pas toujours au centre de </a:t>
            </a:r>
            <a:r>
              <a:rPr lang="sv-SE" dirty="0" smtClean="0"/>
              <a:t>l’image.</a:t>
            </a:r>
            <a:endParaRPr lang="sv-SE" dirty="0" smtClean="0"/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Vision parfois partiel du chien (tête ou tout le corps</a:t>
            </a:r>
            <a:r>
              <a:rPr lang="sv-SE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marL="624078" indent="-514350"/>
            <a:r>
              <a:rPr lang="sv-SE" dirty="0" smtClean="0"/>
              <a:t>2. </a:t>
            </a:r>
            <a:r>
              <a:rPr lang="sv-SE" dirty="0"/>
              <a:t>Pré-processing</a:t>
            </a:r>
          </a:p>
        </p:txBody>
      </p:sp>
    </p:spTree>
    <p:extLst>
      <p:ext uri="{BB962C8B-B14F-4D97-AF65-F5344CB8AC3E}">
        <p14:creationId xmlns:p14="http://schemas.microsoft.com/office/powerpoint/2010/main" val="146215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2. Pré-processing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611560" y="1412776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Standardisation: </a:t>
            </a:r>
          </a:p>
          <a:p>
            <a:pPr>
              <a:buFont typeface="Arial" pitchFamily="34" charset="0"/>
              <a:buChar char="•"/>
            </a:pPr>
            <a:endParaRPr lang="sv-SE" dirty="0" smtClean="0"/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Reduction de la taille de l’image: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 Niveaux de gris</a:t>
            </a:r>
          </a:p>
          <a:p>
            <a:pPr lvl="2">
              <a:buFont typeface="Arial" pitchFamily="34" charset="0"/>
              <a:buChar char="•"/>
            </a:pPr>
            <a:r>
              <a:rPr lang="sv-SE" dirty="0" smtClean="0"/>
              <a:t> 100 x 100 pixels</a:t>
            </a:r>
          </a:p>
          <a:p>
            <a:pPr lvl="1"/>
            <a:endParaRPr lang="sv-SE" dirty="0" smtClean="0"/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 Floutage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 En premiere approche, sélection de 7 races sur les 100 présentent.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273103"/>
            <a:ext cx="4478179" cy="438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sv-SE" dirty="0" smtClean="0"/>
              <a:t>2. Pré-processing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340768"/>
            <a:ext cx="451467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95536" y="1268760"/>
            <a:ext cx="34563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 </a:t>
            </a:r>
            <a:r>
              <a:rPr lang="sv-SE" b="1" dirty="0" smtClean="0"/>
              <a:t>Whitening</a:t>
            </a:r>
            <a:r>
              <a:rPr lang="sv-SE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Méthode </a:t>
            </a:r>
            <a:r>
              <a:rPr lang="sv-SE" dirty="0" smtClean="0"/>
              <a:t>qui consiste a ”</a:t>
            </a:r>
            <a:r>
              <a:rPr lang="sv-SE" dirty="0" smtClean="0"/>
              <a:t>décorréler</a:t>
            </a:r>
            <a:r>
              <a:rPr lang="sv-SE" dirty="0" smtClean="0"/>
              <a:t>” les features (pixels)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 introduire une variance </a:t>
            </a:r>
            <a:r>
              <a:rPr lang="sv-SE" dirty="0" smtClean="0"/>
              <a:t>homogène </a:t>
            </a:r>
            <a:r>
              <a:rPr lang="sv-SE" dirty="0" smtClean="0"/>
              <a:t>pour chaque feature.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 En pratique, cela semble faire ressortir les contours.</a:t>
            </a:r>
          </a:p>
          <a:p>
            <a:pPr lvl="1">
              <a:buFont typeface="Arial" pitchFamily="34" charset="0"/>
              <a:buChar char="•"/>
            </a:pPr>
            <a:endParaRPr lang="sv-SE" dirty="0" smtClean="0"/>
          </a:p>
          <a:p>
            <a:pPr>
              <a:buFont typeface="Arial" pitchFamily="34" charset="0"/>
              <a:buChar char="•"/>
            </a:pPr>
            <a:r>
              <a:rPr lang="sv-SE" dirty="0" smtClean="0"/>
              <a:t> </a:t>
            </a:r>
            <a:r>
              <a:rPr lang="sv-SE" b="1" dirty="0" smtClean="0"/>
              <a:t>Rescale:</a:t>
            </a:r>
          </a:p>
          <a:p>
            <a:pPr lvl="1">
              <a:buFont typeface="Arial" pitchFamily="34" charset="0"/>
              <a:buChar char="•"/>
            </a:pPr>
            <a:r>
              <a:rPr lang="sv-SE" dirty="0" smtClean="0"/>
              <a:t> niveau de gris des pixels: </a:t>
            </a:r>
            <a:r>
              <a:rPr lang="sv-SE" b="1" dirty="0" smtClean="0"/>
              <a:t>[0:255] </a:t>
            </a:r>
            <a:r>
              <a:rPr lang="sv-SE" dirty="0" smtClean="0">
                <a:sym typeface="Wingdings" pitchFamily="2" charset="2"/>
              </a:rPr>
              <a:t>(</a:t>
            </a:r>
            <a:r>
              <a:rPr lang="sv-SE" dirty="0" smtClean="0">
                <a:sym typeface="Wingdings" pitchFamily="2" charset="2"/>
              </a:rPr>
              <a:t>nécessaire </a:t>
            </a:r>
            <a:r>
              <a:rPr lang="sv-SE" dirty="0" smtClean="0">
                <a:sym typeface="Wingdings" pitchFamily="2" charset="2"/>
              </a:rPr>
              <a:t>à l’utilisation des descripteurs d’OpenCV)</a:t>
            </a:r>
            <a:endParaRPr lang="sv-SE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marL="624078" indent="-514350"/>
            <a:r>
              <a:rPr lang="sv-SE" dirty="0" smtClean="0"/>
              <a:t>3. Descriptors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1836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344</TotalTime>
  <Words>539</Words>
  <Application>Microsoft Office PowerPoint</Application>
  <PresentationFormat>Affichage à l'écran (4:3)</PresentationFormat>
  <Paragraphs>119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Concourse</vt:lpstr>
      <vt:lpstr>Computer Vision</vt:lpstr>
      <vt:lpstr>Plan</vt:lpstr>
      <vt:lpstr>1. Problématique</vt:lpstr>
      <vt:lpstr>1. Problematique</vt:lpstr>
      <vt:lpstr>Example d’images</vt:lpstr>
      <vt:lpstr>2. Pré-processing</vt:lpstr>
      <vt:lpstr>2. Pré-processing</vt:lpstr>
      <vt:lpstr>2. Pré-processing</vt:lpstr>
      <vt:lpstr>3. Descriptors</vt:lpstr>
      <vt:lpstr>3. Feature Descriptor</vt:lpstr>
      <vt:lpstr>Descriptors  taille et localisation</vt:lpstr>
      <vt:lpstr>Descriptors:</vt:lpstr>
      <vt:lpstr>Comparaison des descriptors</vt:lpstr>
      <vt:lpstr>4. Bags of words</vt:lpstr>
      <vt:lpstr>Regroupement des descriptors similaires</vt:lpstr>
      <vt:lpstr>Regroupement des descriptors: clustering</vt:lpstr>
      <vt:lpstr>Term Frequency Table</vt:lpstr>
      <vt:lpstr>Histogramme par image</vt:lpstr>
      <vt:lpstr>Groupes distincts ?</vt:lpstr>
      <vt:lpstr>5. Modélisation</vt:lpstr>
      <vt:lpstr>Split</vt:lpstr>
      <vt:lpstr>Modèles</vt:lpstr>
      <vt:lpstr>Matrices de confusion</vt:lpstr>
      <vt:lpstr>Résultats</vt:lpstr>
      <vt:lpstr>Optimisation du pré-traitement</vt:lpstr>
      <vt:lpstr>Résultats F1-score</vt:lpstr>
      <vt:lpstr>6. Conclusion</vt:lpstr>
      <vt:lpstr>Q 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Mo</dc:creator>
  <cp:lastModifiedBy>ben</cp:lastModifiedBy>
  <cp:revision>15</cp:revision>
  <dcterms:created xsi:type="dcterms:W3CDTF">2019-03-06T19:40:06Z</dcterms:created>
  <dcterms:modified xsi:type="dcterms:W3CDTF">2019-03-16T20:05:42Z</dcterms:modified>
</cp:coreProperties>
</file>