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87" r:id="rId12"/>
    <p:sldId id="289" r:id="rId13"/>
    <p:sldId id="288" r:id="rId14"/>
    <p:sldId id="269" r:id="rId15"/>
    <p:sldId id="270" r:id="rId16"/>
    <p:sldId id="275" r:id="rId17"/>
    <p:sldId id="271" r:id="rId18"/>
    <p:sldId id="273" r:id="rId19"/>
    <p:sldId id="290" r:id="rId20"/>
    <p:sldId id="276" r:id="rId21"/>
    <p:sldId id="277" r:id="rId22"/>
    <p:sldId id="279" r:id="rId23"/>
    <p:sldId id="280" r:id="rId24"/>
    <p:sldId id="286" r:id="rId25"/>
    <p:sldId id="282" r:id="rId26"/>
    <p:sldId id="28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Anticipez le retard de vol des avions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30/11/2018</a:t>
            </a:r>
          </a:p>
          <a:p>
            <a:r>
              <a:rPr lang="fr-FR" dirty="0" smtClean="0"/>
              <a:t>Maurice </a:t>
            </a:r>
            <a:r>
              <a:rPr lang="fr-FR" dirty="0" err="1" smtClean="0"/>
              <a:t>Clere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840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Temporal data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3" y="188639"/>
            <a:ext cx="8901033" cy="345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1" y="3140968"/>
            <a:ext cx="8955875" cy="3403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e 1"/>
          <p:cNvSpPr/>
          <p:nvPr/>
        </p:nvSpPr>
        <p:spPr>
          <a:xfrm>
            <a:off x="3707904" y="4532504"/>
            <a:ext cx="2088232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740352" y="3475630"/>
            <a:ext cx="288032" cy="24716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7898405" y="2852936"/>
            <a:ext cx="504056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7919880" y="116632"/>
            <a:ext cx="756576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1157425" y="188639"/>
            <a:ext cx="72008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971600" y="171864"/>
            <a:ext cx="72008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331640" y="171863"/>
            <a:ext cx="72008" cy="216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1331640" y="3622366"/>
            <a:ext cx="288032" cy="24716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65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5373216"/>
            <a:ext cx="7408333" cy="1257589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Matin </a:t>
            </a:r>
            <a:r>
              <a:rPr lang="fr-FR" dirty="0"/>
              <a:t>et fin de journée: plus de </a:t>
            </a:r>
            <a:r>
              <a:rPr lang="fr-FR" dirty="0" smtClean="0"/>
              <a:t>vols</a:t>
            </a:r>
          </a:p>
          <a:p>
            <a:r>
              <a:rPr lang="fr-FR" dirty="0" smtClean="0"/>
              <a:t>Rares vols entre 0:00 et 5:00 </a:t>
            </a:r>
            <a:r>
              <a:rPr lang="fr-FR" dirty="0" err="1" smtClean="0"/>
              <a:t>a.m</a:t>
            </a:r>
            <a:endParaRPr lang="fr-FR" dirty="0" smtClean="0"/>
          </a:p>
          <a:p>
            <a:r>
              <a:rPr lang="fr-FR" dirty="0" smtClean="0"/>
              <a:t>13:00, 15:00, 17:00 local pics</a:t>
            </a:r>
            <a:endParaRPr lang="fr-FR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Heure de la journée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544616" cy="361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5373216"/>
            <a:ext cx="7408333" cy="1257589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Fin </a:t>
            </a:r>
            <a:r>
              <a:rPr lang="fr-FR" sz="1600" dirty="0"/>
              <a:t>de journée: retards plus </a:t>
            </a:r>
            <a:r>
              <a:rPr lang="fr-FR" sz="1600" dirty="0" smtClean="0"/>
              <a:t>importants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Samedi</a:t>
            </a:r>
            <a:r>
              <a:rPr lang="fr-FR" sz="1600" dirty="0"/>
              <a:t>: moins de vols et </a:t>
            </a:r>
            <a:r>
              <a:rPr lang="fr-FR" sz="1600" dirty="0" smtClean="0"/>
              <a:t>retards moins importants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/>
              <a:t>Jeudi et vendredi: retards plus </a:t>
            </a:r>
            <a:r>
              <a:rPr lang="fr-FR" sz="1600" dirty="0" smtClean="0"/>
              <a:t>importants</a:t>
            </a:r>
            <a:endParaRPr lang="fr-FR" sz="16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Jour de la semaine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324872" cy="353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5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5373217"/>
            <a:ext cx="7408333" cy="1008112"/>
          </a:xfrm>
        </p:spPr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Janvier et Février: légèrement moins de vols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Juin/Juillet/Aout: </a:t>
            </a:r>
            <a:r>
              <a:rPr lang="fr-FR" sz="1600" dirty="0"/>
              <a:t>retards plus </a:t>
            </a:r>
            <a:r>
              <a:rPr lang="fr-FR" sz="1600" dirty="0" smtClean="0"/>
              <a:t>importants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600" dirty="0" smtClean="0"/>
              <a:t>Décembre: </a:t>
            </a:r>
            <a:r>
              <a:rPr lang="fr-FR" sz="1600" dirty="0"/>
              <a:t>retards plus </a:t>
            </a:r>
            <a:r>
              <a:rPr lang="fr-FR" sz="1600" dirty="0" smtClean="0"/>
              <a:t>importants (évènement « rare »: tempêtes hivernal)</a:t>
            </a:r>
            <a:endParaRPr lang="fr-FR" sz="1600" dirty="0"/>
          </a:p>
          <a:p>
            <a:pPr marL="285750" indent="-285750">
              <a:buFont typeface="Arial" pitchFamily="34" charset="0"/>
              <a:buChar char="•"/>
            </a:pPr>
            <a:endParaRPr lang="fr-FR" sz="1600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mois</a:t>
            </a:r>
            <a:endParaRPr lang="fr-F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1823"/>
            <a:ext cx="7416823" cy="35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45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7584" y="3077982"/>
            <a:ext cx="7408333" cy="2409717"/>
          </a:xfrm>
        </p:spPr>
        <p:txBody>
          <a:bodyPr/>
          <a:lstStyle/>
          <a:p>
            <a:r>
              <a:rPr lang="fr-FR" dirty="0" smtClean="0"/>
              <a:t>Retard important:</a:t>
            </a:r>
          </a:p>
          <a:p>
            <a:pPr lvl="1"/>
            <a:r>
              <a:rPr lang="fr-FR" dirty="0" smtClean="0"/>
              <a:t>NK, VX, B6, F9</a:t>
            </a:r>
          </a:p>
          <a:p>
            <a:pPr marL="301943" lvl="1" indent="0">
              <a:buNone/>
            </a:pPr>
            <a:endParaRPr lang="fr-FR" dirty="0" smtClean="0"/>
          </a:p>
          <a:p>
            <a:r>
              <a:rPr lang="fr-FR" dirty="0" smtClean="0"/>
              <a:t>Retard faible:</a:t>
            </a:r>
          </a:p>
          <a:p>
            <a:pPr lvl="1"/>
            <a:r>
              <a:rPr lang="fr-FR" dirty="0" smtClean="0"/>
              <a:t>DL, AS, HA 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Compagnies aériennes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3672408" cy="3723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6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Aéroports (DEP)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480720" cy="3794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contenu 1"/>
          <p:cNvSpPr txBox="1">
            <a:spLocks/>
          </p:cNvSpPr>
          <p:nvPr/>
        </p:nvSpPr>
        <p:spPr>
          <a:xfrm>
            <a:off x="872066" y="5229200"/>
            <a:ext cx="7948405" cy="1112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Pas de relation linéaire</a:t>
            </a:r>
          </a:p>
          <a:p>
            <a:r>
              <a:rPr lang="fr-FR" dirty="0" smtClean="0"/>
              <a:t>Néanmoins, retard moyen su les gros Aéroports ~ +1.8 minutes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>
          <a:xfrm>
            <a:off x="1115616" y="2780928"/>
            <a:ext cx="6400800" cy="1473200"/>
          </a:xfrm>
        </p:spPr>
        <p:txBody>
          <a:bodyPr>
            <a:normAutofit lnSpcReduction="10000"/>
          </a:bodyPr>
          <a:lstStyle/>
          <a:p>
            <a:pPr marL="982980" indent="-914400">
              <a:buClr>
                <a:schemeClr val="bg1"/>
              </a:buClr>
              <a:buFont typeface="+mj-lt"/>
              <a:buAutoNum type="arabicPeriod" startAt="3"/>
            </a:pPr>
            <a:r>
              <a:rPr lang="fr-FR" sz="4800" dirty="0" smtClean="0"/>
              <a:t>Nettoyage et </a:t>
            </a:r>
            <a:r>
              <a:rPr lang="fr-FR" sz="4800" dirty="0" err="1"/>
              <a:t>F</a:t>
            </a:r>
            <a:r>
              <a:rPr lang="fr-FR" sz="4800" dirty="0" err="1" smtClean="0"/>
              <a:t>eature</a:t>
            </a:r>
            <a:r>
              <a:rPr lang="fr-FR" sz="4800" dirty="0" smtClean="0"/>
              <a:t> Engineering</a:t>
            </a:r>
            <a:endParaRPr lang="fr-FR" sz="4800" dirty="0"/>
          </a:p>
          <a:p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502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Cancel flight (1%)</a:t>
            </a:r>
          </a:p>
          <a:p>
            <a:r>
              <a:rPr lang="fr-FR" dirty="0" err="1" smtClean="0"/>
              <a:t>Month</a:t>
            </a:r>
            <a:r>
              <a:rPr lang="fr-FR" dirty="0" smtClean="0"/>
              <a:t> </a:t>
            </a:r>
            <a:r>
              <a:rPr lang="fr-FR" dirty="0" err="1" smtClean="0"/>
              <a:t>outlier</a:t>
            </a:r>
            <a:r>
              <a:rPr lang="fr-FR" dirty="0" smtClean="0"/>
              <a:t> (0.0x%)</a:t>
            </a:r>
          </a:p>
          <a:p>
            <a:r>
              <a:rPr lang="fr-FR" dirty="0" smtClean="0"/>
              <a:t>Duplicates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Transtat</a:t>
            </a:r>
            <a:r>
              <a:rPr lang="fr-FR" dirty="0" smtClean="0"/>
              <a:t> data: None )</a:t>
            </a:r>
          </a:p>
          <a:p>
            <a:r>
              <a:rPr lang="fr-FR" dirty="0" err="1" smtClean="0"/>
              <a:t>NaN</a:t>
            </a:r>
            <a:r>
              <a:rPr lang="fr-FR" dirty="0" smtClean="0"/>
              <a:t> (0.0x%)</a:t>
            </a:r>
          </a:p>
          <a:p>
            <a:r>
              <a:rPr lang="fr-FR" dirty="0" err="1" smtClean="0"/>
              <a:t>Hours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 5 </a:t>
            </a:r>
            <a:r>
              <a:rPr lang="fr-FR" dirty="0" err="1" smtClean="0"/>
              <a:t>a.m</a:t>
            </a:r>
            <a:r>
              <a:rPr lang="fr-FR" dirty="0" smtClean="0"/>
              <a:t> (0.0x%)</a:t>
            </a:r>
          </a:p>
          <a:p>
            <a:r>
              <a:rPr lang="fr-FR" dirty="0" smtClean="0"/>
              <a:t>Delay capé à 100.</a:t>
            </a:r>
          </a:p>
          <a:p>
            <a:r>
              <a:rPr lang="fr-FR" sz="2000" dirty="0" err="1" smtClean="0"/>
              <a:t>Rename</a:t>
            </a:r>
            <a:r>
              <a:rPr lang="fr-FR" sz="2000" dirty="0" smtClean="0"/>
              <a:t>: "OP_UNIQUE_CARRIER</a:t>
            </a:r>
            <a:r>
              <a:rPr lang="fr-FR" sz="2000" dirty="0"/>
              <a:t>" </a:t>
            </a:r>
            <a:r>
              <a:rPr lang="fr-FR" sz="2000" dirty="0" smtClean="0">
                <a:sym typeface="Wingdings" pitchFamily="2" charset="2"/>
              </a:rPr>
              <a:t> </a:t>
            </a:r>
            <a:r>
              <a:rPr lang="fr-FR" sz="2000" dirty="0" smtClean="0"/>
              <a:t>"CARRIER"  </a:t>
            </a:r>
          </a:p>
          <a:p>
            <a:r>
              <a:rPr lang="fr-FR" sz="2000" dirty="0" smtClean="0"/>
              <a:t>« HOURS »: extrait de la </a:t>
            </a:r>
            <a:r>
              <a:rPr lang="fr-FR" sz="2000" dirty="0"/>
              <a:t>variable </a:t>
            </a:r>
            <a:r>
              <a:rPr lang="fr-FR" sz="2000" dirty="0" smtClean="0"/>
              <a:t>"CRS_DEP_TIME"</a:t>
            </a:r>
          </a:p>
          <a:p>
            <a:endParaRPr lang="fr-FR" sz="1200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13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2416255"/>
            <a:ext cx="7408333" cy="2232248"/>
          </a:xfrm>
        </p:spPr>
        <p:txBody>
          <a:bodyPr/>
          <a:lstStyle/>
          <a:p>
            <a:r>
              <a:rPr lang="en-US" dirty="0"/>
              <a:t>One Hot encoded features pour: </a:t>
            </a:r>
          </a:p>
          <a:p>
            <a:pPr lvl="2"/>
            <a:r>
              <a:rPr lang="en-US" dirty="0"/>
              <a:t>Airlines, </a:t>
            </a:r>
          </a:p>
          <a:p>
            <a:pPr lvl="2"/>
            <a:r>
              <a:rPr lang="en-US" dirty="0"/>
              <a:t>Seasons, </a:t>
            </a:r>
          </a:p>
          <a:p>
            <a:pPr lvl="2"/>
            <a:r>
              <a:rPr lang="en-US" dirty="0"/>
              <a:t>day of the week,</a:t>
            </a:r>
          </a:p>
          <a:p>
            <a:pPr lvl="2"/>
            <a:r>
              <a:rPr lang="en-US" dirty="0" err="1"/>
              <a:t>big_airports</a:t>
            </a:r>
            <a:endParaRPr lang="en-US" dirty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FEATURE ENGINEERING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7544" y="4617132"/>
            <a:ext cx="8488876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4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>
          <a:xfrm>
            <a:off x="1115616" y="2780928"/>
            <a:ext cx="6400800" cy="1473200"/>
          </a:xfrm>
        </p:spPr>
        <p:txBody>
          <a:bodyPr>
            <a:normAutofit/>
          </a:bodyPr>
          <a:lstStyle/>
          <a:p>
            <a:pPr marL="982980" indent="-914400">
              <a:buClr>
                <a:schemeClr val="bg1"/>
              </a:buClr>
              <a:buFont typeface="+mj-lt"/>
              <a:buAutoNum type="arabicPeriod" startAt="4"/>
            </a:pPr>
            <a:r>
              <a:rPr lang="fr-FR" sz="4800" dirty="0"/>
              <a:t>Modélisations</a:t>
            </a:r>
          </a:p>
          <a:p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084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fr-FR" dirty="0"/>
              <a:t>Problématique </a:t>
            </a:r>
            <a:r>
              <a:rPr lang="fr-FR" dirty="0" smtClean="0"/>
              <a:t>&amp; </a:t>
            </a:r>
            <a:r>
              <a:rPr lang="fr-FR" dirty="0" err="1" smtClean="0"/>
              <a:t>transtats</a:t>
            </a:r>
            <a:endParaRPr lang="fr-FR" dirty="0" smtClean="0"/>
          </a:p>
          <a:p>
            <a:pPr marL="525780" indent="-457200">
              <a:buFont typeface="+mj-lt"/>
              <a:buAutoNum type="arabicPeriod"/>
            </a:pPr>
            <a:r>
              <a:rPr lang="fr-FR" dirty="0" smtClean="0"/>
              <a:t>Exploration 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 smtClean="0"/>
              <a:t>Nettoyage et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/>
              <a:t>engineering</a:t>
            </a:r>
          </a:p>
          <a:p>
            <a:pPr marL="525780" indent="-457200">
              <a:buFont typeface="+mj-lt"/>
              <a:buAutoNum type="arabicPeriod"/>
            </a:pPr>
            <a:r>
              <a:rPr lang="fr-FR" dirty="0" smtClean="0"/>
              <a:t>Modélisations</a:t>
            </a:r>
            <a:endParaRPr lang="fr-FR" dirty="0"/>
          </a:p>
          <a:p>
            <a:pPr marL="525780" indent="-457200">
              <a:buFont typeface="+mj-lt"/>
              <a:buAutoNum type="arabicPeriod"/>
            </a:pPr>
            <a:r>
              <a:rPr lang="fr-FR" dirty="0"/>
              <a:t>API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1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3068960"/>
            <a:ext cx="7408333" cy="2553733"/>
          </a:xfrm>
        </p:spPr>
        <p:txBody>
          <a:bodyPr/>
          <a:lstStyle/>
          <a:p>
            <a:r>
              <a:rPr lang="fr-FR" dirty="0" smtClean="0"/>
              <a:t>RMSE comme critère d’</a:t>
            </a:r>
            <a:r>
              <a:rPr lang="fr-FR" dirty="0"/>
              <a:t>é</a:t>
            </a:r>
            <a:r>
              <a:rPr lang="fr-FR" dirty="0" smtClean="0"/>
              <a:t>valuation</a:t>
            </a:r>
          </a:p>
          <a:p>
            <a:r>
              <a:rPr lang="fr-FR" dirty="0"/>
              <a:t>K-</a:t>
            </a:r>
            <a:r>
              <a:rPr lang="fr-FR" dirty="0" err="1"/>
              <a:t>Fold</a:t>
            </a:r>
            <a:r>
              <a:rPr lang="fr-FR" dirty="0"/>
              <a:t> (cv = </a:t>
            </a:r>
            <a:r>
              <a:rPr lang="fr-FR" dirty="0" smtClean="0"/>
              <a:t>5)</a:t>
            </a:r>
          </a:p>
          <a:p>
            <a:r>
              <a:rPr lang="fr-FR" dirty="0" smtClean="0"/>
              <a:t>Choix des variables:</a:t>
            </a:r>
          </a:p>
          <a:p>
            <a:pPr lvl="1"/>
            <a:r>
              <a:rPr lang="fr-FR" sz="1400" b="1" dirty="0" err="1" smtClean="0"/>
              <a:t>Hsd</a:t>
            </a:r>
            <a:r>
              <a:rPr lang="fr-FR" sz="1400" b="1" dirty="0" smtClean="0"/>
              <a:t>: </a:t>
            </a:r>
            <a:r>
              <a:rPr lang="fr-FR" sz="1400" dirty="0" smtClean="0"/>
              <a:t>Saison, jours de la semaine, Heure (</a:t>
            </a:r>
            <a:r>
              <a:rPr lang="fr-FR" sz="1400" dirty="0"/>
              <a:t>RSME = </a:t>
            </a:r>
            <a:r>
              <a:rPr lang="fr-FR" sz="1400" dirty="0" smtClean="0"/>
              <a:t>18.44 min)</a:t>
            </a:r>
            <a:endParaRPr lang="fr-FR" sz="1400" dirty="0"/>
          </a:p>
          <a:p>
            <a:pPr lvl="1"/>
            <a:r>
              <a:rPr lang="fr-FR" sz="1400" b="1" dirty="0" smtClean="0"/>
              <a:t>Ca:</a:t>
            </a:r>
            <a:r>
              <a:rPr lang="fr-FR" sz="1400" dirty="0" smtClean="0"/>
              <a:t> Compagnie Aérienne et Aéroport de départ </a:t>
            </a:r>
            <a:r>
              <a:rPr lang="fr-FR" sz="1400" dirty="0"/>
              <a:t>(RSME = </a:t>
            </a:r>
            <a:r>
              <a:rPr lang="fr-FR" sz="1400" dirty="0" smtClean="0"/>
              <a:t>18.6 </a:t>
            </a:r>
            <a:r>
              <a:rPr lang="fr-FR" sz="1400" dirty="0"/>
              <a:t>min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b="1" dirty="0" smtClean="0"/>
              <a:t>All:</a:t>
            </a:r>
            <a:r>
              <a:rPr lang="fr-FR" sz="1400" dirty="0" smtClean="0"/>
              <a:t> toutes les variables </a:t>
            </a:r>
            <a:r>
              <a:rPr lang="fr-FR" sz="1400" dirty="0"/>
              <a:t>(RSME = </a:t>
            </a:r>
            <a:r>
              <a:rPr lang="fr-FR" sz="1400" b="1" dirty="0" smtClean="0"/>
              <a:t>18.38</a:t>
            </a:r>
            <a:r>
              <a:rPr lang="fr-FR" sz="1400" dirty="0" smtClean="0"/>
              <a:t> </a:t>
            </a:r>
            <a:r>
              <a:rPr lang="fr-FR" sz="1400" dirty="0"/>
              <a:t>min</a:t>
            </a:r>
            <a:r>
              <a:rPr lang="fr-FR" sz="1400" dirty="0" smtClean="0"/>
              <a:t>)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0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000" dirty="0" err="1" smtClean="0"/>
              <a:t>Réference</a:t>
            </a:r>
            <a:r>
              <a:rPr lang="fr-FR" sz="2000" dirty="0" smtClean="0"/>
              <a:t> </a:t>
            </a:r>
            <a:r>
              <a:rPr lang="fr-FR" sz="2000" dirty="0"/>
              <a:t>(colonnes retirées) </a:t>
            </a:r>
            <a:r>
              <a:rPr lang="fr-FR" sz="2000" dirty="0" smtClean="0"/>
              <a:t>:</a:t>
            </a:r>
          </a:p>
          <a:p>
            <a:pPr lvl="2"/>
            <a:r>
              <a:rPr lang="fr-FR" sz="1600" dirty="0" smtClean="0"/>
              <a:t> </a:t>
            </a:r>
            <a:r>
              <a:rPr lang="fr-FR" sz="1600" dirty="0"/>
              <a:t>AA (American Airlines Inc</a:t>
            </a:r>
            <a:r>
              <a:rPr lang="fr-FR" sz="1600" dirty="0" smtClean="0"/>
              <a:t>.) </a:t>
            </a:r>
          </a:p>
          <a:p>
            <a:pPr lvl="2"/>
            <a:r>
              <a:rPr lang="fr-FR" sz="1600" dirty="0" smtClean="0"/>
              <a:t>Winter </a:t>
            </a:r>
          </a:p>
          <a:p>
            <a:pPr lvl="2"/>
            <a:r>
              <a:rPr lang="fr-FR" sz="1600" dirty="0" err="1" smtClean="0"/>
              <a:t>Monday</a:t>
            </a:r>
            <a:endParaRPr lang="fr-FR" sz="1600" dirty="0" smtClean="0"/>
          </a:p>
          <a:p>
            <a:r>
              <a:rPr lang="fr-FR" sz="2000" dirty="0" smtClean="0"/>
              <a:t>variables lié a un retard: </a:t>
            </a:r>
          </a:p>
          <a:p>
            <a:pPr lvl="2"/>
            <a:r>
              <a:rPr lang="fr-FR" sz="1600" dirty="0"/>
              <a:t>NK (Spirit Air </a:t>
            </a:r>
            <a:r>
              <a:rPr lang="fr-FR" sz="1600" dirty="0" err="1" smtClean="0"/>
              <a:t>Lines</a:t>
            </a:r>
            <a:r>
              <a:rPr lang="fr-FR" sz="1600" dirty="0" smtClean="0"/>
              <a:t>)</a:t>
            </a:r>
          </a:p>
          <a:p>
            <a:pPr lvl="2"/>
            <a:r>
              <a:rPr lang="fr-FR" sz="1600" dirty="0" smtClean="0"/>
              <a:t>B6  </a:t>
            </a:r>
            <a:r>
              <a:rPr lang="fr-FR" sz="1600" dirty="0"/>
              <a:t>(</a:t>
            </a:r>
            <a:r>
              <a:rPr lang="fr-FR" sz="1600" dirty="0" err="1"/>
              <a:t>EVJetBlue</a:t>
            </a:r>
            <a:r>
              <a:rPr lang="fr-FR" sz="1600" dirty="0"/>
              <a:t> </a:t>
            </a:r>
            <a:r>
              <a:rPr lang="fr-FR" sz="1600" dirty="0" smtClean="0"/>
              <a:t>Airways)              Budget </a:t>
            </a:r>
            <a:r>
              <a:rPr lang="fr-FR" sz="1600" dirty="0" err="1" smtClean="0"/>
              <a:t>airlines</a:t>
            </a:r>
            <a:endParaRPr lang="fr-FR" sz="1600" dirty="0" smtClean="0"/>
          </a:p>
          <a:p>
            <a:pPr lvl="2"/>
            <a:r>
              <a:rPr lang="fr-FR" sz="1600" dirty="0" smtClean="0"/>
              <a:t>VX </a:t>
            </a:r>
            <a:r>
              <a:rPr lang="fr-FR" sz="1600" dirty="0"/>
              <a:t>(Virgin </a:t>
            </a:r>
            <a:r>
              <a:rPr lang="fr-FR" sz="1600" dirty="0" err="1"/>
              <a:t>America</a:t>
            </a:r>
            <a:r>
              <a:rPr lang="fr-FR" sz="1600" dirty="0"/>
              <a:t>) </a:t>
            </a:r>
          </a:p>
          <a:p>
            <a:pPr lvl="2"/>
            <a:r>
              <a:rPr lang="fr-FR" sz="1600" dirty="0" err="1"/>
              <a:t>Summer</a:t>
            </a:r>
            <a:r>
              <a:rPr lang="fr-FR" sz="1600" dirty="0"/>
              <a:t>,</a:t>
            </a:r>
            <a:endParaRPr lang="fr-FR" sz="1600" dirty="0" smtClean="0"/>
          </a:p>
          <a:p>
            <a:r>
              <a:rPr lang="fr-FR" sz="2000" dirty="0" smtClean="0"/>
              <a:t>Variables </a:t>
            </a:r>
            <a:r>
              <a:rPr lang="fr-FR" sz="2000" dirty="0"/>
              <a:t>lié </a:t>
            </a:r>
            <a:r>
              <a:rPr lang="fr-FR" sz="2000" dirty="0" smtClean="0"/>
              <a:t>à une avance:</a:t>
            </a:r>
          </a:p>
          <a:p>
            <a:pPr lvl="2"/>
            <a:r>
              <a:rPr lang="fr-FR" sz="1600" dirty="0" smtClean="0"/>
              <a:t>HA (Hawaii Airlines)</a:t>
            </a:r>
          </a:p>
          <a:p>
            <a:pPr lvl="2"/>
            <a:r>
              <a:rPr lang="fr-FR" sz="1600" dirty="0" smtClean="0"/>
              <a:t>AS (Alaska </a:t>
            </a:r>
            <a:r>
              <a:rPr lang="fr-FR" sz="1600" dirty="0"/>
              <a:t>Airlines Inc</a:t>
            </a:r>
            <a:r>
              <a:rPr lang="fr-FR" sz="1600" dirty="0" smtClean="0"/>
              <a:t>.)</a:t>
            </a:r>
          </a:p>
          <a:p>
            <a:pPr lvl="2"/>
            <a:r>
              <a:rPr lang="fr-FR" sz="1600" dirty="0" smtClean="0"/>
              <a:t>DL (Delta Airlines)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INTERPRETATION</a:t>
            </a:r>
            <a:endParaRPr lang="fr-FR" dirty="0"/>
          </a:p>
        </p:txBody>
      </p:sp>
      <p:sp>
        <p:nvSpPr>
          <p:cNvPr id="4" name="Accolade fermante 3"/>
          <p:cNvSpPr/>
          <p:nvPr/>
        </p:nvSpPr>
        <p:spPr>
          <a:xfrm>
            <a:off x="4013938" y="3933056"/>
            <a:ext cx="180020" cy="648072"/>
          </a:xfrm>
          <a:prstGeom prst="rightBrac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56792"/>
            <a:ext cx="1800200" cy="512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28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737444"/>
            <a:ext cx="3464152" cy="4787899"/>
          </a:xfrm>
        </p:spPr>
        <p:txBody>
          <a:bodyPr>
            <a:normAutofit lnSpcReduction="10000"/>
          </a:bodyPr>
          <a:lstStyle/>
          <a:p>
            <a:endParaRPr lang="fr-FR" sz="2000" dirty="0" smtClean="0"/>
          </a:p>
          <a:p>
            <a:r>
              <a:rPr lang="fr-FR" sz="2000" dirty="0" err="1" smtClean="0"/>
              <a:t>Hours</a:t>
            </a:r>
            <a:r>
              <a:rPr lang="fr-FR" sz="2000" dirty="0" smtClean="0"/>
              <a:t>: seul variable continue</a:t>
            </a:r>
          </a:p>
          <a:p>
            <a:pPr marL="0" indent="0">
              <a:buNone/>
            </a:pPr>
            <a:endParaRPr lang="fr-FR" sz="2000" dirty="0" smtClean="0"/>
          </a:p>
          <a:p>
            <a:r>
              <a:rPr lang="fr-FR" sz="2000" dirty="0" smtClean="0"/>
              <a:t>Standard:</a:t>
            </a:r>
          </a:p>
          <a:p>
            <a:pPr lvl="1"/>
            <a:r>
              <a:rPr lang="fr-FR" sz="2000" dirty="0"/>
              <a:t>R</a:t>
            </a:r>
            <a:r>
              <a:rPr lang="fr-FR" sz="2000" dirty="0" smtClean="0"/>
              <a:t>MSE (</a:t>
            </a:r>
            <a:r>
              <a:rPr lang="fr-FR" sz="2000" dirty="0" err="1" smtClean="0"/>
              <a:t>kfold</a:t>
            </a:r>
            <a:r>
              <a:rPr lang="fr-FR" sz="2000" dirty="0" smtClean="0"/>
              <a:t>) = 18.4 min</a:t>
            </a:r>
          </a:p>
          <a:p>
            <a:pPr lvl="1"/>
            <a:r>
              <a:rPr lang="fr-FR" sz="2000" dirty="0" smtClean="0"/>
              <a:t>RMSE (test) = 18.3 </a:t>
            </a:r>
            <a:r>
              <a:rPr lang="fr-FR" sz="2000" dirty="0"/>
              <a:t>min</a:t>
            </a:r>
            <a:endParaRPr lang="fr-FR" sz="2000" dirty="0" smtClean="0"/>
          </a:p>
          <a:p>
            <a:pPr lvl="1"/>
            <a:r>
              <a:rPr lang="fr-FR" sz="2000" dirty="0" smtClean="0"/>
              <a:t>R² = 0 …</a:t>
            </a:r>
          </a:p>
          <a:p>
            <a:pPr marL="301943" lvl="1" indent="0">
              <a:buNone/>
            </a:pPr>
            <a:endParaRPr lang="fr-FR" sz="2000" dirty="0" smtClean="0"/>
          </a:p>
          <a:p>
            <a:pPr marL="301943" lvl="1" indent="0">
              <a:buNone/>
            </a:pPr>
            <a:endParaRPr lang="fr-FR" sz="2000" dirty="0" smtClean="0"/>
          </a:p>
          <a:p>
            <a:r>
              <a:rPr lang="fr-FR" sz="2000" dirty="0" err="1" smtClean="0"/>
              <a:t>Polynome</a:t>
            </a:r>
            <a:r>
              <a:rPr lang="fr-FR" sz="2000" dirty="0" smtClean="0"/>
              <a:t> second ordre (Polynomial </a:t>
            </a:r>
            <a:r>
              <a:rPr lang="fr-FR" sz="2000" dirty="0" err="1" smtClean="0"/>
              <a:t>feature</a:t>
            </a:r>
            <a:r>
              <a:rPr lang="fr-FR" sz="2000" dirty="0" smtClean="0"/>
              <a:t>):</a:t>
            </a:r>
          </a:p>
          <a:p>
            <a:pPr lvl="1"/>
            <a:r>
              <a:rPr lang="fr-FR" sz="2000" dirty="0"/>
              <a:t>R</a:t>
            </a:r>
            <a:r>
              <a:rPr lang="fr-FR" sz="2000" dirty="0" smtClean="0"/>
              <a:t>MSE = 18.4 min</a:t>
            </a:r>
          </a:p>
          <a:p>
            <a:pPr lvl="1"/>
            <a:r>
              <a:rPr lang="fr-FR" sz="2000" dirty="0"/>
              <a:t>R² = 0 …</a:t>
            </a:r>
          </a:p>
          <a:p>
            <a:pPr lvl="1"/>
            <a:endParaRPr lang="fr-FR" sz="2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with</a:t>
            </a:r>
            <a:r>
              <a:rPr lang="fr-FR" dirty="0"/>
              <a:t> Polynomial </a:t>
            </a:r>
            <a:r>
              <a:rPr lang="fr-FR" dirty="0" err="1" smtClean="0"/>
              <a:t>features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47" y="1772816"/>
            <a:ext cx="4743345" cy="225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293096"/>
            <a:ext cx="4674017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2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479191"/>
            <a:ext cx="7408333" cy="969557"/>
          </a:xfrm>
        </p:spPr>
        <p:txBody>
          <a:bodyPr>
            <a:normAutofit/>
          </a:bodyPr>
          <a:lstStyle/>
          <a:p>
            <a:r>
              <a:rPr lang="fr-FR" sz="1500" dirty="0" smtClean="0"/>
              <a:t>Recherche de la meilleur valeur de alpha (celle qui minimise RMSE)</a:t>
            </a:r>
          </a:p>
          <a:p>
            <a:r>
              <a:rPr lang="fr-FR" sz="1500" dirty="0" err="1" smtClean="0"/>
              <a:t>Gridsearch</a:t>
            </a:r>
            <a:endParaRPr lang="fr-FR" sz="1500" dirty="0" smtClean="0"/>
          </a:p>
          <a:p>
            <a:r>
              <a:rPr lang="fr-FR" sz="1500" dirty="0" smtClean="0"/>
              <a:t>Minimum de RMSE en </a:t>
            </a:r>
            <a:r>
              <a:rPr lang="fr-FR" sz="1500" dirty="0" err="1" smtClean="0"/>
              <a:t>aplha</a:t>
            </a:r>
            <a:r>
              <a:rPr lang="fr-FR" sz="1500" dirty="0" smtClean="0"/>
              <a:t> = 0 </a:t>
            </a:r>
            <a:r>
              <a:rPr lang="fr-FR" sz="1500" dirty="0" smtClean="0">
                <a:sym typeface="Wingdings" pitchFamily="2" charset="2"/>
              </a:rPr>
              <a:t> aucune amélioration</a:t>
            </a:r>
            <a:endParaRPr lang="fr-FR" sz="15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Ridge</a:t>
            </a:r>
            <a:r>
              <a:rPr lang="fr-FR" dirty="0" smtClean="0"/>
              <a:t> </a:t>
            </a:r>
            <a:r>
              <a:rPr lang="fr-FR" dirty="0" err="1" smtClean="0"/>
              <a:t>Regression</a:t>
            </a:r>
            <a:endParaRPr lang="fr-F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5112568" cy="337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5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99592" y="2479191"/>
            <a:ext cx="7408333" cy="969557"/>
          </a:xfrm>
        </p:spPr>
        <p:txBody>
          <a:bodyPr>
            <a:normAutofit/>
          </a:bodyPr>
          <a:lstStyle/>
          <a:p>
            <a:r>
              <a:rPr lang="fr-FR" sz="1500" dirty="0" smtClean="0"/>
              <a:t>Recherche de la meilleure valeur de alpha (minimise RMSE)</a:t>
            </a:r>
          </a:p>
          <a:p>
            <a:r>
              <a:rPr lang="fr-FR" sz="1500" dirty="0" smtClean="0"/>
              <a:t>Minimum de RMSE en </a:t>
            </a:r>
            <a:r>
              <a:rPr lang="fr-FR" sz="1500" dirty="0" err="1" smtClean="0"/>
              <a:t>aplha</a:t>
            </a:r>
            <a:r>
              <a:rPr lang="fr-FR" sz="1500" dirty="0" smtClean="0"/>
              <a:t> = 0 </a:t>
            </a:r>
            <a:r>
              <a:rPr lang="fr-FR" sz="1500" dirty="0" smtClean="0">
                <a:sym typeface="Wingdings" pitchFamily="2" charset="2"/>
              </a:rPr>
              <a:t> aucune amélioration comparé au premier modèle</a:t>
            </a:r>
          </a:p>
          <a:p>
            <a:r>
              <a:rPr lang="fr-FR" sz="1500" dirty="0" smtClean="0">
                <a:sym typeface="Wingdings" pitchFamily="2" charset="2"/>
              </a:rPr>
              <a:t>Ni Lasso ni </a:t>
            </a:r>
            <a:r>
              <a:rPr lang="fr-FR" sz="1500" dirty="0" err="1" smtClean="0">
                <a:sym typeface="Wingdings" pitchFamily="2" charset="2"/>
              </a:rPr>
              <a:t>ridge</a:t>
            </a:r>
            <a:r>
              <a:rPr lang="fr-FR" sz="1500" dirty="0" smtClean="0">
                <a:sym typeface="Wingdings" pitchFamily="2" charset="2"/>
              </a:rPr>
              <a:t> n’améliore la prédiction  test sur </a:t>
            </a:r>
            <a:r>
              <a:rPr lang="fr-FR" sz="1500" dirty="0" err="1" smtClean="0">
                <a:sym typeface="Wingdings" pitchFamily="2" charset="2"/>
              </a:rPr>
              <a:t>Elastic</a:t>
            </a:r>
            <a:r>
              <a:rPr lang="fr-FR" sz="1500" dirty="0" smtClean="0">
                <a:sym typeface="Wingdings" pitchFamily="2" charset="2"/>
              </a:rPr>
              <a:t>-Net non nécessaire</a:t>
            </a:r>
            <a:endParaRPr lang="fr-FR" sz="15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Lasso </a:t>
            </a:r>
            <a:r>
              <a:rPr lang="fr-FR" dirty="0" err="1" smtClean="0"/>
              <a:t>Regression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60" y="3429000"/>
            <a:ext cx="4943012" cy="333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1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742950" indent="-742950">
              <a:buClr>
                <a:schemeClr val="bg1"/>
              </a:buClr>
              <a:buFont typeface="+mj-lt"/>
              <a:buAutoNum type="arabicPeriod" startAt="5"/>
            </a:pPr>
            <a:r>
              <a:rPr lang="fr-FR" dirty="0" smtClean="0"/>
              <a:t>API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99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http://</a:t>
            </a:r>
            <a:r>
              <a:rPr lang="fr-FR" sz="1400" dirty="0" smtClean="0"/>
              <a:t>umercia.pythonanywhere.com/flight_delays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Pythonanywhere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01854"/>
            <a:ext cx="6840760" cy="296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36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 &amp;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77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>
          <a:xfrm>
            <a:off x="1331640" y="2420888"/>
            <a:ext cx="6400800" cy="1473200"/>
          </a:xfrm>
        </p:spPr>
        <p:txBody>
          <a:bodyPr>
            <a:normAutofit fontScale="77500" lnSpcReduction="20000"/>
          </a:bodyPr>
          <a:lstStyle/>
          <a:p>
            <a:pPr marL="457200" indent="-457200" algn="ctr">
              <a:buClr>
                <a:schemeClr val="bg1"/>
              </a:buClr>
              <a:buFont typeface="+mj-lt"/>
              <a:buAutoNum type="arabicPeriod"/>
            </a:pPr>
            <a:r>
              <a:rPr lang="fr-FR" sz="4800" dirty="0"/>
              <a:t>Problématique </a:t>
            </a:r>
            <a:r>
              <a:rPr lang="fr-FR" sz="4800" dirty="0" smtClean="0"/>
              <a:t>&amp;            Bureau </a:t>
            </a:r>
            <a:r>
              <a:rPr lang="fr-FR" sz="4800" dirty="0"/>
              <a:t>of Transportation </a:t>
            </a:r>
            <a:r>
              <a:rPr lang="fr-FR" sz="4800" dirty="0" err="1"/>
              <a:t>Statistics</a:t>
            </a:r>
            <a:endParaRPr lang="fr-FR" sz="4800" dirty="0"/>
          </a:p>
          <a:p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7488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600" b="1" dirty="0" smtClean="0"/>
              <a:t>Votre mission</a:t>
            </a:r>
          </a:p>
          <a:p>
            <a:pPr marL="301943" lvl="1" indent="0">
              <a:buNone/>
            </a:pPr>
            <a:r>
              <a:rPr lang="fr-FR" sz="1200" dirty="0"/>
              <a:t>Afin d’</a:t>
            </a:r>
            <a:r>
              <a:rPr lang="fr-FR" sz="1200" b="1" dirty="0"/>
              <a:t>optimiser la logistique</a:t>
            </a:r>
            <a:r>
              <a:rPr lang="fr-FR" sz="1200" dirty="0"/>
              <a:t> et d’</a:t>
            </a:r>
            <a:r>
              <a:rPr lang="fr-FR" sz="1200" b="1" dirty="0"/>
              <a:t>anticiper les retards</a:t>
            </a:r>
            <a:r>
              <a:rPr lang="fr-FR" sz="1200" dirty="0"/>
              <a:t>, </a:t>
            </a:r>
            <a:r>
              <a:rPr lang="fr-FR" sz="1200" dirty="0" smtClean="0"/>
              <a:t> la </a:t>
            </a:r>
            <a:r>
              <a:rPr lang="fr-FR" sz="1200" dirty="0"/>
              <a:t>compagnie </a:t>
            </a:r>
            <a:r>
              <a:rPr lang="fr-FR" sz="1200" dirty="0" err="1" smtClean="0"/>
              <a:t>AirData</a:t>
            </a:r>
            <a:r>
              <a:rPr lang="fr-FR" sz="1200" dirty="0" smtClean="0"/>
              <a:t> vous </a:t>
            </a:r>
            <a:r>
              <a:rPr lang="fr-FR" sz="1200" dirty="0"/>
              <a:t>demande d'analyser les données fournies pour évaluer les comportements des différentes compagnies d’aviation existantes. </a:t>
            </a:r>
            <a:r>
              <a:rPr lang="fr-FR" sz="1200" dirty="0" smtClean="0"/>
              <a:t>Cette </a:t>
            </a:r>
            <a:r>
              <a:rPr lang="fr-FR" sz="1200" dirty="0"/>
              <a:t>évaluation permettra de tirer un premier </a:t>
            </a:r>
            <a:r>
              <a:rPr lang="fr-FR" sz="1200" b="1" dirty="0"/>
              <a:t>modèle de prédiction des retards</a:t>
            </a:r>
            <a:r>
              <a:rPr lang="fr-FR" sz="1200" dirty="0"/>
              <a:t> à partir des variables fournies</a:t>
            </a:r>
            <a:r>
              <a:rPr lang="fr-FR" sz="1200" dirty="0" smtClean="0"/>
              <a:t>.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1600" b="1" dirty="0" smtClean="0"/>
              <a:t>Les données</a:t>
            </a:r>
          </a:p>
          <a:p>
            <a:pPr marL="0" indent="0">
              <a:buNone/>
            </a:pPr>
            <a:r>
              <a:rPr lang="fr-FR" sz="1600" b="1" dirty="0"/>
              <a:t> </a:t>
            </a:r>
            <a:r>
              <a:rPr lang="fr-FR" sz="1600" b="1" dirty="0" smtClean="0"/>
              <a:t>     </a:t>
            </a:r>
            <a:r>
              <a:rPr lang="fr-FR" sz="1200" dirty="0"/>
              <a:t>D</a:t>
            </a:r>
            <a:r>
              <a:rPr lang="fr-FR" sz="1200" dirty="0" smtClean="0"/>
              <a:t>onnées </a:t>
            </a:r>
            <a:r>
              <a:rPr lang="fr-FR" sz="1200" dirty="0"/>
              <a:t>de l'année 2016 provenant de https://www.transtats.bts.gov/</a:t>
            </a:r>
          </a:p>
          <a:p>
            <a:pPr marL="0" indent="0">
              <a:buNone/>
            </a:pPr>
            <a:endParaRPr lang="fr-FR" sz="1600" b="1" dirty="0"/>
          </a:p>
          <a:p>
            <a:r>
              <a:rPr lang="fr-FR" sz="1600" b="1" dirty="0"/>
              <a:t>Bureau of Transportation </a:t>
            </a:r>
            <a:r>
              <a:rPr lang="fr-FR" sz="1600" b="1" dirty="0" err="1" smtClean="0"/>
              <a:t>Statistics</a:t>
            </a:r>
            <a:endParaRPr lang="fr-FR" sz="1600" b="1" dirty="0" smtClean="0"/>
          </a:p>
          <a:p>
            <a:pPr marL="301943" lvl="1" indent="0">
              <a:buNone/>
            </a:pPr>
            <a:r>
              <a:rPr lang="fr-FR" sz="1200" dirty="0" smtClean="0"/>
              <a:t>Agence</a:t>
            </a:r>
            <a:r>
              <a:rPr lang="en-US" sz="1200" dirty="0" smtClean="0"/>
              <a:t> de </a:t>
            </a:r>
            <a:r>
              <a:rPr lang="en-US" sz="1200" dirty="0" err="1" smtClean="0"/>
              <a:t>statistique</a:t>
            </a:r>
            <a:r>
              <a:rPr lang="en-US" sz="1200" dirty="0" smtClean="0"/>
              <a:t> </a:t>
            </a:r>
            <a:r>
              <a:rPr lang="en-US" sz="1200" dirty="0" err="1" smtClean="0"/>
              <a:t>indépendante</a:t>
            </a:r>
            <a:r>
              <a:rPr lang="en-US" sz="1200" dirty="0" smtClean="0"/>
              <a:t> du Department des transports American (DOT)</a:t>
            </a:r>
            <a:r>
              <a:rPr lang="en-US" sz="1200" b="1" dirty="0" smtClean="0"/>
              <a:t>.  </a:t>
            </a:r>
            <a:r>
              <a:rPr lang="fr-FR" sz="1200" dirty="0" smtClean="0"/>
              <a:t>Récolte</a:t>
            </a:r>
            <a:r>
              <a:rPr lang="en-US" sz="1200" dirty="0" smtClean="0"/>
              <a:t> des </a:t>
            </a:r>
            <a:r>
              <a:rPr lang="en-US" sz="1200" dirty="0" err="1" smtClean="0"/>
              <a:t>données</a:t>
            </a:r>
            <a:r>
              <a:rPr lang="en-US" sz="1200" dirty="0" smtClean="0"/>
              <a:t> </a:t>
            </a:r>
            <a:r>
              <a:rPr lang="en-US" sz="1200" dirty="0" err="1" smtClean="0"/>
              <a:t>sur</a:t>
            </a:r>
            <a:r>
              <a:rPr lang="en-US" sz="1200" dirty="0" smtClean="0"/>
              <a:t> le </a:t>
            </a:r>
            <a:r>
              <a:rPr lang="en-US" sz="1200" dirty="0"/>
              <a:t>t</a:t>
            </a:r>
            <a:r>
              <a:rPr lang="en-US" sz="1200" dirty="0" smtClean="0"/>
              <a:t>ransport </a:t>
            </a:r>
            <a:r>
              <a:rPr lang="en-US" sz="1200" dirty="0" err="1" smtClean="0"/>
              <a:t>Aérien</a:t>
            </a:r>
            <a:r>
              <a:rPr lang="en-US" sz="1200" dirty="0" smtClean="0"/>
              <a:t>,  maritime, </a:t>
            </a:r>
            <a:r>
              <a:rPr lang="en-US" sz="1200" dirty="0" err="1" smtClean="0"/>
              <a:t>routier</a:t>
            </a:r>
            <a:r>
              <a:rPr lang="en-US" sz="1200" dirty="0" smtClean="0"/>
              <a:t>, </a:t>
            </a:r>
            <a:r>
              <a:rPr lang="fr-FR" sz="1200" dirty="0" smtClean="0"/>
              <a:t>voie</a:t>
            </a:r>
            <a:r>
              <a:rPr lang="en-US" sz="1200" dirty="0" smtClean="0"/>
              <a:t> </a:t>
            </a:r>
            <a:r>
              <a:rPr lang="en-US" sz="1200" dirty="0" err="1" smtClean="0"/>
              <a:t>ferré</a:t>
            </a:r>
            <a:r>
              <a:rPr lang="en-US" sz="1200" dirty="0" smtClean="0"/>
              <a:t>, </a:t>
            </a:r>
            <a:r>
              <a:rPr lang="en-US" sz="1200" dirty="0" err="1" smtClean="0"/>
              <a:t>gazoduc</a:t>
            </a:r>
            <a:r>
              <a:rPr lang="en-US" sz="1200" dirty="0" smtClean="0"/>
              <a:t>,  </a:t>
            </a:r>
            <a:r>
              <a:rPr lang="en-US" sz="1200" dirty="0" err="1" smtClean="0"/>
              <a:t>velo</a:t>
            </a:r>
            <a:r>
              <a:rPr lang="en-US" sz="1200" dirty="0" smtClean="0"/>
              <a:t>.</a:t>
            </a:r>
          </a:p>
          <a:p>
            <a:pPr marL="347663" lvl="1" indent="0">
              <a:buNone/>
            </a:pPr>
            <a:r>
              <a:rPr lang="en-US" sz="1200" dirty="0" smtClean="0"/>
              <a:t>started operations informally during the week of October 19, </a:t>
            </a:r>
            <a:r>
              <a:rPr lang="en-US" sz="1200" b="1" dirty="0" smtClean="0"/>
              <a:t>1992</a:t>
            </a:r>
            <a:r>
              <a:rPr lang="en-US" sz="1200" dirty="0" smtClean="0"/>
              <a:t>,</a:t>
            </a:r>
          </a:p>
          <a:p>
            <a:endParaRPr lang="fr-FR" sz="1600" b="1" dirty="0" smtClean="0"/>
          </a:p>
          <a:p>
            <a:pPr marL="301943" lvl="1" indent="0">
              <a:buNone/>
            </a:pPr>
            <a:endParaRPr lang="fr-FR" sz="1400" b="1" dirty="0" smtClean="0"/>
          </a:p>
          <a:p>
            <a:endParaRPr lang="fr-FR" sz="1600" b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4206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7952853" cy="388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type="subTitle" idx="1"/>
          </p:nvPr>
        </p:nvSpPr>
        <p:spPr>
          <a:xfrm>
            <a:off x="1115616" y="2564904"/>
            <a:ext cx="6400800" cy="1473200"/>
          </a:xfrm>
        </p:spPr>
        <p:txBody>
          <a:bodyPr>
            <a:normAutofit/>
          </a:bodyPr>
          <a:lstStyle/>
          <a:p>
            <a:pPr marL="982980" indent="-914400" algn="ctr">
              <a:buClr>
                <a:schemeClr val="bg1"/>
              </a:buClr>
              <a:buFont typeface="+mj-lt"/>
              <a:buAutoNum type="arabicPeriod" startAt="2"/>
            </a:pPr>
            <a:r>
              <a:rPr lang="fr-FR" sz="4800" dirty="0" smtClean="0"/>
              <a:t>Exploration</a:t>
            </a:r>
            <a:endParaRPr lang="fr-FR" sz="4800" dirty="0"/>
          </a:p>
          <a:p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4665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2696"/>
            <a:ext cx="4248472" cy="544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5805264"/>
            <a:ext cx="8181067" cy="829579"/>
          </a:xfrm>
        </p:spPr>
        <p:txBody>
          <a:bodyPr>
            <a:normAutofit/>
          </a:bodyPr>
          <a:lstStyle/>
          <a:p>
            <a:r>
              <a:rPr lang="fr-FR" sz="1600" dirty="0" smtClean="0"/>
              <a:t>Médiane = 0</a:t>
            </a:r>
          </a:p>
          <a:p>
            <a:r>
              <a:rPr lang="fr-FR" sz="1600" dirty="0" smtClean="0"/>
              <a:t>Distribution très asymétrique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Retard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0" y="2564904"/>
            <a:ext cx="4104456" cy="3130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583386"/>
            <a:ext cx="3672408" cy="29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70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728051" y="2821321"/>
            <a:ext cx="3411901" cy="3489251"/>
          </a:xfrm>
        </p:spPr>
        <p:txBody>
          <a:bodyPr>
            <a:normAutofit/>
          </a:bodyPr>
          <a:lstStyle/>
          <a:p>
            <a:r>
              <a:rPr lang="fr-FR" sz="1200" dirty="0" smtClean="0"/>
              <a:t>Retard « final » à l’arriver est fortement corrélé avec le celui du départ </a:t>
            </a:r>
          </a:p>
          <a:p>
            <a:pPr marL="0" indent="0">
              <a:buNone/>
            </a:pPr>
            <a:endParaRPr lang="fr-FR" sz="1200" dirty="0" smtClean="0"/>
          </a:p>
          <a:p>
            <a:r>
              <a:rPr lang="fr-FR" sz="1200" dirty="0" smtClean="0"/>
              <a:t>Léger décalage (rattrapage du pilote )</a:t>
            </a:r>
          </a:p>
          <a:p>
            <a:endParaRPr lang="fr-FR" sz="1200" dirty="0"/>
          </a:p>
          <a:p>
            <a:r>
              <a:rPr lang="fr-FR" sz="1200" dirty="0" smtClean="0"/>
              <a:t>Concentration sur les données de </a:t>
            </a:r>
            <a:r>
              <a:rPr lang="fr-FR" sz="1200" b="1" dirty="0" smtClean="0"/>
              <a:t>départ</a:t>
            </a:r>
            <a:r>
              <a:rPr lang="fr-FR" sz="1200" dirty="0" smtClean="0"/>
              <a:t>:</a:t>
            </a:r>
          </a:p>
          <a:p>
            <a:pPr lvl="1"/>
            <a:r>
              <a:rPr lang="fr-FR" sz="1000" dirty="0" smtClean="0"/>
              <a:t>Aéroport: "ORIGIN_CITY_NAME"</a:t>
            </a:r>
          </a:p>
          <a:p>
            <a:pPr lvl="1"/>
            <a:r>
              <a:rPr lang="fr-FR" sz="1000" dirty="0" smtClean="0"/>
              <a:t> heure: "CRS_DEP_TIME"</a:t>
            </a:r>
            <a:endParaRPr lang="fr-FR" sz="10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Arrival</a:t>
            </a:r>
            <a:r>
              <a:rPr lang="fr-FR" dirty="0" smtClean="0"/>
              <a:t> versus </a:t>
            </a:r>
            <a:r>
              <a:rPr lang="fr-FR" dirty="0" err="1" smtClean="0"/>
              <a:t>departure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64904"/>
            <a:ext cx="4792663" cy="4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79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814</TotalTime>
  <Words>471</Words>
  <Application>Microsoft Office PowerPoint</Application>
  <PresentationFormat>Affichage à l'écran (4:3)</PresentationFormat>
  <Paragraphs>118</Paragraphs>
  <Slides>27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Vagues</vt:lpstr>
      <vt:lpstr>Anticipez le retard de vol des avions</vt:lpstr>
      <vt:lpstr>Objectifs</vt:lpstr>
      <vt:lpstr>Présentation PowerPoint</vt:lpstr>
      <vt:lpstr>Problématique</vt:lpstr>
      <vt:lpstr>Présentation PowerPoint</vt:lpstr>
      <vt:lpstr>Présentation PowerPoint</vt:lpstr>
      <vt:lpstr>Présentation PowerPoint</vt:lpstr>
      <vt:lpstr>Retard</vt:lpstr>
      <vt:lpstr>Arrival versus departure</vt:lpstr>
      <vt:lpstr>Temporal data</vt:lpstr>
      <vt:lpstr>Heure de la journée</vt:lpstr>
      <vt:lpstr>Jour de la semaine</vt:lpstr>
      <vt:lpstr>mois</vt:lpstr>
      <vt:lpstr>Compagnies aériennes</vt:lpstr>
      <vt:lpstr>Aéroports (DEP)</vt:lpstr>
      <vt:lpstr>Présentation PowerPoint</vt:lpstr>
      <vt:lpstr>NETTOYAGE</vt:lpstr>
      <vt:lpstr>FEATURE ENGINEERING</vt:lpstr>
      <vt:lpstr>Présentation PowerPoint</vt:lpstr>
      <vt:lpstr>Régression Linéaire</vt:lpstr>
      <vt:lpstr>INTERPRETATION</vt:lpstr>
      <vt:lpstr>Test with Polynomial features</vt:lpstr>
      <vt:lpstr>Ridge Regression</vt:lpstr>
      <vt:lpstr>Lasso Regression</vt:lpstr>
      <vt:lpstr>API</vt:lpstr>
      <vt:lpstr>Pythonanywhere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Anticipez le retard de vol des avions</dc:title>
  <dc:creator>ben</dc:creator>
  <cp:lastModifiedBy>ben</cp:lastModifiedBy>
  <cp:revision>34</cp:revision>
  <dcterms:created xsi:type="dcterms:W3CDTF">2018-11-30T15:28:28Z</dcterms:created>
  <dcterms:modified xsi:type="dcterms:W3CDTF">2018-12-05T14:27:48Z</dcterms:modified>
</cp:coreProperties>
</file>