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84" r:id="rId10"/>
    <p:sldId id="285" r:id="rId11"/>
    <p:sldId id="264" r:id="rId12"/>
    <p:sldId id="272" r:id="rId13"/>
    <p:sldId id="269" r:id="rId14"/>
    <p:sldId id="266" r:id="rId15"/>
    <p:sldId id="268" r:id="rId16"/>
    <p:sldId id="287" r:id="rId17"/>
    <p:sldId id="270" r:id="rId18"/>
    <p:sldId id="26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1.png"/><Relationship Id="rId4" Type="http://schemas.openxmlformats.org/officeDocument/2006/relationships/hyperlink" Target="https://www.pythonanywhere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s3-eu-west-1.amazonaws.com/static.oc-static.com/prod/courses/files/Parcours_data_scientist/Projet+-+Moteur+de+recommandation+de+films/imdb-5000-movie-dataset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fr.wikipedia.org/wiki/Col_Needha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15 Novembre 2018, Maurice </a:t>
            </a:r>
            <a:r>
              <a:rPr lang="fr-FR" dirty="0" err="1" smtClean="0"/>
              <a:t>Clere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682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/>
              <a:t>Distributions </a:t>
            </a:r>
            <a:r>
              <a:rPr lang="fr-FR" dirty="0" err="1"/>
              <a:t>Bivariées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2014017" y="4509120"/>
            <a:ext cx="523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Légère tendance: </a:t>
            </a:r>
            <a:r>
              <a:rPr lang="fr-FR" dirty="0" smtClean="0"/>
              <a:t>FBL élevé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imbd_score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haut, la réciproque n’est pas vrai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surtout présent après 2009 (~ démocratisation de Facebook)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779792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6591" y="1412776"/>
            <a:ext cx="3791833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3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/>
              <a:t>Duplicata</a:t>
            </a:r>
            <a:r>
              <a:rPr lang="fr-FR" dirty="0"/>
              <a:t> "</a:t>
            </a:r>
            <a:r>
              <a:rPr lang="fr-FR" dirty="0" err="1"/>
              <a:t>movie_title</a:t>
            </a:r>
            <a:r>
              <a:rPr lang="fr-FR" dirty="0"/>
              <a:t>" &amp; "</a:t>
            </a:r>
            <a:r>
              <a:rPr lang="fr-FR" dirty="0" err="1" smtClean="0"/>
              <a:t>director_name</a:t>
            </a:r>
            <a:r>
              <a:rPr lang="fr-FR" dirty="0"/>
              <a:t> " </a:t>
            </a:r>
            <a:r>
              <a:rPr lang="fr-FR" dirty="0" smtClean="0"/>
              <a:t>: 124 lignes (0.02%)</a:t>
            </a:r>
          </a:p>
          <a:p>
            <a:endParaRPr lang="fr-FR" dirty="0" smtClean="0"/>
          </a:p>
          <a:p>
            <a:r>
              <a:rPr lang="fr-FR" dirty="0"/>
              <a:t>"</a:t>
            </a:r>
            <a:r>
              <a:rPr lang="fr-FR" dirty="0" err="1" smtClean="0"/>
              <a:t>movie_title</a:t>
            </a:r>
            <a:r>
              <a:rPr lang="fr-FR" dirty="0"/>
              <a:t> " : </a:t>
            </a:r>
            <a:r>
              <a:rPr lang="fr-FR" b="1" dirty="0"/>
              <a:t>Unicode artefact</a:t>
            </a:r>
            <a:r>
              <a:rPr lang="fr-FR" dirty="0"/>
              <a:t>: "\</a:t>
            </a:r>
            <a:r>
              <a:rPr lang="fr-FR" dirty="0" smtClean="0"/>
              <a:t>xa0« </a:t>
            </a:r>
            <a:r>
              <a:rPr lang="fr-FR" dirty="0"/>
              <a:t> retiré </a:t>
            </a:r>
            <a:r>
              <a:rPr lang="fr-FR" dirty="0" smtClean="0"/>
              <a:t>(non-</a:t>
            </a:r>
            <a:r>
              <a:rPr lang="fr-FR" dirty="0" err="1" smtClean="0"/>
              <a:t>breaking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b="1" dirty="0" smtClean="0"/>
              <a:t>Données manquantes</a:t>
            </a:r>
            <a:r>
              <a:rPr lang="fr-FR" dirty="0" smtClean="0"/>
              <a:t> </a:t>
            </a:r>
            <a:r>
              <a:rPr lang="en-US" dirty="0"/>
              <a:t>" </a:t>
            </a:r>
            <a:r>
              <a:rPr lang="en-US" dirty="0" err="1" smtClean="0"/>
              <a:t>movie_title</a:t>
            </a:r>
            <a:r>
              <a:rPr lang="en-US" dirty="0"/>
              <a:t>" or "</a:t>
            </a:r>
            <a:r>
              <a:rPr lang="en-US" dirty="0" err="1"/>
              <a:t>imdb_score</a:t>
            </a:r>
            <a:r>
              <a:rPr lang="en-US" dirty="0"/>
              <a:t>" or "</a:t>
            </a:r>
            <a:r>
              <a:rPr lang="en-US" dirty="0" err="1" smtClean="0"/>
              <a:t>director_name</a:t>
            </a:r>
            <a:r>
              <a:rPr lang="en-US" dirty="0" smtClean="0"/>
              <a:t>“: 102 </a:t>
            </a:r>
            <a:r>
              <a:rPr lang="en-US" dirty="0" err="1" smtClean="0"/>
              <a:t>lignes</a:t>
            </a:r>
            <a:r>
              <a:rPr lang="en-US" dirty="0" smtClean="0"/>
              <a:t> </a:t>
            </a:r>
            <a:r>
              <a:rPr lang="fr-FR" dirty="0"/>
              <a:t>(0.02%)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64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1720" y="3429000"/>
            <a:ext cx="7848872" cy="62880"/>
          </a:xfrm>
        </p:spPr>
        <p:txBody>
          <a:bodyPr/>
          <a:lstStyle/>
          <a:p>
            <a:r>
              <a:rPr lang="fr-FR" sz="3200" dirty="0" smtClean="0"/>
              <a:t>3</a:t>
            </a:r>
            <a:r>
              <a:rPr lang="fr-FR" sz="3200" dirty="0"/>
              <a:t>. </a:t>
            </a:r>
            <a:r>
              <a:rPr lang="fr-FR" sz="3200" dirty="0" err="1"/>
              <a:t>feature</a:t>
            </a:r>
            <a:r>
              <a:rPr lang="fr-FR" sz="3200" dirty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34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pPr lvl="1"/>
            <a:r>
              <a:rPr lang="fr-FR" sz="2400" dirty="0" smtClean="0"/>
              <a:t>Genres et </a:t>
            </a:r>
            <a:r>
              <a:rPr lang="fr-FR" sz="2400" dirty="0" err="1" smtClean="0"/>
              <a:t>Plot_keywords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Country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Director_name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364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Genres et </a:t>
            </a:r>
            <a:r>
              <a:rPr lang="fr-FR" dirty="0" err="1" smtClean="0"/>
              <a:t>Plot_Keywords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24 genres</a:t>
            </a:r>
          </a:p>
          <a:p>
            <a:r>
              <a:rPr lang="fr-FR" dirty="0" smtClean="0"/>
              <a:t>7878 keywords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204075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>
            <p:custDataLst>
              <p:tags r:id="rId4"/>
            </p:custDataLst>
          </p:nvPr>
        </p:nvSpPr>
        <p:spPr>
          <a:xfrm>
            <a:off x="2339752" y="1628800"/>
            <a:ext cx="288032" cy="720080"/>
          </a:xfrm>
          <a:prstGeom prst="rightBrace">
            <a:avLst>
              <a:gd name="adj1" fmla="val 8333"/>
              <a:gd name="adj2" fmla="val 44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2728083" y="1754307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Hot </a:t>
            </a:r>
            <a:r>
              <a:rPr lang="fr-FR" dirty="0" err="1"/>
              <a:t>E</a:t>
            </a:r>
            <a:r>
              <a:rPr lang="fr-FR" dirty="0" err="1" smtClean="0"/>
              <a:t>ncoding</a:t>
            </a:r>
            <a:r>
              <a:rPr lang="fr-FR" dirty="0" smtClean="0"/>
              <a:t> sur le top 29 </a:t>
            </a:r>
            <a:r>
              <a:rPr lang="fr-FR" dirty="0"/>
              <a:t>(</a:t>
            </a:r>
            <a:r>
              <a:rPr lang="fr-FR" dirty="0" smtClean="0"/>
              <a:t>occurrences </a:t>
            </a:r>
            <a:r>
              <a:rPr lang="fr-FR" dirty="0"/>
              <a:t>&gt; 75)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343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Country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encoded</a:t>
            </a:r>
            <a:r>
              <a:rPr lang="fr-FR" dirty="0" smtClean="0"/>
              <a:t> sur « international » :</a:t>
            </a:r>
          </a:p>
          <a:p>
            <a:pPr lvl="1"/>
            <a:r>
              <a:rPr lang="fr-FR" dirty="0" smtClean="0"/>
              <a:t>« 0 » pour US</a:t>
            </a:r>
          </a:p>
          <a:p>
            <a:pPr lvl="1"/>
            <a:r>
              <a:rPr lang="fr-FR" dirty="0" smtClean="0"/>
              <a:t>« 1 » pour le reste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3816424" cy="36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29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Hot encoded: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023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3672408" cy="52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>
            <p:custDataLst>
              <p:tags r:id="rId2"/>
            </p:custDataLst>
          </p:nvPr>
        </p:nvSpPr>
        <p:spPr>
          <a:xfrm>
            <a:off x="683568" y="2401895"/>
            <a:ext cx="320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Top 29 hot </a:t>
            </a:r>
            <a:r>
              <a:rPr lang="fr-FR" dirty="0" err="1" smtClean="0"/>
              <a:t>encoded</a:t>
            </a:r>
            <a:r>
              <a:rPr lang="fr-FR" dirty="0" smtClean="0"/>
              <a:t> variables: fréquence  &gt; 1%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16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/>
              <a:t>Director_name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Afin de prendre en compte le réalisateur, nous créons une variable « </a:t>
            </a:r>
            <a:r>
              <a:rPr lang="fr-FR" dirty="0" err="1" smtClean="0"/>
              <a:t>director_size</a:t>
            </a:r>
            <a:r>
              <a:rPr lang="fr-FR" dirty="0" smtClean="0"/>
              <a:t> » égal au nombre de films réalisés par ce directeur</a:t>
            </a:r>
          </a:p>
        </p:txBody>
      </p:sp>
      <p:sp>
        <p:nvSpPr>
          <p:cNvPr id="4" name="Flèche vers le bas 3"/>
          <p:cNvSpPr/>
          <p:nvPr>
            <p:custDataLst>
              <p:tags r:id="rId3"/>
            </p:custDataLst>
          </p:nvPr>
        </p:nvSpPr>
        <p:spPr>
          <a:xfrm>
            <a:off x="3869678" y="3325427"/>
            <a:ext cx="79208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3899275" y="356372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scaled</a:t>
            </a:r>
            <a:endParaRPr lang="fr-FR" dirty="0"/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3245250" y="2656032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≤ </a:t>
            </a:r>
            <a:r>
              <a:rPr lang="fr-FR" dirty="0" err="1"/>
              <a:t>director_size</a:t>
            </a:r>
            <a:r>
              <a:rPr lang="fr-FR" dirty="0"/>
              <a:t> ≤ 26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3298150" y="458112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 </a:t>
            </a:r>
            <a:r>
              <a:rPr lang="fr-FR" dirty="0"/>
              <a:t>≤ </a:t>
            </a:r>
            <a:r>
              <a:rPr lang="fr-FR" dirty="0" err="1"/>
              <a:t>director_size</a:t>
            </a:r>
            <a:r>
              <a:rPr lang="fr-FR" dirty="0"/>
              <a:t> ≤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38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43808" y="4437112"/>
            <a:ext cx="7848872" cy="62880"/>
          </a:xfrm>
        </p:spPr>
        <p:txBody>
          <a:bodyPr/>
          <a:lstStyle/>
          <a:p>
            <a:r>
              <a:rPr lang="fr-FR" sz="3200" dirty="0" smtClean="0"/>
              <a:t>4. Modélisation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329409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PCA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err="1" smtClean="0"/>
              <a:t>Kmeans</a:t>
            </a:r>
            <a:endParaRPr lang="fr-F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err="1" smtClean="0"/>
              <a:t>NearestNeighbors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32612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979712" y="1988840"/>
            <a:ext cx="6482680" cy="3556992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sz="2400" dirty="0"/>
              <a:t>Problématique &amp; </a:t>
            </a:r>
            <a:r>
              <a:rPr lang="fr-FR" sz="2400" dirty="0" smtClean="0"/>
              <a:t>IMDB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/>
              <a:t>E</a:t>
            </a:r>
            <a:r>
              <a:rPr lang="fr-FR" sz="2400" dirty="0" smtClean="0"/>
              <a:t>xploration et nettoyage des données</a:t>
            </a:r>
            <a:endParaRPr lang="fr-FR" sz="2400" dirty="0"/>
          </a:p>
          <a:p>
            <a:pPr marL="525780" indent="-457200">
              <a:buFont typeface="+mj-lt"/>
              <a:buAutoNum type="arabicPeriod"/>
            </a:pPr>
            <a:r>
              <a:rPr lang="fr-FR" sz="2400" dirty="0" err="1"/>
              <a:t>F</a:t>
            </a:r>
            <a:r>
              <a:rPr lang="fr-FR" sz="2400" dirty="0" err="1" smtClean="0"/>
              <a:t>eature</a:t>
            </a:r>
            <a:r>
              <a:rPr lang="fr-FR" sz="2400" dirty="0" smtClean="0"/>
              <a:t> engineering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Modélisation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API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169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158061" cy="331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325563" y="4797152"/>
            <a:ext cx="691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deux premières composantes n’expliquent </a:t>
            </a:r>
            <a:r>
              <a:rPr lang="fr-FR" dirty="0"/>
              <a:t>q</a:t>
            </a:r>
            <a:r>
              <a:rPr lang="fr-FR" dirty="0" smtClean="0"/>
              <a:t>ue 16% de la variabilité total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Décroit continuellement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PCA n’est surement pas une bonne approche pour la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Projection PCA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916832"/>
            <a:ext cx="35874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657937" cy="326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264198" cy="338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187624" y="836712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Créations de n groupes, puis sélection du top 5 avec le score </a:t>
            </a:r>
            <a:r>
              <a:rPr lang="fr-FR" dirty="0" err="1" smtClean="0"/>
              <a:t>imdb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 100 groupes: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E</a:t>
            </a:r>
            <a:r>
              <a:rPr lang="fr-FR" dirty="0" smtClean="0">
                <a:sym typeface="Wingdings" pitchFamily="2" charset="2"/>
              </a:rPr>
              <a:t>nvirons 50 éléments par groupes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Silhouette 0.25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4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r>
              <a:rPr lang="fr-FR" dirty="0" smtClean="0"/>
              <a:t> - 99 clusters- Tests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>
            <p:custDataLst>
              <p:tags r:id="rId3"/>
            </p:custDataLst>
          </p:nvPr>
        </p:nvSpPr>
        <p:spPr>
          <a:xfrm>
            <a:off x="683568" y="873586"/>
            <a:ext cx="512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99 clusters </a:t>
            </a:r>
            <a:r>
              <a:rPr lang="fr-FR" dirty="0" smtClean="0">
                <a:sym typeface="Wingdings" pitchFamily="2" charset="2"/>
              </a:rPr>
              <a:t> ~50 occurrences par groupe  en moyenne   </a:t>
            </a:r>
          </a:p>
          <a:p>
            <a:r>
              <a:rPr lang="fr-FR" dirty="0" smtClean="0">
                <a:sym typeface="Wingdings" pitchFamily="2" charset="2"/>
              </a:rPr>
              <a:t>(existence d’un groupe à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54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fr-FR" b="1" dirty="0" err="1"/>
              <a:t>NearestNeighbors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30 voisins les plus proches (</a:t>
            </a:r>
            <a:r>
              <a:rPr lang="fr-FR" sz="2400" dirty="0"/>
              <a:t>Distance </a:t>
            </a:r>
            <a:r>
              <a:rPr lang="fr-FR" sz="2400" dirty="0" smtClean="0"/>
              <a:t>euclidienne)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Classement par score IMDB</a:t>
            </a:r>
          </a:p>
        </p:txBody>
      </p:sp>
    </p:spTree>
    <p:extLst>
      <p:ext uri="{BB962C8B-B14F-4D97-AF65-F5344CB8AC3E}">
        <p14:creationId xmlns:p14="http://schemas.microsoft.com/office/powerpoint/2010/main" xmlns="" val="299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b="1" dirty="0" err="1" smtClean="0"/>
              <a:t>NearestNeighbors</a:t>
            </a:r>
            <a:r>
              <a:rPr lang="fr-FR" b="1" dirty="0" smtClean="0"/>
              <a:t> - tests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888" y="1570038"/>
            <a:ext cx="8404225" cy="37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6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07904" y="3789040"/>
            <a:ext cx="7848872" cy="62880"/>
          </a:xfrm>
        </p:spPr>
        <p:txBody>
          <a:bodyPr/>
          <a:lstStyle/>
          <a:p>
            <a:r>
              <a:rPr lang="fr-FR" sz="3200" dirty="0" smtClean="0"/>
              <a:t>5. API</a:t>
            </a: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381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ZoneTexte 3"/>
          <p:cNvSpPr txBox="1"/>
          <p:nvPr>
            <p:custDataLst>
              <p:tags r:id="rId2"/>
            </p:custDataLst>
          </p:nvPr>
        </p:nvSpPr>
        <p:spPr>
          <a:xfrm>
            <a:off x="827584" y="180894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Modèle: </a:t>
            </a:r>
            <a:r>
              <a:rPr lang="fr-FR" dirty="0" err="1" smtClean="0"/>
              <a:t>NearestNeighbors</a:t>
            </a:r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www.pythonanywhere.com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http://umercia.pythonanywhere.com/recommend/{movie_title}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861048"/>
            <a:ext cx="7344816" cy="127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17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2780928"/>
            <a:ext cx="2592288" cy="1143000"/>
          </a:xfrm>
        </p:spPr>
        <p:txBody>
          <a:bodyPr/>
          <a:lstStyle/>
          <a:p>
            <a:r>
              <a:rPr lang="sv-SE" sz="8000" dirty="0" smtClean="0"/>
              <a:t>Q &amp; A</a:t>
            </a:r>
            <a:endParaRPr 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3688" y="2780928"/>
            <a:ext cx="5256584" cy="1143000"/>
          </a:xfrm>
        </p:spPr>
        <p:txBody>
          <a:bodyPr/>
          <a:lstStyle/>
          <a:p>
            <a:r>
              <a:rPr lang="fr-FR" sz="3200" dirty="0" smtClean="0"/>
              <a:t>1. Problématique </a:t>
            </a:r>
            <a:r>
              <a:rPr lang="fr-FR" sz="3200" dirty="0"/>
              <a:t>&amp; IMDB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0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09600" y="1618456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 smtClean="0"/>
              <a:t>Votre </a:t>
            </a:r>
            <a:r>
              <a:rPr lang="fr-FR" b="1" dirty="0"/>
              <a:t>mission</a:t>
            </a:r>
          </a:p>
          <a:p>
            <a:pPr marL="457200" lvl="1" indent="0">
              <a:buNone/>
            </a:pPr>
            <a:r>
              <a:rPr lang="fr-FR" dirty="0" smtClean="0"/>
              <a:t>À </a:t>
            </a:r>
            <a:r>
              <a:rPr lang="fr-FR" dirty="0"/>
              <a:t>l’aide de méthodes </a:t>
            </a:r>
            <a:r>
              <a:rPr lang="fr-FR" b="1" dirty="0"/>
              <a:t>non supervisées</a:t>
            </a:r>
            <a:r>
              <a:rPr lang="fr-FR" dirty="0"/>
              <a:t> vous devrez élaborer une API capable de retourner 5 </a:t>
            </a:r>
            <a:r>
              <a:rPr lang="fr-FR" b="1" dirty="0"/>
              <a:t>recommandations</a:t>
            </a:r>
            <a:r>
              <a:rPr lang="fr-FR" dirty="0"/>
              <a:t> de films similaires et intéressants pour le visiteur. Ceci à partir d’une requête d’un nom de film (ou un id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b="1" dirty="0"/>
              <a:t>Les données</a:t>
            </a:r>
          </a:p>
          <a:p>
            <a:pPr marL="457200" lvl="1" indent="0">
              <a:buNone/>
            </a:pPr>
            <a:r>
              <a:rPr lang="fr-FR" dirty="0"/>
              <a:t>Votre client, grand prince, vous communique une </a:t>
            </a:r>
            <a:r>
              <a:rPr lang="fr-FR" u="sng" dirty="0">
                <a:hlinkClick r:id="rId4" tooltip="Kaggle"/>
              </a:rPr>
              <a:t>base de données publique</a:t>
            </a:r>
            <a:r>
              <a:rPr lang="fr-FR" dirty="0"/>
              <a:t> d’informations sur des films, à défaut d'avoir des données sur leurs utilisateurs.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090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19" y="1844824"/>
            <a:ext cx="7334429" cy="470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31032" y="548680"/>
            <a:ext cx="73448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IMBD</a:t>
            </a:r>
            <a:r>
              <a:rPr lang="fr-FR" dirty="0"/>
              <a:t> </a:t>
            </a:r>
            <a:r>
              <a:rPr lang="fr-FR" dirty="0" smtClean="0"/>
              <a:t>- Internet </a:t>
            </a:r>
            <a:r>
              <a:rPr lang="fr-FR" dirty="0" err="1" smtClean="0"/>
              <a:t>Movie</a:t>
            </a:r>
            <a:r>
              <a:rPr lang="fr-FR" dirty="0" smtClean="0"/>
              <a:t> Data Base: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1990: </a:t>
            </a:r>
            <a:r>
              <a:rPr lang="fr-FR" dirty="0"/>
              <a:t> </a:t>
            </a:r>
            <a:r>
              <a:rPr lang="fr-FR" dirty="0" smtClean="0"/>
              <a:t>fondée par </a:t>
            </a:r>
            <a:r>
              <a:rPr lang="fr-FR" dirty="0" smtClean="0">
                <a:hlinkClick r:id="rId4" tooltip="Col Needham"/>
              </a:rPr>
              <a:t>Col </a:t>
            </a:r>
            <a:r>
              <a:rPr lang="fr-FR" dirty="0" err="1" smtClean="0">
                <a:hlinkClick r:id="rId4" tooltip="Col Needham"/>
              </a:rPr>
              <a:t>Needham</a:t>
            </a:r>
            <a:r>
              <a:rPr lang="fr-FR" dirty="0" smtClean="0"/>
              <a:t> sur les serveurs de l’université de Cardiff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1996:  Statut </a:t>
            </a:r>
            <a:r>
              <a:rPr lang="fr-FR" dirty="0"/>
              <a:t>d'entreprise </a:t>
            </a:r>
            <a:r>
              <a:rPr lang="fr-FR" dirty="0" smtClean="0"/>
              <a:t>de </a:t>
            </a:r>
            <a:r>
              <a:rPr lang="fr-FR" dirty="0"/>
              <a:t>manière à former l'Internet </a:t>
            </a:r>
            <a:r>
              <a:rPr lang="fr-FR" dirty="0" err="1"/>
              <a:t>Movie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Ltd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1998: l’entreprise est racheté par Amazon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34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7584" y="4581128"/>
            <a:ext cx="7848872" cy="144016"/>
          </a:xfrm>
        </p:spPr>
        <p:txBody>
          <a:bodyPr/>
          <a:lstStyle/>
          <a:p>
            <a:pPr algn="ctr"/>
            <a:r>
              <a:rPr lang="fr-FR" sz="3200" dirty="0" smtClean="0"/>
              <a:t>2. </a:t>
            </a:r>
            <a:r>
              <a:rPr lang="fr-FR" sz="3200" dirty="0"/>
              <a:t>Exploration et nettoyage des données</a:t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11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2"/>
            <a:ext cx="4680520" cy="536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sz="2800" dirty="0" smtClean="0"/>
              <a:t>variables</a:t>
            </a:r>
            <a:endParaRPr lang="fr-FR" sz="2800" dirty="0"/>
          </a:p>
        </p:txBody>
      </p:sp>
      <p:sp>
        <p:nvSpPr>
          <p:cNvPr id="2" name="ZoneTexte 1"/>
          <p:cNvSpPr txBox="1"/>
          <p:nvPr>
            <p:custDataLst>
              <p:tags r:id="rId3"/>
            </p:custDataLst>
          </p:nvPr>
        </p:nvSpPr>
        <p:spPr>
          <a:xfrm>
            <a:off x="395536" y="1196752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Jaune</a:t>
            </a:r>
            <a:r>
              <a:rPr lang="fr-FR" dirty="0" smtClean="0"/>
              <a:t>: variables intéressantes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00B0F0"/>
                </a:solidFill>
              </a:rPr>
              <a:t>Bleu</a:t>
            </a:r>
            <a:r>
              <a:rPr lang="fr-FR" dirty="0" smtClean="0"/>
              <a:t>: variables </a:t>
            </a:r>
            <a:r>
              <a:rPr lang="fr-FR" dirty="0" err="1" smtClean="0"/>
              <a:t>facebook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95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6968"/>
            <a:ext cx="38032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6968"/>
            <a:ext cx="38383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>
            <p:custDataLst>
              <p:tags r:id="rId4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Films récents (après 2000) beaucoup plus représentés</a:t>
            </a:r>
            <a:endParaRPr lang="fr-FR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ym typeface="Wingdings" pitchFamily="2" charset="2"/>
              </a:rPr>
              <a:t>Imdb</a:t>
            </a:r>
            <a:r>
              <a:rPr lang="fr-FR" dirty="0" smtClean="0">
                <a:sym typeface="Wingdings" pitchFamily="2" charset="2"/>
              </a:rPr>
              <a:t> score relativement bien distribué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70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Quelques </a:t>
            </a:r>
            <a:r>
              <a:rPr lang="fr-FR" dirty="0" err="1"/>
              <a:t>outliers</a:t>
            </a:r>
            <a:r>
              <a:rPr lang="fr-FR" dirty="0"/>
              <a:t> sur le budget (devises)</a:t>
            </a:r>
            <a:endParaRPr lang="fr-F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La majorité des 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inférieur </a:t>
            </a:r>
            <a:r>
              <a:rPr lang="fr-FR" dirty="0">
                <a:sym typeface="Wingdings" pitchFamily="2" charset="2"/>
              </a:rPr>
              <a:t>à 100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7516" y="1409715"/>
            <a:ext cx="3810908" cy="26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9715"/>
            <a:ext cx="3779792" cy="26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08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645</TotalTime>
  <Words>342</Words>
  <Application>Microsoft Office PowerPoint</Application>
  <PresentationFormat>On-screen Show (4:3)</PresentationFormat>
  <Paragraphs>91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moteur de recommandations de films </vt:lpstr>
      <vt:lpstr>Objectifs</vt:lpstr>
      <vt:lpstr>1. Problématique &amp; IMDB </vt:lpstr>
      <vt:lpstr>Problématique</vt:lpstr>
      <vt:lpstr>Slide 5</vt:lpstr>
      <vt:lpstr>2. Exploration et nettoyage des données  </vt:lpstr>
      <vt:lpstr>variables</vt:lpstr>
      <vt:lpstr>Distributions univariées</vt:lpstr>
      <vt:lpstr>Distributions univariées</vt:lpstr>
      <vt:lpstr>Distributions Bivariées</vt:lpstr>
      <vt:lpstr>Nettoyage</vt:lpstr>
      <vt:lpstr>3. feature engineering</vt:lpstr>
      <vt:lpstr>Hot encoding</vt:lpstr>
      <vt:lpstr>Genres et Plot_Keywords</vt:lpstr>
      <vt:lpstr>Country</vt:lpstr>
      <vt:lpstr>Hot encoded: Overview</vt:lpstr>
      <vt:lpstr>Slide 17</vt:lpstr>
      <vt:lpstr>Director_name ?</vt:lpstr>
      <vt:lpstr>4. Modélisation   </vt:lpstr>
      <vt:lpstr>PCA</vt:lpstr>
      <vt:lpstr>Projection PCA</vt:lpstr>
      <vt:lpstr>Kmeans</vt:lpstr>
      <vt:lpstr>Kmeans - 99 clusters- Tests</vt:lpstr>
      <vt:lpstr>NearestNeighbors </vt:lpstr>
      <vt:lpstr>NearestNeighbors - tests</vt:lpstr>
      <vt:lpstr>5. API </vt:lpstr>
      <vt:lpstr>API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ben</dc:creator>
  <cp:lastModifiedBy>Mo</cp:lastModifiedBy>
  <cp:revision>36</cp:revision>
  <dcterms:created xsi:type="dcterms:W3CDTF">2018-11-15T13:58:58Z</dcterms:created>
  <dcterms:modified xsi:type="dcterms:W3CDTF">2018-11-17T11:59:30Z</dcterms:modified>
</cp:coreProperties>
</file>