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268454e35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268454e35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268454e35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268454e35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268454e35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268454e35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268454e35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268454e35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268454e35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268454e35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2659b15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2659b15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2659b15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2659b15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2659b15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2659b15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2659b15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2659b15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2659b153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2659b15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68454e35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68454e35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268454e35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268454e35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268454e3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268454e3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Has the FED been able to fulfill the mandate given to it by Congress?</a:t>
            </a:r>
            <a:endParaRPr sz="39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Graphical Story By Umer Farooq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latin typeface="Times New Roman"/>
                <a:ea typeface="Times New Roman"/>
                <a:cs typeface="Times New Roman"/>
                <a:sym typeface="Times New Roman"/>
              </a:rPr>
              <a:t>Current </a:t>
            </a:r>
            <a:r>
              <a:rPr b="1" lang="en" sz="1920">
                <a:latin typeface="Times New Roman"/>
                <a:ea typeface="Times New Roman"/>
                <a:cs typeface="Times New Roman"/>
                <a:sym typeface="Times New Roman"/>
              </a:rPr>
              <a:t>CPI is Normal According to Some Economist</a:t>
            </a:r>
            <a:endParaRPr b="1" sz="1920">
              <a:latin typeface="Times New Roman"/>
              <a:ea typeface="Times New Roman"/>
              <a:cs typeface="Times New Roman"/>
              <a:sym typeface="Times New Roman"/>
            </a:endParaRPr>
          </a:p>
        </p:txBody>
      </p:sp>
      <p:pic>
        <p:nvPicPr>
          <p:cNvPr id="112" name="Google Shape;112;p22"/>
          <p:cNvPicPr preferRelativeResize="0"/>
          <p:nvPr/>
        </p:nvPicPr>
        <p:blipFill>
          <a:blip r:embed="rId3">
            <a:alphaModFix/>
          </a:blip>
          <a:stretch>
            <a:fillRect/>
          </a:stretch>
        </p:blipFill>
        <p:spPr>
          <a:xfrm>
            <a:off x="1373613" y="345925"/>
            <a:ext cx="6396766" cy="479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804025" y="-48450"/>
            <a:ext cx="76332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20">
                <a:latin typeface="Times New Roman"/>
                <a:ea typeface="Times New Roman"/>
                <a:cs typeface="Times New Roman"/>
                <a:sym typeface="Times New Roman"/>
              </a:rPr>
              <a:t>FEDs Action to Control CPI ?</a:t>
            </a:r>
            <a:endParaRPr b="1" sz="1820">
              <a:latin typeface="Times New Roman"/>
              <a:ea typeface="Times New Roman"/>
              <a:cs typeface="Times New Roman"/>
              <a:sym typeface="Times New Roman"/>
            </a:endParaRPr>
          </a:p>
        </p:txBody>
      </p:sp>
      <p:pic>
        <p:nvPicPr>
          <p:cNvPr id="118" name="Google Shape;118;p23"/>
          <p:cNvPicPr preferRelativeResize="0"/>
          <p:nvPr/>
        </p:nvPicPr>
        <p:blipFill rotWithShape="1">
          <a:blip r:embed="rId3">
            <a:alphaModFix/>
          </a:blip>
          <a:srcRect b="0" l="0" r="0" t="2987"/>
          <a:stretch/>
        </p:blipFill>
        <p:spPr>
          <a:xfrm>
            <a:off x="2442425" y="313300"/>
            <a:ext cx="4356387" cy="483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804025" y="-48450"/>
            <a:ext cx="76332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20">
                <a:latin typeface="Times New Roman"/>
                <a:ea typeface="Times New Roman"/>
                <a:cs typeface="Times New Roman"/>
                <a:sym typeface="Times New Roman"/>
              </a:rPr>
              <a:t>What Are The FED Fund Rate Averages For Past</a:t>
            </a:r>
            <a:r>
              <a:rPr b="1" lang="en" sz="1820">
                <a:latin typeface="Times New Roman"/>
                <a:ea typeface="Times New Roman"/>
                <a:cs typeface="Times New Roman"/>
                <a:sym typeface="Times New Roman"/>
              </a:rPr>
              <a:t> 25 years?</a:t>
            </a:r>
            <a:endParaRPr b="1" sz="1820">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1363150" y="330225"/>
            <a:ext cx="6417700" cy="481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804025" y="-48450"/>
            <a:ext cx="76332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20">
                <a:latin typeface="Times New Roman"/>
                <a:ea typeface="Times New Roman"/>
                <a:cs typeface="Times New Roman"/>
                <a:sym typeface="Times New Roman"/>
              </a:rPr>
              <a:t>How Did FED Respond to Economy Denting Events</a:t>
            </a:r>
            <a:r>
              <a:rPr b="1" lang="en" sz="1820">
                <a:latin typeface="Times New Roman"/>
                <a:ea typeface="Times New Roman"/>
                <a:cs typeface="Times New Roman"/>
                <a:sym typeface="Times New Roman"/>
              </a:rPr>
              <a:t>?</a:t>
            </a:r>
            <a:endParaRPr b="1" sz="1820">
              <a:latin typeface="Times New Roman"/>
              <a:ea typeface="Times New Roman"/>
              <a:cs typeface="Times New Roman"/>
              <a:sym typeface="Times New Roman"/>
            </a:endParaRPr>
          </a:p>
        </p:txBody>
      </p:sp>
      <p:pic>
        <p:nvPicPr>
          <p:cNvPr id="130" name="Google Shape;130;p25"/>
          <p:cNvPicPr preferRelativeResize="0"/>
          <p:nvPr/>
        </p:nvPicPr>
        <p:blipFill>
          <a:blip r:embed="rId3">
            <a:alphaModFix/>
          </a:blip>
          <a:stretch>
            <a:fillRect/>
          </a:stretch>
        </p:blipFill>
        <p:spPr>
          <a:xfrm>
            <a:off x="1354100" y="302075"/>
            <a:ext cx="6533050" cy="4899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804025" y="-48450"/>
            <a:ext cx="76332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20">
                <a:latin typeface="Times New Roman"/>
                <a:ea typeface="Times New Roman"/>
                <a:cs typeface="Times New Roman"/>
                <a:sym typeface="Times New Roman"/>
              </a:rPr>
              <a:t>In Conclusion !</a:t>
            </a:r>
            <a:endParaRPr b="1" sz="1820">
              <a:latin typeface="Times New Roman"/>
              <a:ea typeface="Times New Roman"/>
              <a:cs typeface="Times New Roman"/>
              <a:sym typeface="Times New Roman"/>
            </a:endParaRPr>
          </a:p>
        </p:txBody>
      </p:sp>
      <p:pic>
        <p:nvPicPr>
          <p:cNvPr id="136" name="Google Shape;136;p26"/>
          <p:cNvPicPr preferRelativeResize="0"/>
          <p:nvPr/>
        </p:nvPicPr>
        <p:blipFill rotWithShape="1">
          <a:blip r:embed="rId3">
            <a:alphaModFix/>
          </a:blip>
          <a:srcRect b="0" l="0" r="0" t="5526"/>
          <a:stretch/>
        </p:blipFill>
        <p:spPr>
          <a:xfrm>
            <a:off x="1184100" y="355650"/>
            <a:ext cx="3387900" cy="4801176"/>
          </a:xfrm>
          <a:prstGeom prst="rect">
            <a:avLst/>
          </a:prstGeom>
          <a:noFill/>
          <a:ln>
            <a:noFill/>
          </a:ln>
        </p:spPr>
      </p:pic>
      <p:pic>
        <p:nvPicPr>
          <p:cNvPr id="137" name="Google Shape;137;p26"/>
          <p:cNvPicPr preferRelativeResize="0"/>
          <p:nvPr/>
        </p:nvPicPr>
        <p:blipFill rotWithShape="1">
          <a:blip r:embed="rId4">
            <a:alphaModFix/>
          </a:blip>
          <a:srcRect b="0" l="0" r="0" t="5294"/>
          <a:stretch/>
        </p:blipFill>
        <p:spPr>
          <a:xfrm>
            <a:off x="5049325" y="349863"/>
            <a:ext cx="3387900" cy="48127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t>What is The Dual M</a:t>
            </a:r>
            <a:r>
              <a:rPr b="1" lang="en" sz="2320"/>
              <a:t>andate of FEDs:</a:t>
            </a:r>
            <a:endParaRPr b="1" sz="2320"/>
          </a:p>
          <a:p>
            <a:pPr indent="0" lvl="0" marL="0" rtl="0" algn="l">
              <a:spcBef>
                <a:spcPts val="0"/>
              </a:spcBef>
              <a:spcAft>
                <a:spcPts val="0"/>
              </a:spcAft>
              <a:buSzPts val="990"/>
              <a:buNone/>
            </a:pPr>
            <a:r>
              <a:t/>
            </a:r>
            <a:endParaRPr sz="25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40C28"/>
              </a:buClr>
              <a:buSzPts val="1500"/>
              <a:buFont typeface="Roboto"/>
              <a:buChar char="●"/>
            </a:pPr>
            <a:r>
              <a:rPr lang="en" sz="1500">
                <a:solidFill>
                  <a:srgbClr val="040C28"/>
                </a:solidFill>
                <a:latin typeface="Roboto"/>
                <a:ea typeface="Roboto"/>
                <a:cs typeface="Roboto"/>
                <a:sym typeface="Roboto"/>
              </a:rPr>
              <a:t>Maximum employment </a:t>
            </a:r>
            <a:endParaRPr sz="1500">
              <a:solidFill>
                <a:srgbClr val="040C28"/>
              </a:solidFill>
              <a:latin typeface="Roboto"/>
              <a:ea typeface="Roboto"/>
              <a:cs typeface="Roboto"/>
              <a:sym typeface="Roboto"/>
            </a:endParaRPr>
          </a:p>
          <a:p>
            <a:pPr indent="-323850" lvl="0" marL="457200" rtl="0" algn="l">
              <a:spcBef>
                <a:spcPts val="0"/>
              </a:spcBef>
              <a:spcAft>
                <a:spcPts val="0"/>
              </a:spcAft>
              <a:buClr>
                <a:srgbClr val="040C28"/>
              </a:buClr>
              <a:buSzPts val="1500"/>
              <a:buFont typeface="Roboto"/>
              <a:buChar char="●"/>
            </a:pPr>
            <a:r>
              <a:rPr lang="en" sz="1500">
                <a:solidFill>
                  <a:srgbClr val="040C28"/>
                </a:solidFill>
                <a:latin typeface="Roboto"/>
                <a:ea typeface="Roboto"/>
                <a:cs typeface="Roboto"/>
                <a:sym typeface="Roboto"/>
              </a:rPr>
              <a:t>Price stability and affordable long term interest rate:</a:t>
            </a:r>
            <a:endParaRPr sz="1500">
              <a:solidFill>
                <a:srgbClr val="040C28"/>
              </a:solidFill>
              <a:latin typeface="Roboto"/>
              <a:ea typeface="Roboto"/>
              <a:cs typeface="Roboto"/>
              <a:sym typeface="Roboto"/>
            </a:endParaRPr>
          </a:p>
          <a:p>
            <a:pPr indent="0" lvl="0" marL="0" rtl="0" algn="l">
              <a:spcBef>
                <a:spcPts val="1200"/>
              </a:spcBef>
              <a:spcAft>
                <a:spcPts val="0"/>
              </a:spcAft>
              <a:buNone/>
            </a:pPr>
            <a:r>
              <a:rPr lang="en" sz="1500">
                <a:solidFill>
                  <a:srgbClr val="040C28"/>
                </a:solidFill>
                <a:latin typeface="Roboto"/>
                <a:ea typeface="Roboto"/>
                <a:cs typeface="Roboto"/>
                <a:sym typeface="Roboto"/>
              </a:rPr>
              <a:t>In order to carry out an analysis we will be looking at:</a:t>
            </a:r>
            <a:endParaRPr sz="1000">
              <a:solidFill>
                <a:srgbClr val="111111"/>
              </a:solidFill>
              <a:highlight>
                <a:srgbClr val="F4F4F4"/>
              </a:highlight>
            </a:endParaRPr>
          </a:p>
          <a:p>
            <a:pPr indent="-317500" lvl="0" marL="457200" rtl="0" algn="l">
              <a:spcBef>
                <a:spcPts val="1200"/>
              </a:spcBef>
              <a:spcAft>
                <a:spcPts val="0"/>
              </a:spcAft>
              <a:buClr>
                <a:schemeClr val="dk1"/>
              </a:buClr>
              <a:buSzPts val="1400"/>
              <a:buChar char="●"/>
            </a:pPr>
            <a:r>
              <a:rPr lang="en" sz="1400">
                <a:solidFill>
                  <a:schemeClr val="dk1"/>
                </a:solidFill>
                <a:highlight>
                  <a:schemeClr val="lt1"/>
                </a:highlight>
              </a:rPr>
              <a:t>Unemployment Rate </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The Consumer Price Index (CPI)</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The FED Funds Rate</a:t>
            </a:r>
            <a:endParaRPr sz="1400">
              <a:solidFill>
                <a:schemeClr val="dk1"/>
              </a:solidFill>
              <a:highlight>
                <a:schemeClr val="lt1"/>
              </a:highlight>
            </a:endParaRPr>
          </a:p>
          <a:p>
            <a:pPr indent="0" lvl="0" marL="0" rtl="0" algn="l">
              <a:spcBef>
                <a:spcPts val="1000"/>
              </a:spcBef>
              <a:spcAft>
                <a:spcPts val="0"/>
              </a:spcAft>
              <a:buNone/>
            </a:pPr>
            <a:r>
              <a:rPr lang="en" sz="1400">
                <a:solidFill>
                  <a:schemeClr val="dk1"/>
                </a:solidFill>
                <a:highlight>
                  <a:schemeClr val="lt1"/>
                </a:highlight>
              </a:rPr>
              <a:t>The Unemployment rate will be use to check the maximum employment mandate, similarly, CPI and FED Funds rate will be used to analyze the price stability and affordable long term interest rates.</a:t>
            </a:r>
            <a:endParaRPr sz="1400">
              <a:solidFill>
                <a:schemeClr val="dk1"/>
              </a:solidFill>
              <a:highlight>
                <a:schemeClr val="lt1"/>
              </a:highlight>
            </a:endParaRPr>
          </a:p>
          <a:p>
            <a:pPr indent="0" lvl="0" marL="0" rtl="0" algn="l">
              <a:spcBef>
                <a:spcPts val="1000"/>
              </a:spcBef>
              <a:spcAft>
                <a:spcPts val="1000"/>
              </a:spcAft>
              <a:buNone/>
            </a:pPr>
            <a:r>
              <a:t/>
            </a:r>
            <a:endParaRPr sz="1400">
              <a:solidFill>
                <a:schemeClr val="dk1"/>
              </a:solidFill>
              <a:highlight>
                <a:schemeClr val="lt1"/>
              </a:highlight>
            </a:endParaRPr>
          </a:p>
        </p:txBody>
      </p:sp>
      <p:pic>
        <p:nvPicPr>
          <p:cNvPr id="62" name="Google Shape;62;p14"/>
          <p:cNvPicPr preferRelativeResize="0"/>
          <p:nvPr/>
        </p:nvPicPr>
        <p:blipFill>
          <a:blip r:embed="rId3">
            <a:alphaModFix/>
          </a:blip>
          <a:stretch>
            <a:fillRect/>
          </a:stretch>
        </p:blipFill>
        <p:spPr>
          <a:xfrm>
            <a:off x="5477350" y="254975"/>
            <a:ext cx="3590524" cy="253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533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latin typeface="Times New Roman"/>
                <a:ea typeface="Times New Roman"/>
                <a:cs typeface="Times New Roman"/>
                <a:sym typeface="Times New Roman"/>
              </a:rPr>
              <a:t>What Was The Average </a:t>
            </a:r>
            <a:r>
              <a:rPr b="1" lang="en" sz="2020">
                <a:latin typeface="Times New Roman"/>
                <a:ea typeface="Times New Roman"/>
                <a:cs typeface="Times New Roman"/>
                <a:sym typeface="Times New Roman"/>
              </a:rPr>
              <a:t>Unemployment</a:t>
            </a:r>
            <a:r>
              <a:rPr b="1" lang="en" sz="2020">
                <a:latin typeface="Times New Roman"/>
                <a:ea typeface="Times New Roman"/>
                <a:cs typeface="Times New Roman"/>
                <a:sym typeface="Times New Roman"/>
              </a:rPr>
              <a:t> Rate For Past 25 Years</a:t>
            </a:r>
            <a:endParaRPr b="1" sz="202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1353675" y="541275"/>
            <a:ext cx="6192500" cy="464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latin typeface="Times New Roman"/>
                <a:ea typeface="Times New Roman"/>
                <a:cs typeface="Times New Roman"/>
                <a:sym typeface="Times New Roman"/>
              </a:rPr>
              <a:t>What Was Causing Higher Unemployment Rate ?</a:t>
            </a:r>
            <a:endParaRPr b="1" sz="1920">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1162450" y="345975"/>
            <a:ext cx="6305950" cy="4729451"/>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7"/>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latin typeface="Times New Roman"/>
                <a:ea typeface="Times New Roman"/>
                <a:cs typeface="Times New Roman"/>
                <a:sym typeface="Times New Roman"/>
              </a:rPr>
              <a:t>What is The Current Unemployment Rate ?</a:t>
            </a:r>
            <a:endParaRPr b="1" sz="2020">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1181900" y="387975"/>
            <a:ext cx="6340700" cy="475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latin typeface="Times New Roman"/>
                <a:ea typeface="Times New Roman"/>
                <a:cs typeface="Times New Roman"/>
                <a:sym typeface="Times New Roman"/>
              </a:rPr>
              <a:t>FEDs Action to</a:t>
            </a:r>
            <a:r>
              <a:rPr b="1" lang="en" sz="2020">
                <a:latin typeface="Times New Roman"/>
                <a:ea typeface="Times New Roman"/>
                <a:cs typeface="Times New Roman"/>
                <a:sym typeface="Times New Roman"/>
              </a:rPr>
              <a:t> Control Unemployment Rate ?</a:t>
            </a:r>
            <a:endParaRPr b="1" sz="2020">
              <a:latin typeface="Times New Roman"/>
              <a:ea typeface="Times New Roman"/>
              <a:cs typeface="Times New Roman"/>
              <a:sym typeface="Times New Roman"/>
            </a:endParaRPr>
          </a:p>
        </p:txBody>
      </p:sp>
      <p:pic>
        <p:nvPicPr>
          <p:cNvPr id="87" name="Google Shape;87;p18"/>
          <p:cNvPicPr preferRelativeResize="0"/>
          <p:nvPr/>
        </p:nvPicPr>
        <p:blipFill>
          <a:blip r:embed="rId3">
            <a:alphaModFix/>
          </a:blip>
          <a:stretch>
            <a:fillRect/>
          </a:stretch>
        </p:blipFill>
        <p:spPr>
          <a:xfrm>
            <a:off x="1143000" y="377600"/>
            <a:ext cx="6354550" cy="4765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latin typeface="Times New Roman"/>
                <a:ea typeface="Times New Roman"/>
                <a:cs typeface="Times New Roman"/>
                <a:sym typeface="Times New Roman"/>
              </a:rPr>
              <a:t>What Happened to Consumer Price Index (CPI)</a:t>
            </a:r>
            <a:r>
              <a:rPr b="1" lang="en" sz="1920">
                <a:latin typeface="Times New Roman"/>
                <a:ea typeface="Times New Roman"/>
                <a:cs typeface="Times New Roman"/>
                <a:sym typeface="Times New Roman"/>
              </a:rPr>
              <a:t>?</a:t>
            </a:r>
            <a:endParaRPr b="1" sz="1920">
              <a:latin typeface="Times New Roman"/>
              <a:ea typeface="Times New Roman"/>
              <a:cs typeface="Times New Roman"/>
              <a:sym typeface="Times New Roman"/>
            </a:endParaRPr>
          </a:p>
        </p:txBody>
      </p:sp>
      <p:pic>
        <p:nvPicPr>
          <p:cNvPr id="93" name="Google Shape;93;p19"/>
          <p:cNvPicPr preferRelativeResize="0"/>
          <p:nvPr/>
        </p:nvPicPr>
        <p:blipFill>
          <a:blip r:embed="rId3">
            <a:alphaModFix/>
          </a:blip>
          <a:stretch>
            <a:fillRect/>
          </a:stretch>
        </p:blipFill>
        <p:spPr>
          <a:xfrm>
            <a:off x="1292575" y="365375"/>
            <a:ext cx="6422700" cy="4817025"/>
          </a:xfrm>
          <a:prstGeom prst="rect">
            <a:avLst/>
          </a:prstGeom>
          <a:noFill/>
          <a:ln>
            <a:noFill/>
          </a:ln>
        </p:spPr>
      </p:pic>
      <p:pic>
        <p:nvPicPr>
          <p:cNvPr id="94" name="Google Shape;94;p19"/>
          <p:cNvPicPr preferRelativeResize="0"/>
          <p:nvPr/>
        </p:nvPicPr>
        <p:blipFill>
          <a:blip r:embed="rId4">
            <a:alphaModFix/>
          </a:blip>
          <a:stretch>
            <a:fillRect/>
          </a:stretch>
        </p:blipFill>
        <p:spPr>
          <a:xfrm>
            <a:off x="1360650" y="365375"/>
            <a:ext cx="6422700" cy="481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latin typeface="Times New Roman"/>
                <a:ea typeface="Times New Roman"/>
                <a:cs typeface="Times New Roman"/>
                <a:sym typeface="Times New Roman"/>
              </a:rPr>
              <a:t>What Caused Actual CPI to Not Overlap on Anticipated CPI?</a:t>
            </a:r>
            <a:endParaRPr b="1" sz="1920">
              <a:latin typeface="Times New Roman"/>
              <a:ea typeface="Times New Roman"/>
              <a:cs typeface="Times New Roman"/>
              <a:sym typeface="Times New Roman"/>
            </a:endParaRPr>
          </a:p>
        </p:txBody>
      </p:sp>
      <p:pic>
        <p:nvPicPr>
          <p:cNvPr id="100" name="Google Shape;100;p20"/>
          <p:cNvPicPr preferRelativeResize="0"/>
          <p:nvPr/>
        </p:nvPicPr>
        <p:blipFill>
          <a:blip r:embed="rId3">
            <a:alphaModFix/>
          </a:blip>
          <a:stretch>
            <a:fillRect/>
          </a:stretch>
        </p:blipFill>
        <p:spPr>
          <a:xfrm>
            <a:off x="1318513" y="365375"/>
            <a:ext cx="6370834" cy="4778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43625" y="-48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latin typeface="Times New Roman"/>
                <a:ea typeface="Times New Roman"/>
                <a:cs typeface="Times New Roman"/>
                <a:sym typeface="Times New Roman"/>
              </a:rPr>
              <a:t>What About Current CPI?</a:t>
            </a:r>
            <a:endParaRPr b="1" sz="1920">
              <a:latin typeface="Times New Roman"/>
              <a:ea typeface="Times New Roman"/>
              <a:cs typeface="Times New Roman"/>
              <a:sym typeface="Times New Roman"/>
            </a:endParaRPr>
          </a:p>
        </p:txBody>
      </p:sp>
      <p:pic>
        <p:nvPicPr>
          <p:cNvPr id="106" name="Google Shape;106;p21"/>
          <p:cNvPicPr preferRelativeResize="0"/>
          <p:nvPr/>
        </p:nvPicPr>
        <p:blipFill>
          <a:blip r:embed="rId3">
            <a:alphaModFix/>
          </a:blip>
          <a:stretch>
            <a:fillRect/>
          </a:stretch>
        </p:blipFill>
        <p:spPr>
          <a:xfrm>
            <a:off x="1363788" y="331200"/>
            <a:ext cx="6416424" cy="481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