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d1c8df7f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d1c8df7f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d1c8df7f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d1c8df7f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d1c8df7f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d1c8df7f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d1c8df7f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d1c8df7f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9d1c8df7f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9d1c8df7f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d1c8df7f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d1c8df7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d1c8df7f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d1c8df7f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d1c8df7f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d1c8df7f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d1c8df7f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d1c8df7f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d1c8df7f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d1c8df7f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cdc.gov/obesity/data/prevalence-maps.html" TargetMode="External"/><Relationship Id="rId4" Type="http://schemas.openxmlformats.org/officeDocument/2006/relationships/hyperlink" Target="https://www.census.gov/data/tables/2023/demo/hhp/hhp63.html" TargetMode="External"/><Relationship Id="rId5" Type="http://schemas.openxmlformats.org/officeDocument/2006/relationships/hyperlink" Target="https://datacenter.aecf.org/data/tables/9700-children-and-teens-overweight-or-obese-by-gender?loc=1&amp;loct=2" TargetMode="External"/><Relationship Id="rId6" Type="http://schemas.openxmlformats.org/officeDocument/2006/relationships/hyperlink" Target="https://data.ers.usda.gov/reports.aspx?ID=17826" TargetMode="External"/><Relationship Id="rId7" Type="http://schemas.openxmlformats.org/officeDocument/2006/relationships/hyperlink" Target="https://www.ers.usda.gov/topics/food-nutrition-assistance/food-security-in-the-u-s/key-statistics-graphi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fao.org/documents/card/en/c/cc0639en" TargetMode="External"/><Relationship Id="rId4" Type="http://schemas.openxmlformats.org/officeDocument/2006/relationships/image" Target="../media/image12.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280"/>
              <a:t>What Is The State of Food Security and Nutrition in the US?</a:t>
            </a:r>
            <a:endParaRPr b="1" sz="3280"/>
          </a:p>
        </p:txBody>
      </p:sp>
      <p:sp>
        <p:nvSpPr>
          <p:cNvPr id="55" name="Google Shape;55;p13"/>
          <p:cNvSpPr txBox="1"/>
          <p:nvPr>
            <p:ph idx="1" type="subTitle"/>
          </p:nvPr>
        </p:nvSpPr>
        <p:spPr>
          <a:xfrm>
            <a:off x="380950" y="37133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400">
                <a:solidFill>
                  <a:srgbClr val="999999"/>
                </a:solidFill>
              </a:rPr>
              <a:t>A Graphical Story by</a:t>
            </a:r>
            <a:r>
              <a:rPr b="1" lang="en" sz="2400"/>
              <a:t> Umer Farooq</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2"/>
          <p:cNvPicPr preferRelativeResize="0"/>
          <p:nvPr/>
        </p:nvPicPr>
        <p:blipFill rotWithShape="1">
          <a:blip r:embed="rId3">
            <a:alphaModFix/>
          </a:blip>
          <a:srcRect b="10463" l="13577" r="0" t="5630"/>
          <a:stretch/>
        </p:blipFill>
        <p:spPr>
          <a:xfrm>
            <a:off x="4672775" y="1329125"/>
            <a:ext cx="4471224" cy="2713090"/>
          </a:xfrm>
          <a:prstGeom prst="rect">
            <a:avLst/>
          </a:prstGeom>
          <a:noFill/>
          <a:ln>
            <a:noFill/>
          </a:ln>
        </p:spPr>
      </p:pic>
      <p:pic>
        <p:nvPicPr>
          <p:cNvPr id="118" name="Google Shape;118;p22"/>
          <p:cNvPicPr preferRelativeResize="0"/>
          <p:nvPr/>
        </p:nvPicPr>
        <p:blipFill rotWithShape="1">
          <a:blip r:embed="rId4">
            <a:alphaModFix/>
          </a:blip>
          <a:srcRect b="8970" l="13103" r="0" t="6797"/>
          <a:stretch/>
        </p:blipFill>
        <p:spPr>
          <a:xfrm>
            <a:off x="311700" y="1506155"/>
            <a:ext cx="4471224" cy="2709045"/>
          </a:xfrm>
          <a:prstGeom prst="rect">
            <a:avLst/>
          </a:prstGeom>
          <a:noFill/>
          <a:ln>
            <a:noFill/>
          </a:ln>
        </p:spPr>
      </p:pic>
      <p:sp>
        <p:nvSpPr>
          <p:cNvPr id="119" name="Google Shape;119;p22"/>
          <p:cNvSpPr txBox="1"/>
          <p:nvPr>
            <p:ph type="title"/>
          </p:nvPr>
        </p:nvSpPr>
        <p:spPr>
          <a:xfrm>
            <a:off x="311700" y="1611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What Does Food Insecurity Causes?</a:t>
            </a:r>
            <a:endParaRPr sz="1800">
              <a:latin typeface="Times New Roman"/>
              <a:ea typeface="Times New Roman"/>
              <a:cs typeface="Times New Roman"/>
              <a:sym typeface="Times New Roman"/>
            </a:endParaRPr>
          </a:p>
        </p:txBody>
      </p:sp>
      <p:sp>
        <p:nvSpPr>
          <p:cNvPr id="120" name="Google Shape;120;p22"/>
          <p:cNvSpPr txBox="1"/>
          <p:nvPr/>
        </p:nvSpPr>
        <p:spPr>
          <a:xfrm>
            <a:off x="353025" y="546975"/>
            <a:ext cx="8520600" cy="6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Times New Roman"/>
                <a:ea typeface="Times New Roman"/>
                <a:cs typeface="Times New Roman"/>
                <a:sym typeface="Times New Roman"/>
              </a:rPr>
              <a:t>Higher obesity rates in adults has been experienced in States which has relatively higher food insecurity</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Clr>
                <a:schemeClr val="dk1"/>
              </a:buClr>
              <a:buSzPts val="1100"/>
              <a:buFont typeface="Arial"/>
              <a:buNone/>
            </a:pPr>
            <a:r>
              <a:rPr lang="en" sz="1166">
                <a:solidFill>
                  <a:srgbClr val="FF00FF"/>
                </a:solidFill>
              </a:rPr>
              <a:t>•</a:t>
            </a:r>
            <a:r>
              <a:rPr lang="en" sz="1166" u="sng">
                <a:solidFill>
                  <a:srgbClr val="FF00FF"/>
                </a:solidFill>
                <a:latin typeface="Times New Roman"/>
                <a:ea typeface="Times New Roman"/>
                <a:cs typeface="Times New Roman"/>
                <a:sym typeface="Times New Roman"/>
                <a:hlinkClick r:id="rId3">
                  <a:extLst>
                    <a:ext uri="{A12FA001-AC4F-418D-AE19-62706E023703}">
                      <ahyp:hlinkClr val="tx"/>
                    </a:ext>
                  </a:extLst>
                </a:hlinkClick>
              </a:rPr>
              <a:t>https://www.cdc.gov/obesity/data/prevalence-maps.html#overall</a:t>
            </a:r>
            <a:endParaRPr sz="1166" u="sng">
              <a:solidFill>
                <a:srgbClr val="FF00FF"/>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 sz="1166">
                <a:solidFill>
                  <a:srgbClr val="FF00FF"/>
                </a:solidFill>
              </a:rPr>
              <a:t>•</a:t>
            </a:r>
            <a:r>
              <a:rPr lang="en" sz="1166" u="sng">
                <a:solidFill>
                  <a:srgbClr val="FF00FF"/>
                </a:solidFill>
                <a:latin typeface="Times New Roman"/>
                <a:ea typeface="Times New Roman"/>
                <a:cs typeface="Times New Roman"/>
                <a:sym typeface="Times New Roman"/>
                <a:hlinkClick r:id="rId4">
                  <a:extLst>
                    <a:ext uri="{A12FA001-AC4F-418D-AE19-62706E023703}">
                      <ahyp:hlinkClr val="tx"/>
                    </a:ext>
                  </a:extLst>
                </a:hlinkClick>
              </a:rPr>
              <a:t>https://www.census.gov/data/tables/2023/demo/hhp/hhp63.html</a:t>
            </a:r>
            <a:endParaRPr sz="1166" u="sng">
              <a:solidFill>
                <a:srgbClr val="FF00FF"/>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 sz="1166">
                <a:solidFill>
                  <a:srgbClr val="FF00FF"/>
                </a:solidFill>
              </a:rPr>
              <a:t>•</a:t>
            </a:r>
            <a:r>
              <a:rPr lang="en" sz="1166" u="sng">
                <a:solidFill>
                  <a:srgbClr val="FF00FF"/>
                </a:solidFill>
                <a:latin typeface="Times New Roman"/>
                <a:ea typeface="Times New Roman"/>
                <a:cs typeface="Times New Roman"/>
                <a:sym typeface="Times New Roman"/>
                <a:hlinkClick r:id="rId5">
                  <a:extLst>
                    <a:ext uri="{A12FA001-AC4F-418D-AE19-62706E023703}">
                      <ahyp:hlinkClr val="tx"/>
                    </a:ext>
                  </a:extLst>
                </a:hlinkClick>
              </a:rPr>
              <a:t>https://datacenter.aecf.org/data/tables/9700-children-and-teens-overweight-or-obese-by-gender?loc=1&amp;loct=2#detailed/2/2-52/false/2043,1769,1696,1648,1603/16,14,15/18944</a:t>
            </a:r>
            <a:endParaRPr sz="1166" u="sng">
              <a:solidFill>
                <a:srgbClr val="FF00FF"/>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 sz="1166">
                <a:solidFill>
                  <a:srgbClr val="FF00FF"/>
                </a:solidFill>
              </a:rPr>
              <a:t>•</a:t>
            </a:r>
            <a:r>
              <a:rPr lang="en" sz="1166" u="sng">
                <a:solidFill>
                  <a:srgbClr val="FF00FF"/>
                </a:solidFill>
                <a:latin typeface="Times New Roman"/>
                <a:ea typeface="Times New Roman"/>
                <a:cs typeface="Times New Roman"/>
                <a:sym typeface="Times New Roman"/>
                <a:hlinkClick r:id="rId6">
                  <a:extLst>
                    <a:ext uri="{A12FA001-AC4F-418D-AE19-62706E023703}">
                      <ahyp:hlinkClr val="tx"/>
                    </a:ext>
                  </a:extLst>
                </a:hlinkClick>
              </a:rPr>
              <a:t>https://data.ers.usda.gov/reports.aspx?ID=17826</a:t>
            </a:r>
            <a:endParaRPr sz="1166" u="sng">
              <a:solidFill>
                <a:srgbClr val="FF00FF"/>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 sz="1166">
                <a:solidFill>
                  <a:srgbClr val="FF00FF"/>
                </a:solidFill>
              </a:rPr>
              <a:t>•</a:t>
            </a:r>
            <a:r>
              <a:rPr lang="en" sz="1166" u="sng">
                <a:solidFill>
                  <a:srgbClr val="FF00FF"/>
                </a:solidFill>
                <a:latin typeface="Times New Roman"/>
                <a:ea typeface="Times New Roman"/>
                <a:cs typeface="Times New Roman"/>
                <a:sym typeface="Times New Roman"/>
                <a:hlinkClick r:id="rId7">
                  <a:extLst>
                    <a:ext uri="{A12FA001-AC4F-418D-AE19-62706E023703}">
                      <ahyp:hlinkClr val="tx"/>
                    </a:ext>
                  </a:extLst>
                </a:hlinkClick>
              </a:rPr>
              <a:t>https://www.ers.usda.gov/topics/food-nutrition-assistance/food-security-in-the-u-s/key-statistics-graphics/#foodsecure</a:t>
            </a:r>
            <a:endParaRPr sz="1166" u="sng">
              <a:solidFill>
                <a:srgbClr val="FF00FF"/>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058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latin typeface="Times New Roman"/>
                <a:ea typeface="Times New Roman"/>
                <a:cs typeface="Times New Roman"/>
                <a:sym typeface="Times New Roman"/>
              </a:rPr>
              <a:t>Food Insecurity and Nutrition in USA</a:t>
            </a:r>
            <a:endParaRPr b="1" sz="2420">
              <a:latin typeface="Times New Roman"/>
              <a:ea typeface="Times New Roman"/>
              <a:cs typeface="Times New Roman"/>
              <a:sym typeface="Times New Roman"/>
            </a:endParaRPr>
          </a:p>
        </p:txBody>
      </p:sp>
      <p:sp>
        <p:nvSpPr>
          <p:cNvPr id="61" name="Google Shape;61;p14"/>
          <p:cNvSpPr txBox="1"/>
          <p:nvPr>
            <p:ph idx="1" type="body"/>
          </p:nvPr>
        </p:nvSpPr>
        <p:spPr>
          <a:xfrm>
            <a:off x="180000" y="765800"/>
            <a:ext cx="602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The United Nations Food and Agriculture Organization publication, The State of Food Security and Nutrition in the World 2022 (</a:t>
            </a:r>
            <a:r>
              <a:rPr lang="en" sz="12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https://www.fao.org/documents/card/en/c/cc0639en</a:t>
            </a:r>
            <a:r>
              <a:rPr lang="en" sz="1200">
                <a:solidFill>
                  <a:schemeClr val="dk1"/>
                </a:solidFill>
                <a:latin typeface="Times New Roman"/>
                <a:ea typeface="Times New Roman"/>
                <a:cs typeface="Times New Roman"/>
                <a:sym typeface="Times New Roman"/>
              </a:rPr>
              <a:t>) might lead one to the conclusion that it's an elsewhere problem. That the people who are suffering malnutrition and starvation are "elsewhere", not in our backyard. In this story we are taking a closer look here at home (the US). Below are some points that needs to be considered before looking at the story:</a:t>
            </a:r>
            <a:endParaRPr sz="12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All the data used for each visualization is from the year 2020-21.</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Majority of people confuses food insufficiency (hunger or scarcity) with food insecurity</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Food </a:t>
            </a:r>
            <a:r>
              <a:rPr lang="en" sz="1200">
                <a:solidFill>
                  <a:schemeClr val="dk1"/>
                </a:solidFill>
                <a:latin typeface="Times New Roman"/>
                <a:ea typeface="Times New Roman"/>
                <a:cs typeface="Times New Roman"/>
                <a:sym typeface="Times New Roman"/>
              </a:rPr>
              <a:t>insecurity here means food with low quality nutrition.</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All the data is about food insecurity</a:t>
            </a:r>
            <a:endParaRPr sz="1200">
              <a:solidFill>
                <a:schemeClr val="dk1"/>
              </a:solidFill>
              <a:latin typeface="Times New Roman"/>
              <a:ea typeface="Times New Roman"/>
              <a:cs typeface="Times New Roman"/>
              <a:sym typeface="Times New Roman"/>
            </a:endParaRPr>
          </a:p>
        </p:txBody>
      </p:sp>
      <p:pic>
        <p:nvPicPr>
          <p:cNvPr id="62" name="Google Shape;62;p14"/>
          <p:cNvPicPr preferRelativeResize="0"/>
          <p:nvPr/>
        </p:nvPicPr>
        <p:blipFill>
          <a:blip r:embed="rId4">
            <a:alphaModFix/>
          </a:blip>
          <a:stretch>
            <a:fillRect/>
          </a:stretch>
        </p:blipFill>
        <p:spPr>
          <a:xfrm>
            <a:off x="6147275" y="765811"/>
            <a:ext cx="2963574" cy="1923800"/>
          </a:xfrm>
          <a:prstGeom prst="rect">
            <a:avLst/>
          </a:prstGeom>
          <a:noFill/>
          <a:ln>
            <a:noFill/>
          </a:ln>
          <a:effectLst>
            <a:outerShdw blurRad="57150" rotWithShape="0" algn="bl" dir="5400000" dist="19050">
              <a:srgbClr val="000000">
                <a:alpha val="50000"/>
              </a:srgbClr>
            </a:outerShdw>
          </a:effectLst>
        </p:spPr>
      </p:pic>
      <p:pic>
        <p:nvPicPr>
          <p:cNvPr id="63" name="Google Shape;63;p14"/>
          <p:cNvPicPr preferRelativeResize="0"/>
          <p:nvPr/>
        </p:nvPicPr>
        <p:blipFill rotWithShape="1">
          <a:blip r:embed="rId5">
            <a:alphaModFix/>
          </a:blip>
          <a:srcRect b="7755" l="0" r="0" t="27561"/>
          <a:stretch/>
        </p:blipFill>
        <p:spPr>
          <a:xfrm>
            <a:off x="6147275" y="2776875"/>
            <a:ext cx="2963568" cy="23666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1920">
                <a:latin typeface="Times New Roman"/>
                <a:ea typeface="Times New Roman"/>
                <a:cs typeface="Times New Roman"/>
                <a:sym typeface="Times New Roman"/>
              </a:rPr>
              <a:t>How Much Food Insecure US Is By Each State</a:t>
            </a:r>
            <a:endParaRPr sz="1920">
              <a:latin typeface="Times New Roman"/>
              <a:ea typeface="Times New Roman"/>
              <a:cs typeface="Times New Roman"/>
              <a:sym typeface="Times New Roman"/>
            </a:endParaRPr>
          </a:p>
        </p:txBody>
      </p:sp>
      <p:pic>
        <p:nvPicPr>
          <p:cNvPr id="69" name="Google Shape;69;p15"/>
          <p:cNvPicPr preferRelativeResize="0"/>
          <p:nvPr/>
        </p:nvPicPr>
        <p:blipFill rotWithShape="1">
          <a:blip r:embed="rId3">
            <a:alphaModFix/>
          </a:blip>
          <a:srcRect b="0" l="13103" r="0" t="6872"/>
          <a:stretch/>
        </p:blipFill>
        <p:spPr>
          <a:xfrm>
            <a:off x="706800" y="384525"/>
            <a:ext cx="7730400" cy="4758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0" y="7812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600">
                <a:latin typeface="Times New Roman"/>
                <a:ea typeface="Times New Roman"/>
                <a:cs typeface="Times New Roman"/>
                <a:sym typeface="Times New Roman"/>
              </a:rPr>
              <a:t>What Is The Trend Of Food I</a:t>
            </a:r>
            <a:r>
              <a:rPr lang="en" sz="1600">
                <a:latin typeface="Times New Roman"/>
                <a:ea typeface="Times New Roman"/>
                <a:cs typeface="Times New Roman"/>
                <a:sym typeface="Times New Roman"/>
              </a:rPr>
              <a:t>nsecurity</a:t>
            </a:r>
            <a:r>
              <a:rPr lang="en" sz="1600">
                <a:latin typeface="Times New Roman"/>
                <a:ea typeface="Times New Roman"/>
                <a:cs typeface="Times New Roman"/>
                <a:sym typeface="Times New Roman"/>
              </a:rPr>
              <a:t> And How Much US Is Food Insecure By Age Group And Gender?</a:t>
            </a:r>
            <a:endParaRPr sz="1600">
              <a:latin typeface="Times New Roman"/>
              <a:ea typeface="Times New Roman"/>
              <a:cs typeface="Times New Roman"/>
              <a:sym typeface="Times New Roman"/>
            </a:endParaRPr>
          </a:p>
        </p:txBody>
      </p:sp>
      <p:pic>
        <p:nvPicPr>
          <p:cNvPr id="75" name="Google Shape;75;p16"/>
          <p:cNvPicPr preferRelativeResize="0"/>
          <p:nvPr/>
        </p:nvPicPr>
        <p:blipFill>
          <a:blip r:embed="rId3">
            <a:alphaModFix/>
          </a:blip>
          <a:stretch>
            <a:fillRect/>
          </a:stretch>
        </p:blipFill>
        <p:spPr>
          <a:xfrm>
            <a:off x="5464350" y="613556"/>
            <a:ext cx="3486574" cy="2287525"/>
          </a:xfrm>
          <a:prstGeom prst="rect">
            <a:avLst/>
          </a:prstGeom>
          <a:noFill/>
          <a:ln>
            <a:noFill/>
          </a:ln>
        </p:spPr>
      </p:pic>
      <p:pic>
        <p:nvPicPr>
          <p:cNvPr id="76" name="Google Shape;76;p16"/>
          <p:cNvPicPr preferRelativeResize="0"/>
          <p:nvPr/>
        </p:nvPicPr>
        <p:blipFill>
          <a:blip r:embed="rId4">
            <a:alphaModFix/>
          </a:blip>
          <a:stretch>
            <a:fillRect/>
          </a:stretch>
        </p:blipFill>
        <p:spPr>
          <a:xfrm>
            <a:off x="5464350" y="2901075"/>
            <a:ext cx="3486575" cy="2287525"/>
          </a:xfrm>
          <a:prstGeom prst="rect">
            <a:avLst/>
          </a:prstGeom>
          <a:noFill/>
          <a:ln>
            <a:noFill/>
          </a:ln>
        </p:spPr>
      </p:pic>
      <p:pic>
        <p:nvPicPr>
          <p:cNvPr id="77" name="Google Shape;77;p16"/>
          <p:cNvPicPr preferRelativeResize="0"/>
          <p:nvPr/>
        </p:nvPicPr>
        <p:blipFill>
          <a:blip r:embed="rId5">
            <a:alphaModFix/>
          </a:blip>
          <a:stretch>
            <a:fillRect/>
          </a:stretch>
        </p:blipFill>
        <p:spPr>
          <a:xfrm>
            <a:off x="152400" y="650825"/>
            <a:ext cx="5311950" cy="42495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270175" y="263075"/>
            <a:ext cx="7746300" cy="25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4395"/>
              <a:buNone/>
            </a:pPr>
            <a:r>
              <a:rPr lang="en" sz="1820">
                <a:latin typeface="Times New Roman"/>
                <a:ea typeface="Times New Roman"/>
                <a:cs typeface="Times New Roman"/>
                <a:sym typeface="Times New Roman"/>
              </a:rPr>
              <a:t>Does Food Insecurity Correlates Poverty?</a:t>
            </a:r>
            <a:endParaRPr sz="1820">
              <a:latin typeface="Times New Roman"/>
              <a:ea typeface="Times New Roman"/>
              <a:cs typeface="Times New Roman"/>
              <a:sym typeface="Times New Roman"/>
            </a:endParaRPr>
          </a:p>
        </p:txBody>
      </p:sp>
      <p:pic>
        <p:nvPicPr>
          <p:cNvPr id="83" name="Google Shape;83;p17"/>
          <p:cNvPicPr preferRelativeResize="0"/>
          <p:nvPr/>
        </p:nvPicPr>
        <p:blipFill rotWithShape="1">
          <a:blip r:embed="rId3">
            <a:alphaModFix/>
          </a:blip>
          <a:srcRect b="9768" l="13468" r="524" t="5578"/>
          <a:stretch/>
        </p:blipFill>
        <p:spPr>
          <a:xfrm>
            <a:off x="4631225" y="934200"/>
            <a:ext cx="4526624" cy="2784670"/>
          </a:xfrm>
          <a:prstGeom prst="rect">
            <a:avLst/>
          </a:prstGeom>
          <a:noFill/>
          <a:ln>
            <a:noFill/>
          </a:ln>
        </p:spPr>
      </p:pic>
      <p:pic>
        <p:nvPicPr>
          <p:cNvPr id="84" name="Google Shape;84;p17"/>
          <p:cNvPicPr preferRelativeResize="0"/>
          <p:nvPr/>
        </p:nvPicPr>
        <p:blipFill rotWithShape="1">
          <a:blip r:embed="rId4">
            <a:alphaModFix/>
          </a:blip>
          <a:srcRect b="8970" l="13103" r="2193" t="6797"/>
          <a:stretch/>
        </p:blipFill>
        <p:spPr>
          <a:xfrm>
            <a:off x="0" y="887150"/>
            <a:ext cx="4631224" cy="287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242475" y="133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4395"/>
              <a:buFont typeface="Arial"/>
              <a:buNone/>
            </a:pPr>
            <a:r>
              <a:rPr lang="en" sz="1820">
                <a:latin typeface="Times New Roman"/>
                <a:ea typeface="Times New Roman"/>
                <a:cs typeface="Times New Roman"/>
                <a:sym typeface="Times New Roman"/>
              </a:rPr>
              <a:t>Does Food Insecurity Correlates Poverty?</a:t>
            </a:r>
            <a:endParaRPr/>
          </a:p>
        </p:txBody>
      </p:sp>
      <p:pic>
        <p:nvPicPr>
          <p:cNvPr id="90" name="Google Shape;90;p18"/>
          <p:cNvPicPr preferRelativeResize="0"/>
          <p:nvPr/>
        </p:nvPicPr>
        <p:blipFill>
          <a:blip r:embed="rId3">
            <a:alphaModFix/>
          </a:blip>
          <a:stretch>
            <a:fillRect/>
          </a:stretch>
        </p:blipFill>
        <p:spPr>
          <a:xfrm>
            <a:off x="1626400" y="498525"/>
            <a:ext cx="5806193" cy="4644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94575" y="1473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lang="en" sz="2000">
                <a:latin typeface="Times New Roman"/>
                <a:ea typeface="Times New Roman"/>
                <a:cs typeface="Times New Roman"/>
                <a:sym typeface="Times New Roman"/>
              </a:rPr>
              <a:t>What Does Food Insecurity Causes?</a:t>
            </a:r>
            <a:endParaRPr sz="2000">
              <a:latin typeface="Times New Roman"/>
              <a:ea typeface="Times New Roman"/>
              <a:cs typeface="Times New Roman"/>
              <a:sym typeface="Times New Roman"/>
            </a:endParaRPr>
          </a:p>
        </p:txBody>
      </p:sp>
      <p:pic>
        <p:nvPicPr>
          <p:cNvPr id="96" name="Google Shape;96;p19"/>
          <p:cNvPicPr preferRelativeResize="0"/>
          <p:nvPr/>
        </p:nvPicPr>
        <p:blipFill rotWithShape="1">
          <a:blip r:embed="rId3">
            <a:alphaModFix/>
          </a:blip>
          <a:srcRect b="8970" l="13103" r="0" t="6797"/>
          <a:stretch/>
        </p:blipFill>
        <p:spPr>
          <a:xfrm>
            <a:off x="0" y="1509102"/>
            <a:ext cx="4682776" cy="2837223"/>
          </a:xfrm>
          <a:prstGeom prst="rect">
            <a:avLst/>
          </a:prstGeom>
          <a:noFill/>
          <a:ln>
            <a:noFill/>
          </a:ln>
        </p:spPr>
      </p:pic>
      <p:sp>
        <p:nvSpPr>
          <p:cNvPr id="97" name="Google Shape;97;p19"/>
          <p:cNvSpPr txBox="1"/>
          <p:nvPr/>
        </p:nvSpPr>
        <p:spPr>
          <a:xfrm>
            <a:off x="394575" y="643900"/>
            <a:ext cx="8520600" cy="6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Times New Roman"/>
                <a:ea typeface="Times New Roman"/>
                <a:cs typeface="Times New Roman"/>
                <a:sym typeface="Times New Roman"/>
              </a:rPr>
              <a:t>Low birth weight has been experienced in States which has relatively higher food insecurity</a:t>
            </a:r>
            <a:endParaRPr sz="1500">
              <a:solidFill>
                <a:schemeClr val="dk2"/>
              </a:solidFill>
              <a:latin typeface="Times New Roman"/>
              <a:ea typeface="Times New Roman"/>
              <a:cs typeface="Times New Roman"/>
              <a:sym typeface="Times New Roman"/>
            </a:endParaRPr>
          </a:p>
        </p:txBody>
      </p:sp>
      <p:pic>
        <p:nvPicPr>
          <p:cNvPr id="98" name="Google Shape;98;p19"/>
          <p:cNvPicPr preferRelativeResize="0"/>
          <p:nvPr/>
        </p:nvPicPr>
        <p:blipFill rotWithShape="1">
          <a:blip r:embed="rId4">
            <a:alphaModFix/>
          </a:blip>
          <a:srcRect b="10737" l="12747" r="0" t="9314"/>
          <a:stretch/>
        </p:blipFill>
        <p:spPr>
          <a:xfrm>
            <a:off x="4610450" y="1474475"/>
            <a:ext cx="4533552" cy="25961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1611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lang="en" sz="1800">
                <a:latin typeface="Times New Roman"/>
                <a:ea typeface="Times New Roman"/>
                <a:cs typeface="Times New Roman"/>
                <a:sym typeface="Times New Roman"/>
              </a:rPr>
              <a:t>What Does Food Insecurity Causes?</a:t>
            </a:r>
            <a:endParaRPr sz="1800"/>
          </a:p>
        </p:txBody>
      </p:sp>
      <p:sp>
        <p:nvSpPr>
          <p:cNvPr id="104" name="Google Shape;104;p20"/>
          <p:cNvSpPr txBox="1"/>
          <p:nvPr/>
        </p:nvSpPr>
        <p:spPr>
          <a:xfrm>
            <a:off x="353025" y="546975"/>
            <a:ext cx="8520600" cy="6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Higher obesity rates in child and teen</a:t>
            </a:r>
            <a:r>
              <a:rPr lang="en">
                <a:solidFill>
                  <a:schemeClr val="dk2"/>
                </a:solidFill>
                <a:latin typeface="Times New Roman"/>
                <a:ea typeface="Times New Roman"/>
                <a:cs typeface="Times New Roman"/>
                <a:sym typeface="Times New Roman"/>
              </a:rPr>
              <a:t> has been experienced in States which has relatively higher food insecurity</a:t>
            </a:r>
            <a:endParaRPr>
              <a:solidFill>
                <a:schemeClr val="dk2"/>
              </a:solidFill>
              <a:latin typeface="Times New Roman"/>
              <a:ea typeface="Times New Roman"/>
              <a:cs typeface="Times New Roman"/>
              <a:sym typeface="Times New Roman"/>
            </a:endParaRPr>
          </a:p>
        </p:txBody>
      </p:sp>
      <p:pic>
        <p:nvPicPr>
          <p:cNvPr id="105" name="Google Shape;105;p20"/>
          <p:cNvPicPr preferRelativeResize="0"/>
          <p:nvPr/>
        </p:nvPicPr>
        <p:blipFill rotWithShape="1">
          <a:blip r:embed="rId3">
            <a:alphaModFix/>
          </a:blip>
          <a:srcRect b="8970" l="13103" r="0" t="6797"/>
          <a:stretch/>
        </p:blipFill>
        <p:spPr>
          <a:xfrm>
            <a:off x="0" y="1329125"/>
            <a:ext cx="4707376" cy="2852125"/>
          </a:xfrm>
          <a:prstGeom prst="rect">
            <a:avLst/>
          </a:prstGeom>
          <a:noFill/>
          <a:ln>
            <a:noFill/>
          </a:ln>
        </p:spPr>
      </p:pic>
      <p:pic>
        <p:nvPicPr>
          <p:cNvPr id="106" name="Google Shape;106;p20"/>
          <p:cNvPicPr preferRelativeResize="0"/>
          <p:nvPr/>
        </p:nvPicPr>
        <p:blipFill rotWithShape="1">
          <a:blip r:embed="rId4">
            <a:alphaModFix/>
          </a:blip>
          <a:srcRect b="12384" l="12869" r="0" t="6188"/>
          <a:stretch/>
        </p:blipFill>
        <p:spPr>
          <a:xfrm>
            <a:off x="4063575" y="1213950"/>
            <a:ext cx="5080424" cy="296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180150" y="1681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120">
                <a:latin typeface="Times New Roman"/>
                <a:ea typeface="Times New Roman"/>
                <a:cs typeface="Times New Roman"/>
                <a:sym typeface="Times New Roman"/>
              </a:rPr>
              <a:t>Does Food Insecurity Correlates Child and Teen Obesity?</a:t>
            </a:r>
            <a:endParaRPr sz="2120">
              <a:latin typeface="Times New Roman"/>
              <a:ea typeface="Times New Roman"/>
              <a:cs typeface="Times New Roman"/>
              <a:sym typeface="Times New Roman"/>
            </a:endParaRPr>
          </a:p>
        </p:txBody>
      </p:sp>
      <p:pic>
        <p:nvPicPr>
          <p:cNvPr id="112" name="Google Shape;112;p21"/>
          <p:cNvPicPr preferRelativeResize="0"/>
          <p:nvPr/>
        </p:nvPicPr>
        <p:blipFill>
          <a:blip r:embed="rId3">
            <a:alphaModFix/>
          </a:blip>
          <a:stretch>
            <a:fillRect/>
          </a:stretch>
        </p:blipFill>
        <p:spPr>
          <a:xfrm>
            <a:off x="1384625" y="602350"/>
            <a:ext cx="5676445" cy="4541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