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6858000" cx="12192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haeUAS5OIyDNHhL6sGsHm1lYO0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B6E36EC-806D-43D3-84CE-1BA98D42C862}">
  <a:tblStyle styleId="{DB6E36EC-806D-43D3-84CE-1BA98D42C86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customschemas.google.com/relationships/presentationmetadata" Target="meta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0a0440cba8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0a0440cba8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20a0440cba8_0_12: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95" name="Google Shape;19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2c637c7e1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2c637c7e1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22c637c7e1c_0_0: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219" name="Google Shape;21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230" name="Google Shape;23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0a0440cba8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0a0440cba8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20a0440cba8_0_33: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248" name="Google Shape;24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Arial"/>
                <a:ea typeface="Arial"/>
                <a:cs typeface="Arial"/>
                <a:sym typeface="Arial"/>
              </a:rPr>
              <a:t>Eg:</a:t>
            </a:r>
            <a:endParaRPr/>
          </a:p>
          <a:p>
            <a:pPr indent="-228600" lvl="0" marL="45720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Arial"/>
                <a:ea typeface="Arial"/>
                <a:cs typeface="Arial"/>
                <a:sym typeface="Arial"/>
              </a:rPr>
              <a:t>1) &gt;&gt;&gt; f=0B11.01</a:t>
            </a:r>
            <a:endParaRPr/>
          </a:p>
          <a:p>
            <a:pPr indent="-228600" lvl="0" marL="45720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Arial"/>
                <a:ea typeface="Arial"/>
                <a:cs typeface="Arial"/>
                <a:sym typeface="Arial"/>
              </a:rPr>
              <a:t>2) File "&lt;stdin&gt;", line 1</a:t>
            </a:r>
            <a:endParaRPr/>
          </a:p>
          <a:p>
            <a:pPr indent="-228600" lvl="0" marL="45720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Arial"/>
                <a:ea typeface="Arial"/>
                <a:cs typeface="Arial"/>
                <a:sym typeface="Arial"/>
              </a:rPr>
              <a:t>3) f=0B11.01</a:t>
            </a:r>
            <a:endParaRPr/>
          </a:p>
          <a:p>
            <a:pPr indent="-228600" lvl="0" marL="45720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Arial"/>
                <a:ea typeface="Arial"/>
                <a:cs typeface="Arial"/>
                <a:sym typeface="Arial"/>
              </a:rPr>
              <a:t>4) ^</a:t>
            </a:r>
            <a:endParaRPr/>
          </a:p>
          <a:p>
            <a:pPr indent="-228600" lvl="0" marL="45720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Arial"/>
                <a:ea typeface="Arial"/>
                <a:cs typeface="Arial"/>
                <a:sym typeface="Arial"/>
              </a:rPr>
              <a:t>5) SyntaxError: invalid syntax</a:t>
            </a:r>
            <a:endParaRPr/>
          </a:p>
          <a:p>
            <a:pPr indent="-228600" lvl="0" marL="45720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Arial"/>
                <a:ea typeface="Arial"/>
                <a:cs typeface="Arial"/>
                <a:sym typeface="Arial"/>
              </a:rPr>
              <a:t>6)</a:t>
            </a:r>
            <a:endParaRPr/>
          </a:p>
          <a:p>
            <a:pPr indent="-228600" lvl="0" marL="45720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Arial"/>
                <a:ea typeface="Arial"/>
                <a:cs typeface="Arial"/>
                <a:sym typeface="Arial"/>
              </a:rPr>
              <a:t>7) &gt;&gt;&gt; f=0o123.456</a:t>
            </a:r>
            <a:endParaRPr/>
          </a:p>
          <a:p>
            <a:pPr indent="-228600" lvl="0" marL="45720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Arial"/>
                <a:ea typeface="Arial"/>
                <a:cs typeface="Arial"/>
                <a:sym typeface="Arial"/>
              </a:rPr>
              <a:t>8) SyntaxError: invalid syntax</a:t>
            </a:r>
            <a:endParaRPr/>
          </a:p>
          <a:p>
            <a:pPr indent="-228600" lvl="0" marL="45720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Arial"/>
                <a:ea typeface="Arial"/>
                <a:cs typeface="Arial"/>
                <a:sym typeface="Arial"/>
              </a:rPr>
              <a:t>9)</a:t>
            </a:r>
            <a:endParaRPr/>
          </a:p>
          <a:p>
            <a:pPr indent="-228600" lvl="0" marL="45720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Arial"/>
                <a:ea typeface="Arial"/>
                <a:cs typeface="Arial"/>
                <a:sym typeface="Arial"/>
              </a:rPr>
              <a:t>10) &gt;&gt;&gt; f=0X123.456</a:t>
            </a:r>
            <a:endParaRPr/>
          </a:p>
          <a:p>
            <a:pPr indent="-228600" lvl="0" marL="45720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Arial"/>
                <a:ea typeface="Arial"/>
                <a:cs typeface="Arial"/>
                <a:sym typeface="Arial"/>
              </a:rPr>
              <a:t>11) SyntaxError: invalid syntax</a:t>
            </a:r>
            <a:endParaRPr/>
          </a:p>
        </p:txBody>
      </p:sp>
      <p:sp>
        <p:nvSpPr>
          <p:cNvPr id="259" name="Google Shape;25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3c9303e88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3c9303e88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23c9303e884_0_0: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1d34a0acf8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1d34a0acf8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11d34a0acf8_0_37: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2672558da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c2672558da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d34a0acf8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1d34a0acf8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11d34a0acf8_0_51: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3c59cd60b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3c59cd60b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23c59cd60b2_0_0: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3c59cd60b2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3c59cd60b2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23c59cd60b2_0_7: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3c59cd60b2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3c59cd60b2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23c59cd60b2_0_16: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3c59cd60b2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3c59cd60b2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g23c59cd60b2_0_25: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3c59cd60b2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3c59cd60b2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g23c59cd60b2_0_34: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3c8687c839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3c8687c839_1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g23c8687c839_1_9: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3b79f7a605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3b79f7a605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g23b79f7a605_0_6: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8" name="Google Shape;35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c637c7e1c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2c637c7e1c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22c637c7e1c_0_20: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c637c7e1c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c637c7e1c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22c637c7e1c_0_29: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59" name="Google Shape;15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70" name="Google Shape;17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Arial"/>
                <a:ea typeface="Arial"/>
                <a:cs typeface="Arial"/>
                <a:sym typeface="Arial"/>
              </a:rPr>
              <a:t>total=10</a:t>
            </a:r>
            <a:endParaRPr/>
          </a:p>
          <a:p>
            <a:pPr indent="-228600" lvl="0" marL="45720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Arial"/>
                <a:ea typeface="Arial"/>
                <a:cs typeface="Arial"/>
                <a:sym typeface="Arial"/>
              </a:rPr>
              <a:t>TOTAL=999</a:t>
            </a:r>
            <a:endParaRPr/>
          </a:p>
          <a:p>
            <a:pPr indent="-228600" lvl="0" marL="45720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Arial"/>
                <a:ea typeface="Arial"/>
                <a:cs typeface="Arial"/>
                <a:sym typeface="Arial"/>
              </a:rPr>
              <a:t>print(total) #10</a:t>
            </a:r>
            <a:endParaRPr/>
          </a:p>
          <a:p>
            <a:pPr indent="-228600" lvl="0" marL="45720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Arial"/>
                <a:ea typeface="Arial"/>
                <a:cs typeface="Arial"/>
                <a:sym typeface="Arial"/>
              </a:rPr>
              <a:t>print(TOTAL) #999</a:t>
            </a:r>
            <a:endParaRPr/>
          </a:p>
        </p:txBody>
      </p:sp>
      <p:sp>
        <p:nvSpPr>
          <p:cNvPr id="179" name="Google Shape;17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9" name="Shape 19"/>
        <p:cNvGrpSpPr/>
        <p:nvPr/>
      </p:nvGrpSpPr>
      <p:grpSpPr>
        <a:xfrm>
          <a:off x="0" y="0"/>
          <a:ext cx="0" cy="0"/>
          <a:chOff x="0" y="0"/>
          <a:chExt cx="0" cy="0"/>
        </a:xfrm>
      </p:grpSpPr>
      <p:sp>
        <p:nvSpPr>
          <p:cNvPr id="20" name="Google Shape;20;p6"/>
          <p:cNvSpPr txBox="1"/>
          <p:nvPr>
            <p:ph idx="1" type="body"/>
          </p:nvPr>
        </p:nvSpPr>
        <p:spPr>
          <a:xfrm>
            <a:off x="1" y="3509963"/>
            <a:ext cx="12191999" cy="1011980"/>
          </a:xfrm>
          <a:prstGeom prst="rect">
            <a:avLst/>
          </a:prstGeom>
          <a:solidFill>
            <a:srgbClr val="8592BC"/>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100"/>
              <a:buNone/>
              <a:defRPr sz="100">
                <a:solidFill>
                  <a:schemeClr val="lt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6"/>
          <p:cNvSpPr txBox="1"/>
          <p:nvPr>
            <p:ph type="ctrTitle"/>
          </p:nvPr>
        </p:nvSpPr>
        <p:spPr>
          <a:xfrm>
            <a:off x="1524000" y="1122363"/>
            <a:ext cx="9144000" cy="163512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SzPts val="1400"/>
              <a:buNone/>
              <a:defRPr b="1" sz="4800">
                <a:solidFill>
                  <a:schemeClr val="lt1"/>
                </a:solidFill>
                <a:latin typeface="Georgia"/>
                <a:ea typeface="Georgia"/>
                <a:cs typeface="Georgia"/>
                <a:sym typeface="Georgia"/>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2" name="Google Shape;22;p6"/>
          <p:cNvSpPr txBox="1"/>
          <p:nvPr>
            <p:ph idx="2" type="subTitle"/>
          </p:nvPr>
        </p:nvSpPr>
        <p:spPr>
          <a:xfrm>
            <a:off x="602166" y="3787947"/>
            <a:ext cx="6445405" cy="508225"/>
          </a:xfrm>
          <a:prstGeom prst="rect">
            <a:avLst/>
          </a:prstGeom>
          <a:noFill/>
          <a:ln>
            <a:noFill/>
          </a:ln>
        </p:spPr>
        <p:txBody>
          <a:bodyPr anchorCtr="0" anchor="t" bIns="45700" lIns="91425" spcFirstLastPara="1" rIns="91425" wrap="square" tIns="45700">
            <a:normAutofit/>
          </a:bodyPr>
          <a:lstStyle>
            <a:lvl1pPr lvl="0" marR="0" algn="l">
              <a:lnSpc>
                <a:spcPct val="90000"/>
              </a:lnSpc>
              <a:spcBef>
                <a:spcPts val="450"/>
              </a:spcBef>
              <a:spcAft>
                <a:spcPts val="0"/>
              </a:spcAft>
              <a:buClr>
                <a:srgbClr val="0C2577"/>
              </a:buClr>
              <a:buSzPts val="2400"/>
              <a:buFont typeface="Arial"/>
              <a:buNone/>
              <a:defRPr sz="2400">
                <a:solidFill>
                  <a:schemeClr val="lt1"/>
                </a:solidFill>
                <a:latin typeface="Georgia"/>
                <a:ea typeface="Georgia"/>
                <a:cs typeface="Georgia"/>
                <a:sym typeface="Georgia"/>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6"/>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83" name="Shape 83"/>
        <p:cNvGrpSpPr/>
        <p:nvPr/>
      </p:nvGrpSpPr>
      <p:grpSpPr>
        <a:xfrm>
          <a:off x="0" y="0"/>
          <a:ext cx="0" cy="0"/>
          <a:chOff x="0" y="0"/>
          <a:chExt cx="0" cy="0"/>
        </a:xfrm>
      </p:grpSpPr>
      <p:sp>
        <p:nvSpPr>
          <p:cNvPr id="84" name="Google Shape;84;p1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5" name="Google Shape;85;p16"/>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6"/>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87" name="Google Shape;87;p16"/>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1_Custom layout">
    <p:bg>
      <p:bgPr>
        <a:solidFill>
          <a:srgbClr val="FFFFFF"/>
        </a:solidFill>
      </p:bgPr>
    </p:bg>
    <p:spTree>
      <p:nvGrpSpPr>
        <p:cNvPr id="88" name="Shape 88"/>
        <p:cNvGrpSpPr/>
        <p:nvPr/>
      </p:nvGrpSpPr>
      <p:grpSpPr>
        <a:xfrm>
          <a:off x="0" y="0"/>
          <a:ext cx="0" cy="0"/>
          <a:chOff x="0" y="0"/>
          <a:chExt cx="0" cy="0"/>
        </a:xfrm>
      </p:grpSpPr>
      <p:sp>
        <p:nvSpPr>
          <p:cNvPr id="89" name="Google Shape;89;p38"/>
          <p:cNvSpPr txBox="1"/>
          <p:nvPr>
            <p:ph type="title"/>
          </p:nvPr>
        </p:nvSpPr>
        <p:spPr>
          <a:xfrm>
            <a:off x="1082200" y="860433"/>
            <a:ext cx="7310100" cy="22083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6400"/>
              <a:buNone/>
              <a:defRPr sz="6400">
                <a:solidFill>
                  <a:schemeClr val="dk1"/>
                </a:solidFill>
              </a:defRPr>
            </a:lvl1pPr>
            <a:lvl2pPr lvl="1" algn="l">
              <a:lnSpc>
                <a:spcPct val="100000"/>
              </a:lnSpc>
              <a:spcBef>
                <a:spcPts val="0"/>
              </a:spcBef>
              <a:spcAft>
                <a:spcPts val="0"/>
              </a:spcAft>
              <a:buClr>
                <a:schemeClr val="dk1"/>
              </a:buClr>
              <a:buSzPts val="6400"/>
              <a:buNone/>
              <a:defRPr sz="6400">
                <a:solidFill>
                  <a:schemeClr val="dk1"/>
                </a:solidFill>
              </a:defRPr>
            </a:lvl2pPr>
            <a:lvl3pPr lvl="2" algn="l">
              <a:lnSpc>
                <a:spcPct val="100000"/>
              </a:lnSpc>
              <a:spcBef>
                <a:spcPts val="0"/>
              </a:spcBef>
              <a:spcAft>
                <a:spcPts val="0"/>
              </a:spcAft>
              <a:buClr>
                <a:schemeClr val="dk1"/>
              </a:buClr>
              <a:buSzPts val="6400"/>
              <a:buNone/>
              <a:defRPr sz="6400">
                <a:solidFill>
                  <a:schemeClr val="dk1"/>
                </a:solidFill>
              </a:defRPr>
            </a:lvl3pPr>
            <a:lvl4pPr lvl="3" algn="l">
              <a:lnSpc>
                <a:spcPct val="100000"/>
              </a:lnSpc>
              <a:spcBef>
                <a:spcPts val="0"/>
              </a:spcBef>
              <a:spcAft>
                <a:spcPts val="0"/>
              </a:spcAft>
              <a:buClr>
                <a:schemeClr val="dk1"/>
              </a:buClr>
              <a:buSzPts val="6400"/>
              <a:buNone/>
              <a:defRPr sz="6400">
                <a:solidFill>
                  <a:schemeClr val="dk1"/>
                </a:solidFill>
              </a:defRPr>
            </a:lvl4pPr>
            <a:lvl5pPr lvl="4" algn="l">
              <a:lnSpc>
                <a:spcPct val="100000"/>
              </a:lnSpc>
              <a:spcBef>
                <a:spcPts val="0"/>
              </a:spcBef>
              <a:spcAft>
                <a:spcPts val="0"/>
              </a:spcAft>
              <a:buClr>
                <a:schemeClr val="dk1"/>
              </a:buClr>
              <a:buSzPts val="6400"/>
              <a:buNone/>
              <a:defRPr sz="6400">
                <a:solidFill>
                  <a:schemeClr val="dk1"/>
                </a:solidFill>
              </a:defRPr>
            </a:lvl5pPr>
            <a:lvl6pPr lvl="5" algn="l">
              <a:lnSpc>
                <a:spcPct val="100000"/>
              </a:lnSpc>
              <a:spcBef>
                <a:spcPts val="0"/>
              </a:spcBef>
              <a:spcAft>
                <a:spcPts val="0"/>
              </a:spcAft>
              <a:buClr>
                <a:schemeClr val="dk1"/>
              </a:buClr>
              <a:buSzPts val="6400"/>
              <a:buNone/>
              <a:defRPr sz="6400">
                <a:solidFill>
                  <a:schemeClr val="dk1"/>
                </a:solidFill>
              </a:defRPr>
            </a:lvl6pPr>
            <a:lvl7pPr lvl="6" algn="l">
              <a:lnSpc>
                <a:spcPct val="100000"/>
              </a:lnSpc>
              <a:spcBef>
                <a:spcPts val="0"/>
              </a:spcBef>
              <a:spcAft>
                <a:spcPts val="0"/>
              </a:spcAft>
              <a:buClr>
                <a:schemeClr val="dk1"/>
              </a:buClr>
              <a:buSzPts val="6400"/>
              <a:buNone/>
              <a:defRPr sz="6400">
                <a:solidFill>
                  <a:schemeClr val="dk1"/>
                </a:solidFill>
              </a:defRPr>
            </a:lvl7pPr>
            <a:lvl8pPr lvl="7" algn="l">
              <a:lnSpc>
                <a:spcPct val="100000"/>
              </a:lnSpc>
              <a:spcBef>
                <a:spcPts val="0"/>
              </a:spcBef>
              <a:spcAft>
                <a:spcPts val="0"/>
              </a:spcAft>
              <a:buClr>
                <a:schemeClr val="dk1"/>
              </a:buClr>
              <a:buSzPts val="6400"/>
              <a:buNone/>
              <a:defRPr sz="6400">
                <a:solidFill>
                  <a:schemeClr val="dk1"/>
                </a:solidFill>
              </a:defRPr>
            </a:lvl8pPr>
            <a:lvl9pPr lvl="8" algn="l">
              <a:lnSpc>
                <a:spcPct val="100000"/>
              </a:lnSpc>
              <a:spcBef>
                <a:spcPts val="0"/>
              </a:spcBef>
              <a:spcAft>
                <a:spcPts val="0"/>
              </a:spcAft>
              <a:buClr>
                <a:schemeClr val="dk1"/>
              </a:buClr>
              <a:buSzPts val="6400"/>
              <a:buNone/>
              <a:defRPr sz="6400">
                <a:solidFill>
                  <a:schemeClr val="dk1"/>
                </a:solidFill>
              </a:defRPr>
            </a:lvl9pPr>
          </a:lstStyle>
          <a:p/>
        </p:txBody>
      </p:sp>
      <p:sp>
        <p:nvSpPr>
          <p:cNvPr id="90" name="Google Shape;90;p38"/>
          <p:cNvSpPr txBox="1"/>
          <p:nvPr>
            <p:ph idx="1" type="body"/>
          </p:nvPr>
        </p:nvSpPr>
        <p:spPr>
          <a:xfrm>
            <a:off x="1082200" y="3373533"/>
            <a:ext cx="3286800" cy="2573700"/>
          </a:xfrm>
          <a:prstGeom prst="rect">
            <a:avLst/>
          </a:prstGeom>
          <a:noFill/>
          <a:ln>
            <a:noFill/>
          </a:ln>
        </p:spPr>
        <p:txBody>
          <a:bodyPr anchorCtr="0" anchor="t" bIns="45700" lIns="91425" spcFirstLastPara="1" rIns="91425" wrap="square" tIns="45700">
            <a:noAutofit/>
          </a:bodyPr>
          <a:lstStyle>
            <a:lvl1pPr indent="-349250" lvl="0" marL="457200" algn="l">
              <a:lnSpc>
                <a:spcPct val="115000"/>
              </a:lnSpc>
              <a:spcBef>
                <a:spcPts val="1000"/>
              </a:spcBef>
              <a:spcAft>
                <a:spcPts val="0"/>
              </a:spcAft>
              <a:buClr>
                <a:schemeClr val="dk2"/>
              </a:buClr>
              <a:buSzPts val="1900"/>
              <a:buChar char="•"/>
              <a:defRPr sz="1900">
                <a:solidFill>
                  <a:schemeClr val="dk2"/>
                </a:solidFill>
              </a:defRPr>
            </a:lvl1pPr>
            <a:lvl2pPr indent="-330200" lvl="1" marL="914400" algn="l">
              <a:lnSpc>
                <a:spcPct val="115000"/>
              </a:lnSpc>
              <a:spcBef>
                <a:spcPts val="2100"/>
              </a:spcBef>
              <a:spcAft>
                <a:spcPts val="0"/>
              </a:spcAft>
              <a:buClr>
                <a:schemeClr val="dk2"/>
              </a:buClr>
              <a:buSzPts val="1600"/>
              <a:buChar char="•"/>
              <a:defRPr sz="1600">
                <a:solidFill>
                  <a:schemeClr val="dk2"/>
                </a:solidFill>
              </a:defRPr>
            </a:lvl2pPr>
            <a:lvl3pPr indent="-330200" lvl="2" marL="1371600" algn="l">
              <a:lnSpc>
                <a:spcPct val="115000"/>
              </a:lnSpc>
              <a:spcBef>
                <a:spcPts val="2100"/>
              </a:spcBef>
              <a:spcAft>
                <a:spcPts val="0"/>
              </a:spcAft>
              <a:buClr>
                <a:schemeClr val="dk2"/>
              </a:buClr>
              <a:buSzPts val="1600"/>
              <a:buChar char="•"/>
              <a:defRPr sz="1600">
                <a:solidFill>
                  <a:schemeClr val="dk2"/>
                </a:solidFill>
              </a:defRPr>
            </a:lvl3pPr>
            <a:lvl4pPr indent="-330200" lvl="3" marL="1828800" algn="l">
              <a:lnSpc>
                <a:spcPct val="115000"/>
              </a:lnSpc>
              <a:spcBef>
                <a:spcPts val="2100"/>
              </a:spcBef>
              <a:spcAft>
                <a:spcPts val="0"/>
              </a:spcAft>
              <a:buClr>
                <a:schemeClr val="dk2"/>
              </a:buClr>
              <a:buSzPts val="1600"/>
              <a:buChar char="•"/>
              <a:defRPr sz="1600">
                <a:solidFill>
                  <a:schemeClr val="dk2"/>
                </a:solidFill>
              </a:defRPr>
            </a:lvl4pPr>
            <a:lvl5pPr indent="-330200" lvl="4" marL="2286000" algn="l">
              <a:lnSpc>
                <a:spcPct val="115000"/>
              </a:lnSpc>
              <a:spcBef>
                <a:spcPts val="2100"/>
              </a:spcBef>
              <a:spcAft>
                <a:spcPts val="0"/>
              </a:spcAft>
              <a:buClr>
                <a:schemeClr val="dk2"/>
              </a:buClr>
              <a:buSzPts val="1600"/>
              <a:buChar char="•"/>
              <a:defRPr sz="1600">
                <a:solidFill>
                  <a:schemeClr val="dk2"/>
                </a:solidFill>
              </a:defRPr>
            </a:lvl5pPr>
            <a:lvl6pPr indent="-330200" lvl="5" marL="2743200" algn="l">
              <a:lnSpc>
                <a:spcPct val="115000"/>
              </a:lnSpc>
              <a:spcBef>
                <a:spcPts val="2100"/>
              </a:spcBef>
              <a:spcAft>
                <a:spcPts val="0"/>
              </a:spcAft>
              <a:buClr>
                <a:schemeClr val="dk2"/>
              </a:buClr>
              <a:buSzPts val="1600"/>
              <a:buChar char="•"/>
              <a:defRPr sz="1600">
                <a:solidFill>
                  <a:schemeClr val="dk2"/>
                </a:solidFill>
              </a:defRPr>
            </a:lvl6pPr>
            <a:lvl7pPr indent="-330200" lvl="6" marL="3200400" algn="l">
              <a:lnSpc>
                <a:spcPct val="115000"/>
              </a:lnSpc>
              <a:spcBef>
                <a:spcPts val="2100"/>
              </a:spcBef>
              <a:spcAft>
                <a:spcPts val="0"/>
              </a:spcAft>
              <a:buClr>
                <a:schemeClr val="dk2"/>
              </a:buClr>
              <a:buSzPts val="1600"/>
              <a:buChar char="•"/>
              <a:defRPr sz="1600">
                <a:solidFill>
                  <a:schemeClr val="dk2"/>
                </a:solidFill>
              </a:defRPr>
            </a:lvl7pPr>
            <a:lvl8pPr indent="-330200" lvl="7" marL="3657600" algn="l">
              <a:lnSpc>
                <a:spcPct val="115000"/>
              </a:lnSpc>
              <a:spcBef>
                <a:spcPts val="2100"/>
              </a:spcBef>
              <a:spcAft>
                <a:spcPts val="0"/>
              </a:spcAft>
              <a:buClr>
                <a:schemeClr val="dk2"/>
              </a:buClr>
              <a:buSzPts val="1600"/>
              <a:buChar char="•"/>
              <a:defRPr sz="1600">
                <a:solidFill>
                  <a:schemeClr val="dk2"/>
                </a:solidFill>
              </a:defRPr>
            </a:lvl8pPr>
            <a:lvl9pPr indent="-330200" lvl="8" marL="4114800" algn="l">
              <a:lnSpc>
                <a:spcPct val="115000"/>
              </a:lnSpc>
              <a:spcBef>
                <a:spcPts val="2100"/>
              </a:spcBef>
              <a:spcAft>
                <a:spcPts val="2100"/>
              </a:spcAft>
              <a:buClr>
                <a:schemeClr val="dk2"/>
              </a:buClr>
              <a:buSzPts val="1600"/>
              <a:buChar char="•"/>
              <a:defRPr sz="1600">
                <a:solidFill>
                  <a:schemeClr val="dk2"/>
                </a:solidFill>
              </a:defRPr>
            </a:lvl9pPr>
          </a:lstStyle>
          <a:p/>
        </p:txBody>
      </p:sp>
      <p:sp>
        <p:nvSpPr>
          <p:cNvPr id="91" name="Google Shape;91;p38"/>
          <p:cNvSpPr txBox="1"/>
          <p:nvPr>
            <p:ph idx="2" type="body"/>
          </p:nvPr>
        </p:nvSpPr>
        <p:spPr>
          <a:xfrm>
            <a:off x="4461683" y="3373533"/>
            <a:ext cx="3286800" cy="2573700"/>
          </a:xfrm>
          <a:prstGeom prst="rect">
            <a:avLst/>
          </a:prstGeom>
          <a:noFill/>
          <a:ln>
            <a:noFill/>
          </a:ln>
        </p:spPr>
        <p:txBody>
          <a:bodyPr anchorCtr="0" anchor="t" bIns="45700" lIns="91425" spcFirstLastPara="1" rIns="91425" wrap="square" tIns="45700">
            <a:noAutofit/>
          </a:bodyPr>
          <a:lstStyle>
            <a:lvl1pPr indent="-349250" lvl="0" marL="457200" algn="l">
              <a:lnSpc>
                <a:spcPct val="115000"/>
              </a:lnSpc>
              <a:spcBef>
                <a:spcPts val="1000"/>
              </a:spcBef>
              <a:spcAft>
                <a:spcPts val="0"/>
              </a:spcAft>
              <a:buClr>
                <a:schemeClr val="dk2"/>
              </a:buClr>
              <a:buSzPts val="1900"/>
              <a:buChar char="•"/>
              <a:defRPr sz="1900">
                <a:solidFill>
                  <a:schemeClr val="dk2"/>
                </a:solidFill>
              </a:defRPr>
            </a:lvl1pPr>
            <a:lvl2pPr indent="-330200" lvl="1" marL="914400" algn="l">
              <a:lnSpc>
                <a:spcPct val="115000"/>
              </a:lnSpc>
              <a:spcBef>
                <a:spcPts val="2100"/>
              </a:spcBef>
              <a:spcAft>
                <a:spcPts val="0"/>
              </a:spcAft>
              <a:buClr>
                <a:schemeClr val="dk2"/>
              </a:buClr>
              <a:buSzPts val="1600"/>
              <a:buChar char="•"/>
              <a:defRPr sz="1600">
                <a:solidFill>
                  <a:schemeClr val="dk2"/>
                </a:solidFill>
              </a:defRPr>
            </a:lvl2pPr>
            <a:lvl3pPr indent="-330200" lvl="2" marL="1371600" algn="l">
              <a:lnSpc>
                <a:spcPct val="115000"/>
              </a:lnSpc>
              <a:spcBef>
                <a:spcPts val="2100"/>
              </a:spcBef>
              <a:spcAft>
                <a:spcPts val="0"/>
              </a:spcAft>
              <a:buClr>
                <a:schemeClr val="dk2"/>
              </a:buClr>
              <a:buSzPts val="1600"/>
              <a:buChar char="•"/>
              <a:defRPr sz="1600">
                <a:solidFill>
                  <a:schemeClr val="dk2"/>
                </a:solidFill>
              </a:defRPr>
            </a:lvl3pPr>
            <a:lvl4pPr indent="-330200" lvl="3" marL="1828800" algn="l">
              <a:lnSpc>
                <a:spcPct val="115000"/>
              </a:lnSpc>
              <a:spcBef>
                <a:spcPts val="2100"/>
              </a:spcBef>
              <a:spcAft>
                <a:spcPts val="0"/>
              </a:spcAft>
              <a:buClr>
                <a:schemeClr val="dk2"/>
              </a:buClr>
              <a:buSzPts val="1600"/>
              <a:buChar char="•"/>
              <a:defRPr sz="1600">
                <a:solidFill>
                  <a:schemeClr val="dk2"/>
                </a:solidFill>
              </a:defRPr>
            </a:lvl4pPr>
            <a:lvl5pPr indent="-330200" lvl="4" marL="2286000" algn="l">
              <a:lnSpc>
                <a:spcPct val="115000"/>
              </a:lnSpc>
              <a:spcBef>
                <a:spcPts val="2100"/>
              </a:spcBef>
              <a:spcAft>
                <a:spcPts val="0"/>
              </a:spcAft>
              <a:buClr>
                <a:schemeClr val="dk2"/>
              </a:buClr>
              <a:buSzPts val="1600"/>
              <a:buChar char="•"/>
              <a:defRPr sz="1600">
                <a:solidFill>
                  <a:schemeClr val="dk2"/>
                </a:solidFill>
              </a:defRPr>
            </a:lvl5pPr>
            <a:lvl6pPr indent="-330200" lvl="5" marL="2743200" algn="l">
              <a:lnSpc>
                <a:spcPct val="115000"/>
              </a:lnSpc>
              <a:spcBef>
                <a:spcPts val="2100"/>
              </a:spcBef>
              <a:spcAft>
                <a:spcPts val="0"/>
              </a:spcAft>
              <a:buClr>
                <a:schemeClr val="dk2"/>
              </a:buClr>
              <a:buSzPts val="1600"/>
              <a:buChar char="•"/>
              <a:defRPr sz="1600">
                <a:solidFill>
                  <a:schemeClr val="dk2"/>
                </a:solidFill>
              </a:defRPr>
            </a:lvl6pPr>
            <a:lvl7pPr indent="-330200" lvl="6" marL="3200400" algn="l">
              <a:lnSpc>
                <a:spcPct val="115000"/>
              </a:lnSpc>
              <a:spcBef>
                <a:spcPts val="2100"/>
              </a:spcBef>
              <a:spcAft>
                <a:spcPts val="0"/>
              </a:spcAft>
              <a:buClr>
                <a:schemeClr val="dk2"/>
              </a:buClr>
              <a:buSzPts val="1600"/>
              <a:buChar char="•"/>
              <a:defRPr sz="1600">
                <a:solidFill>
                  <a:schemeClr val="dk2"/>
                </a:solidFill>
              </a:defRPr>
            </a:lvl7pPr>
            <a:lvl8pPr indent="-330200" lvl="7" marL="3657600" algn="l">
              <a:lnSpc>
                <a:spcPct val="115000"/>
              </a:lnSpc>
              <a:spcBef>
                <a:spcPts val="2100"/>
              </a:spcBef>
              <a:spcAft>
                <a:spcPts val="0"/>
              </a:spcAft>
              <a:buClr>
                <a:schemeClr val="dk2"/>
              </a:buClr>
              <a:buSzPts val="1600"/>
              <a:buChar char="•"/>
              <a:defRPr sz="1600">
                <a:solidFill>
                  <a:schemeClr val="dk2"/>
                </a:solidFill>
              </a:defRPr>
            </a:lvl8pPr>
            <a:lvl9pPr indent="-330200" lvl="8" marL="4114800" algn="l">
              <a:lnSpc>
                <a:spcPct val="115000"/>
              </a:lnSpc>
              <a:spcBef>
                <a:spcPts val="2100"/>
              </a:spcBef>
              <a:spcAft>
                <a:spcPts val="2100"/>
              </a:spcAft>
              <a:buClr>
                <a:schemeClr val="dk2"/>
              </a:buClr>
              <a:buSzPts val="1600"/>
              <a:buChar char="•"/>
              <a:defRPr sz="1600">
                <a:solidFill>
                  <a:schemeClr val="dk2"/>
                </a:solidFill>
              </a:defRPr>
            </a:lvl9pPr>
          </a:lstStyle>
          <a:p/>
        </p:txBody>
      </p:sp>
      <p:sp>
        <p:nvSpPr>
          <p:cNvPr id="92" name="Google Shape;92;p38"/>
          <p:cNvSpPr txBox="1"/>
          <p:nvPr>
            <p:ph idx="3" type="body"/>
          </p:nvPr>
        </p:nvSpPr>
        <p:spPr>
          <a:xfrm>
            <a:off x="7841167" y="3374418"/>
            <a:ext cx="3286800" cy="2573700"/>
          </a:xfrm>
          <a:prstGeom prst="rect">
            <a:avLst/>
          </a:prstGeom>
          <a:noFill/>
          <a:ln>
            <a:noFill/>
          </a:ln>
        </p:spPr>
        <p:txBody>
          <a:bodyPr anchorCtr="0" anchor="t" bIns="45700" lIns="91425" spcFirstLastPara="1" rIns="91425" wrap="square" tIns="45700">
            <a:noAutofit/>
          </a:bodyPr>
          <a:lstStyle>
            <a:lvl1pPr indent="-349250" lvl="0" marL="457200" algn="l">
              <a:lnSpc>
                <a:spcPct val="115000"/>
              </a:lnSpc>
              <a:spcBef>
                <a:spcPts val="1000"/>
              </a:spcBef>
              <a:spcAft>
                <a:spcPts val="0"/>
              </a:spcAft>
              <a:buClr>
                <a:schemeClr val="dk2"/>
              </a:buClr>
              <a:buSzPts val="1900"/>
              <a:buChar char="•"/>
              <a:defRPr sz="1900">
                <a:solidFill>
                  <a:schemeClr val="dk2"/>
                </a:solidFill>
              </a:defRPr>
            </a:lvl1pPr>
            <a:lvl2pPr indent="-330200" lvl="1" marL="914400" algn="l">
              <a:lnSpc>
                <a:spcPct val="115000"/>
              </a:lnSpc>
              <a:spcBef>
                <a:spcPts val="2100"/>
              </a:spcBef>
              <a:spcAft>
                <a:spcPts val="0"/>
              </a:spcAft>
              <a:buClr>
                <a:schemeClr val="dk2"/>
              </a:buClr>
              <a:buSzPts val="1600"/>
              <a:buChar char="•"/>
              <a:defRPr sz="1600">
                <a:solidFill>
                  <a:schemeClr val="dk2"/>
                </a:solidFill>
              </a:defRPr>
            </a:lvl2pPr>
            <a:lvl3pPr indent="-330200" lvl="2" marL="1371600" algn="l">
              <a:lnSpc>
                <a:spcPct val="115000"/>
              </a:lnSpc>
              <a:spcBef>
                <a:spcPts val="2100"/>
              </a:spcBef>
              <a:spcAft>
                <a:spcPts val="0"/>
              </a:spcAft>
              <a:buClr>
                <a:schemeClr val="dk2"/>
              </a:buClr>
              <a:buSzPts val="1600"/>
              <a:buChar char="•"/>
              <a:defRPr sz="1600">
                <a:solidFill>
                  <a:schemeClr val="dk2"/>
                </a:solidFill>
              </a:defRPr>
            </a:lvl3pPr>
            <a:lvl4pPr indent="-330200" lvl="3" marL="1828800" algn="l">
              <a:lnSpc>
                <a:spcPct val="115000"/>
              </a:lnSpc>
              <a:spcBef>
                <a:spcPts val="2100"/>
              </a:spcBef>
              <a:spcAft>
                <a:spcPts val="0"/>
              </a:spcAft>
              <a:buClr>
                <a:schemeClr val="dk2"/>
              </a:buClr>
              <a:buSzPts val="1600"/>
              <a:buChar char="•"/>
              <a:defRPr sz="1600">
                <a:solidFill>
                  <a:schemeClr val="dk2"/>
                </a:solidFill>
              </a:defRPr>
            </a:lvl4pPr>
            <a:lvl5pPr indent="-330200" lvl="4" marL="2286000" algn="l">
              <a:lnSpc>
                <a:spcPct val="115000"/>
              </a:lnSpc>
              <a:spcBef>
                <a:spcPts val="2100"/>
              </a:spcBef>
              <a:spcAft>
                <a:spcPts val="0"/>
              </a:spcAft>
              <a:buClr>
                <a:schemeClr val="dk2"/>
              </a:buClr>
              <a:buSzPts val="1600"/>
              <a:buChar char="•"/>
              <a:defRPr sz="1600">
                <a:solidFill>
                  <a:schemeClr val="dk2"/>
                </a:solidFill>
              </a:defRPr>
            </a:lvl5pPr>
            <a:lvl6pPr indent="-330200" lvl="5" marL="2743200" algn="l">
              <a:lnSpc>
                <a:spcPct val="115000"/>
              </a:lnSpc>
              <a:spcBef>
                <a:spcPts val="2100"/>
              </a:spcBef>
              <a:spcAft>
                <a:spcPts val="0"/>
              </a:spcAft>
              <a:buClr>
                <a:schemeClr val="dk2"/>
              </a:buClr>
              <a:buSzPts val="1600"/>
              <a:buChar char="•"/>
              <a:defRPr sz="1600">
                <a:solidFill>
                  <a:schemeClr val="dk2"/>
                </a:solidFill>
              </a:defRPr>
            </a:lvl6pPr>
            <a:lvl7pPr indent="-330200" lvl="6" marL="3200400" algn="l">
              <a:lnSpc>
                <a:spcPct val="115000"/>
              </a:lnSpc>
              <a:spcBef>
                <a:spcPts val="2100"/>
              </a:spcBef>
              <a:spcAft>
                <a:spcPts val="0"/>
              </a:spcAft>
              <a:buClr>
                <a:schemeClr val="dk2"/>
              </a:buClr>
              <a:buSzPts val="1600"/>
              <a:buChar char="•"/>
              <a:defRPr sz="1600">
                <a:solidFill>
                  <a:schemeClr val="dk2"/>
                </a:solidFill>
              </a:defRPr>
            </a:lvl7pPr>
            <a:lvl8pPr indent="-330200" lvl="7" marL="3657600" algn="l">
              <a:lnSpc>
                <a:spcPct val="115000"/>
              </a:lnSpc>
              <a:spcBef>
                <a:spcPts val="2100"/>
              </a:spcBef>
              <a:spcAft>
                <a:spcPts val="0"/>
              </a:spcAft>
              <a:buClr>
                <a:schemeClr val="dk2"/>
              </a:buClr>
              <a:buSzPts val="1600"/>
              <a:buChar char="•"/>
              <a:defRPr sz="1600">
                <a:solidFill>
                  <a:schemeClr val="dk2"/>
                </a:solidFill>
              </a:defRPr>
            </a:lvl8pPr>
            <a:lvl9pPr indent="-330200" lvl="8" marL="4114800" algn="l">
              <a:lnSpc>
                <a:spcPct val="115000"/>
              </a:lnSpc>
              <a:spcBef>
                <a:spcPts val="2100"/>
              </a:spcBef>
              <a:spcAft>
                <a:spcPts val="2100"/>
              </a:spcAft>
              <a:buClr>
                <a:schemeClr val="dk2"/>
              </a:buClr>
              <a:buSzPts val="1600"/>
              <a:buChar char="•"/>
              <a:defRPr sz="1600">
                <a:solidFill>
                  <a:schemeClr val="dk2"/>
                </a:solidFill>
              </a:defRPr>
            </a:lvl9pPr>
          </a:lstStyle>
          <a:p/>
        </p:txBody>
      </p:sp>
      <p:sp>
        <p:nvSpPr>
          <p:cNvPr id="93" name="Google Shape;93;p38"/>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300" u="none" cap="none" strike="noStrike">
                <a:solidFill>
                  <a:schemeClr val="dk2"/>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300" u="none" cap="none" strike="noStrike">
                <a:solidFill>
                  <a:schemeClr val="dk2"/>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300" u="none" cap="none" strike="noStrike">
                <a:solidFill>
                  <a:schemeClr val="dk2"/>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300" u="none" cap="none" strike="noStrike">
                <a:solidFill>
                  <a:schemeClr val="dk2"/>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300" u="none" cap="none" strike="noStrike">
                <a:solidFill>
                  <a:schemeClr val="dk2"/>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300" u="none" cap="none" strike="noStrike">
                <a:solidFill>
                  <a:schemeClr val="dk2"/>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300" u="none" cap="none" strike="noStrike">
                <a:solidFill>
                  <a:schemeClr val="dk2"/>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300" u="none" cap="none" strike="noStrike">
                <a:solidFill>
                  <a:schemeClr val="dk2"/>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30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4" name="Shape 94"/>
        <p:cNvGrpSpPr/>
        <p:nvPr/>
      </p:nvGrpSpPr>
      <p:grpSpPr>
        <a:xfrm>
          <a:off x="0" y="0"/>
          <a:ext cx="0" cy="0"/>
          <a:chOff x="0" y="0"/>
          <a:chExt cx="0" cy="0"/>
        </a:xfrm>
      </p:grpSpPr>
      <p:sp>
        <p:nvSpPr>
          <p:cNvPr id="95" name="Google Shape;95;p39"/>
          <p:cNvSpPr txBox="1"/>
          <p:nvPr>
            <p:ph type="title"/>
          </p:nvPr>
        </p:nvSpPr>
        <p:spPr>
          <a:xfrm>
            <a:off x="415633" y="667900"/>
            <a:ext cx="11360700" cy="831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400"/>
              <a:buNone/>
              <a:defRPr>
                <a:solidFill>
                  <a:schemeClr val="lt1"/>
                </a:solidFill>
              </a:defRPr>
            </a:lvl1pPr>
            <a:lvl2pPr lvl="1" algn="l">
              <a:lnSpc>
                <a:spcPct val="90000"/>
              </a:lnSpc>
              <a:spcBef>
                <a:spcPts val="0"/>
              </a:spcBef>
              <a:spcAft>
                <a:spcPts val="0"/>
              </a:spcAft>
              <a:buClr>
                <a:schemeClr val="lt1"/>
              </a:buClr>
              <a:buSzPts val="1400"/>
              <a:buNone/>
              <a:defRPr>
                <a:solidFill>
                  <a:schemeClr val="lt1"/>
                </a:solidFill>
              </a:defRPr>
            </a:lvl2pPr>
            <a:lvl3pPr lvl="2" algn="l">
              <a:lnSpc>
                <a:spcPct val="90000"/>
              </a:lnSpc>
              <a:spcBef>
                <a:spcPts val="0"/>
              </a:spcBef>
              <a:spcAft>
                <a:spcPts val="0"/>
              </a:spcAft>
              <a:buClr>
                <a:schemeClr val="lt1"/>
              </a:buClr>
              <a:buSzPts val="1400"/>
              <a:buNone/>
              <a:defRPr>
                <a:solidFill>
                  <a:schemeClr val="lt1"/>
                </a:solidFill>
              </a:defRPr>
            </a:lvl3pPr>
            <a:lvl4pPr lvl="3" algn="l">
              <a:lnSpc>
                <a:spcPct val="90000"/>
              </a:lnSpc>
              <a:spcBef>
                <a:spcPts val="0"/>
              </a:spcBef>
              <a:spcAft>
                <a:spcPts val="0"/>
              </a:spcAft>
              <a:buClr>
                <a:schemeClr val="lt1"/>
              </a:buClr>
              <a:buSzPts val="1400"/>
              <a:buNone/>
              <a:defRPr>
                <a:solidFill>
                  <a:schemeClr val="lt1"/>
                </a:solidFill>
              </a:defRPr>
            </a:lvl4pPr>
            <a:lvl5pPr lvl="4" algn="l">
              <a:lnSpc>
                <a:spcPct val="90000"/>
              </a:lnSpc>
              <a:spcBef>
                <a:spcPts val="0"/>
              </a:spcBef>
              <a:spcAft>
                <a:spcPts val="0"/>
              </a:spcAft>
              <a:buClr>
                <a:schemeClr val="lt1"/>
              </a:buClr>
              <a:buSzPts val="1400"/>
              <a:buNone/>
              <a:defRPr>
                <a:solidFill>
                  <a:schemeClr val="lt1"/>
                </a:solidFill>
              </a:defRPr>
            </a:lvl5pPr>
            <a:lvl6pPr lvl="5" algn="l">
              <a:lnSpc>
                <a:spcPct val="90000"/>
              </a:lnSpc>
              <a:spcBef>
                <a:spcPts val="0"/>
              </a:spcBef>
              <a:spcAft>
                <a:spcPts val="0"/>
              </a:spcAft>
              <a:buClr>
                <a:schemeClr val="lt1"/>
              </a:buClr>
              <a:buSzPts val="1400"/>
              <a:buNone/>
              <a:defRPr>
                <a:solidFill>
                  <a:schemeClr val="lt1"/>
                </a:solidFill>
              </a:defRPr>
            </a:lvl6pPr>
            <a:lvl7pPr lvl="6" algn="l">
              <a:lnSpc>
                <a:spcPct val="90000"/>
              </a:lnSpc>
              <a:spcBef>
                <a:spcPts val="0"/>
              </a:spcBef>
              <a:spcAft>
                <a:spcPts val="0"/>
              </a:spcAft>
              <a:buClr>
                <a:schemeClr val="lt1"/>
              </a:buClr>
              <a:buSzPts val="1400"/>
              <a:buNone/>
              <a:defRPr>
                <a:solidFill>
                  <a:schemeClr val="lt1"/>
                </a:solidFill>
              </a:defRPr>
            </a:lvl7pPr>
            <a:lvl8pPr lvl="7" algn="l">
              <a:lnSpc>
                <a:spcPct val="90000"/>
              </a:lnSpc>
              <a:spcBef>
                <a:spcPts val="0"/>
              </a:spcBef>
              <a:spcAft>
                <a:spcPts val="0"/>
              </a:spcAft>
              <a:buClr>
                <a:schemeClr val="lt1"/>
              </a:buClr>
              <a:buSzPts val="1400"/>
              <a:buNone/>
              <a:defRPr>
                <a:solidFill>
                  <a:schemeClr val="lt1"/>
                </a:solidFill>
              </a:defRPr>
            </a:lvl8pPr>
            <a:lvl9pPr lvl="8" algn="l">
              <a:lnSpc>
                <a:spcPct val="90000"/>
              </a:lnSpc>
              <a:spcBef>
                <a:spcPts val="0"/>
              </a:spcBef>
              <a:spcAft>
                <a:spcPts val="0"/>
              </a:spcAft>
              <a:buClr>
                <a:schemeClr val="lt1"/>
              </a:buClr>
              <a:buSzPts val="1400"/>
              <a:buNone/>
              <a:defRPr>
                <a:solidFill>
                  <a:schemeClr val="lt1"/>
                </a:solidFill>
              </a:defRPr>
            </a:lvl9pPr>
          </a:lstStyle>
          <a:p/>
        </p:txBody>
      </p:sp>
      <p:sp>
        <p:nvSpPr>
          <p:cNvPr id="96" name="Google Shape;96;p39"/>
          <p:cNvSpPr txBox="1"/>
          <p:nvPr>
            <p:ph idx="1" type="body"/>
          </p:nvPr>
        </p:nvSpPr>
        <p:spPr>
          <a:xfrm>
            <a:off x="415600" y="2007600"/>
            <a:ext cx="5333100" cy="4101600"/>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97" name="Google Shape;97;p39"/>
          <p:cNvSpPr txBox="1"/>
          <p:nvPr>
            <p:ph idx="2" type="body"/>
          </p:nvPr>
        </p:nvSpPr>
        <p:spPr>
          <a:xfrm>
            <a:off x="6443200" y="2007600"/>
            <a:ext cx="5333100" cy="4101600"/>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98" name="Google Shape;98;p39"/>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36"/>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36"/>
          <p:cNvSpPr txBox="1"/>
          <p:nvPr>
            <p:ph idx="10" type="dt"/>
          </p:nvPr>
        </p:nvSpPr>
        <p:spPr>
          <a:xfrm>
            <a:off x="266700" y="6557962"/>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6"/>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6"/>
          <p:cNvSpPr txBox="1"/>
          <p:nvPr>
            <p:ph idx="12" type="sldNum"/>
          </p:nvPr>
        </p:nvSpPr>
        <p:spPr>
          <a:xfrm>
            <a:off x="9629775" y="6492875"/>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8" name="Shape 38"/>
        <p:cNvGrpSpPr/>
        <p:nvPr/>
      </p:nvGrpSpPr>
      <p:grpSpPr>
        <a:xfrm>
          <a:off x="0" y="0"/>
          <a:ext cx="0" cy="0"/>
          <a:chOff x="0" y="0"/>
          <a:chExt cx="0" cy="0"/>
        </a:xfrm>
      </p:grpSpPr>
      <p:sp>
        <p:nvSpPr>
          <p:cNvPr id="39" name="Google Shape;39;p37"/>
          <p:cNvSpPr txBox="1"/>
          <p:nvPr>
            <p:ph idx="1" type="body"/>
          </p:nvPr>
        </p:nvSpPr>
        <p:spPr>
          <a:xfrm>
            <a:off x="1" y="3509963"/>
            <a:ext cx="12191999" cy="1011980"/>
          </a:xfrm>
          <a:prstGeom prst="rect">
            <a:avLst/>
          </a:prstGeom>
          <a:solidFill>
            <a:srgbClr val="8592BC"/>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100"/>
              <a:buNone/>
              <a:defRPr sz="100">
                <a:solidFill>
                  <a:schemeClr val="lt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7"/>
          <p:cNvSpPr txBox="1"/>
          <p:nvPr>
            <p:ph type="ctrTitle"/>
          </p:nvPr>
        </p:nvSpPr>
        <p:spPr>
          <a:xfrm>
            <a:off x="1524000" y="1122363"/>
            <a:ext cx="9144000" cy="163512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SzPts val="1400"/>
              <a:buNone/>
              <a:defRPr b="1" sz="4800">
                <a:solidFill>
                  <a:schemeClr val="lt1"/>
                </a:solidFill>
                <a:latin typeface="Georgia"/>
                <a:ea typeface="Georgia"/>
                <a:cs typeface="Georgia"/>
                <a:sym typeface="Georgia"/>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1" name="Google Shape;41;p37"/>
          <p:cNvSpPr txBox="1"/>
          <p:nvPr>
            <p:ph idx="2" type="subTitle"/>
          </p:nvPr>
        </p:nvSpPr>
        <p:spPr>
          <a:xfrm>
            <a:off x="602166" y="3787947"/>
            <a:ext cx="6445405" cy="508225"/>
          </a:xfrm>
          <a:prstGeom prst="rect">
            <a:avLst/>
          </a:prstGeom>
          <a:noFill/>
          <a:ln>
            <a:noFill/>
          </a:ln>
        </p:spPr>
        <p:txBody>
          <a:bodyPr anchorCtr="0" anchor="t" bIns="45700" lIns="91425" spcFirstLastPara="1" rIns="91425" wrap="square" tIns="45700">
            <a:normAutofit/>
          </a:bodyPr>
          <a:lstStyle>
            <a:lvl1pPr lvl="0" marR="0" algn="l">
              <a:lnSpc>
                <a:spcPct val="90000"/>
              </a:lnSpc>
              <a:spcBef>
                <a:spcPts val="450"/>
              </a:spcBef>
              <a:spcAft>
                <a:spcPts val="0"/>
              </a:spcAft>
              <a:buClr>
                <a:srgbClr val="0C2577"/>
              </a:buClr>
              <a:buSzPts val="2400"/>
              <a:buFont typeface="Arial"/>
              <a:buNone/>
              <a:defRPr sz="2400">
                <a:solidFill>
                  <a:schemeClr val="lt1"/>
                </a:solidFill>
                <a:latin typeface="Georgia"/>
                <a:ea typeface="Georgia"/>
                <a:cs typeface="Georgia"/>
                <a:sym typeface="Georgia"/>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2" name="Google Shape;42;p37"/>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10"/>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5" name="Google Shape;45;p10"/>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0"/>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10"/>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8" name="Shape 48"/>
        <p:cNvGrpSpPr/>
        <p:nvPr/>
      </p:nvGrpSpPr>
      <p:grpSpPr>
        <a:xfrm>
          <a:off x="0" y="0"/>
          <a:ext cx="0" cy="0"/>
          <a:chOff x="0" y="0"/>
          <a:chExt cx="0" cy="0"/>
        </a:xfrm>
      </p:grpSpPr>
      <p:sp>
        <p:nvSpPr>
          <p:cNvPr id="49" name="Google Shape;49;p1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0" name="Google Shape;50;p1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1"/>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3" name="Google Shape;53;p11"/>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4" name="Shape 54"/>
        <p:cNvGrpSpPr/>
        <p:nvPr/>
      </p:nvGrpSpPr>
      <p:grpSpPr>
        <a:xfrm>
          <a:off x="0" y="0"/>
          <a:ext cx="0" cy="0"/>
          <a:chOff x="0" y="0"/>
          <a:chExt cx="0" cy="0"/>
        </a:xfrm>
      </p:grpSpPr>
      <p:sp>
        <p:nvSpPr>
          <p:cNvPr id="55" name="Google Shape;55;p1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6" name="Google Shape;56;p12"/>
          <p:cNvSpPr txBox="1"/>
          <p:nvPr>
            <p:ph idx="1" type="body"/>
          </p:nvPr>
        </p:nvSpPr>
        <p:spPr>
          <a:xfrm rot="5400000">
            <a:off x="3920332" y="-1256506"/>
            <a:ext cx="4351337" cy="10515600"/>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12"/>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2"/>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12"/>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0" name="Shape 60"/>
        <p:cNvGrpSpPr/>
        <p:nvPr/>
      </p:nvGrpSpPr>
      <p:grpSpPr>
        <a:xfrm>
          <a:off x="0" y="0"/>
          <a:ext cx="0" cy="0"/>
          <a:chOff x="0" y="0"/>
          <a:chExt cx="0" cy="0"/>
        </a:xfrm>
      </p:grpSpPr>
      <p:sp>
        <p:nvSpPr>
          <p:cNvPr id="61" name="Google Shape;61;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2" name="Google Shape;62;p13"/>
          <p:cNvSpPr/>
          <p:nvPr>
            <p:ph idx="2" type="pic"/>
          </p:nvPr>
        </p:nvSpPr>
        <p:spPr>
          <a:xfrm>
            <a:off x="5183188" y="987425"/>
            <a:ext cx="6172200" cy="4873625"/>
          </a:xfrm>
          <a:prstGeom prst="rect">
            <a:avLst/>
          </a:prstGeom>
          <a:noFill/>
          <a:ln>
            <a:noFill/>
          </a:ln>
        </p:spPr>
      </p:sp>
      <p:sp>
        <p:nvSpPr>
          <p:cNvPr id="63" name="Google Shape;63;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002060"/>
              </a:buClr>
              <a:buSzPts val="1600"/>
              <a:buNone/>
              <a:defRPr sz="1600">
                <a:solidFill>
                  <a:srgbClr val="002060"/>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13"/>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3"/>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6" name="Google Shape;66;p13"/>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9" name="Google Shape;69;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rgbClr val="002060"/>
              </a:buClr>
              <a:buSzPts val="3200"/>
              <a:buChar char="•"/>
              <a:defRPr sz="3200">
                <a:solidFill>
                  <a:srgbClr val="002060"/>
                </a:solidFill>
              </a:defRPr>
            </a:lvl1pPr>
            <a:lvl2pPr indent="-406400" lvl="1" marL="914400" algn="l">
              <a:lnSpc>
                <a:spcPct val="90000"/>
              </a:lnSpc>
              <a:spcBef>
                <a:spcPts val="500"/>
              </a:spcBef>
              <a:spcAft>
                <a:spcPts val="0"/>
              </a:spcAft>
              <a:buClr>
                <a:srgbClr val="002060"/>
              </a:buClr>
              <a:buSzPts val="2800"/>
              <a:buChar char="•"/>
              <a:defRPr sz="2800">
                <a:solidFill>
                  <a:srgbClr val="002060"/>
                </a:solidFill>
              </a:defRPr>
            </a:lvl2pPr>
            <a:lvl3pPr indent="-381000" lvl="2" marL="1371600" algn="l">
              <a:lnSpc>
                <a:spcPct val="90000"/>
              </a:lnSpc>
              <a:spcBef>
                <a:spcPts val="500"/>
              </a:spcBef>
              <a:spcAft>
                <a:spcPts val="0"/>
              </a:spcAft>
              <a:buClr>
                <a:srgbClr val="002060"/>
              </a:buClr>
              <a:buSzPts val="2400"/>
              <a:buChar char="•"/>
              <a:defRPr sz="2400">
                <a:solidFill>
                  <a:srgbClr val="002060"/>
                </a:solidFill>
              </a:defRPr>
            </a:lvl3pPr>
            <a:lvl4pPr indent="-355600" lvl="3" marL="1828800" algn="l">
              <a:lnSpc>
                <a:spcPct val="90000"/>
              </a:lnSpc>
              <a:spcBef>
                <a:spcPts val="500"/>
              </a:spcBef>
              <a:spcAft>
                <a:spcPts val="0"/>
              </a:spcAft>
              <a:buClr>
                <a:srgbClr val="002060"/>
              </a:buClr>
              <a:buSzPts val="2000"/>
              <a:buChar char="•"/>
              <a:defRPr sz="2000">
                <a:solidFill>
                  <a:srgbClr val="002060"/>
                </a:solidFill>
              </a:defRPr>
            </a:lvl4pPr>
            <a:lvl5pPr indent="-355600" lvl="4" marL="2286000" algn="l">
              <a:lnSpc>
                <a:spcPct val="90000"/>
              </a:lnSpc>
              <a:spcBef>
                <a:spcPts val="500"/>
              </a:spcBef>
              <a:spcAft>
                <a:spcPts val="0"/>
              </a:spcAft>
              <a:buClr>
                <a:srgbClr val="002060"/>
              </a:buClr>
              <a:buSzPts val="2000"/>
              <a:buChar char="•"/>
              <a:defRPr sz="2000">
                <a:solidFill>
                  <a:srgbClr val="002060"/>
                </a:solidFill>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0" name="Google Shape;70;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002060"/>
              </a:buClr>
              <a:buSzPts val="1600"/>
              <a:buNone/>
              <a:defRPr sz="1600">
                <a:solidFill>
                  <a:srgbClr val="002060"/>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14"/>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4"/>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3" name="Google Shape;73;p14"/>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4" name="Shape 74"/>
        <p:cNvGrpSpPr/>
        <p:nvPr/>
      </p:nvGrpSpPr>
      <p:grpSpPr>
        <a:xfrm>
          <a:off x="0" y="0"/>
          <a:ext cx="0" cy="0"/>
          <a:chOff x="0" y="0"/>
          <a:chExt cx="0" cy="0"/>
        </a:xfrm>
      </p:grpSpPr>
      <p:sp>
        <p:nvSpPr>
          <p:cNvPr id="75" name="Google Shape;75;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6" name="Google Shape;76;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002060"/>
              </a:buClr>
              <a:buSzPts val="2400"/>
              <a:buNone/>
              <a:defRPr b="1" sz="2400">
                <a:solidFill>
                  <a:srgbClr val="002060"/>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7" name="Google Shape;77;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002060"/>
              </a:buClr>
              <a:buSzPts val="2400"/>
              <a:buNone/>
              <a:defRPr b="1" sz="2400">
                <a:solidFill>
                  <a:srgbClr val="002060"/>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9" name="Google Shape;79;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5"/>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5"/>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82" name="Google Shape;82;p15"/>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
          <p:cNvSpPr txBox="1"/>
          <p:nvPr/>
        </p:nvSpPr>
        <p:spPr>
          <a:xfrm>
            <a:off x="0" y="6465887"/>
            <a:ext cx="12192000" cy="404812"/>
          </a:xfrm>
          <a:prstGeom prst="rect">
            <a:avLst/>
          </a:prstGeom>
          <a:solidFill>
            <a:srgbClr val="0C2577"/>
          </a:solidFill>
          <a:ln>
            <a:noFill/>
          </a:ln>
        </p:spPr>
        <p:txBody>
          <a:bodyPr anchorCtr="0" anchor="t" bIns="34250" lIns="68525" spcFirstLastPara="1" rIns="68525" wrap="square" tIns="342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 name="Google Shape;11;p5"/>
          <p:cNvPicPr preferRelativeResize="0"/>
          <p:nvPr/>
        </p:nvPicPr>
        <p:blipFill rotWithShape="1">
          <a:blip r:embed="rId1">
            <a:alphaModFix/>
          </a:blip>
          <a:srcRect b="0" l="0" r="0" t="0"/>
          <a:stretch/>
        </p:blipFill>
        <p:spPr>
          <a:xfrm>
            <a:off x="10623550" y="230187"/>
            <a:ext cx="1460500" cy="1460500"/>
          </a:xfrm>
          <a:prstGeom prst="rect">
            <a:avLst/>
          </a:prstGeom>
          <a:noFill/>
          <a:ln>
            <a:noFill/>
          </a:ln>
        </p:spPr>
      </p:pic>
      <p:sp>
        <p:nvSpPr>
          <p:cNvPr id="12" name="Google Shape;12;p5"/>
          <p:cNvSpPr txBox="1"/>
          <p:nvPr/>
        </p:nvSpPr>
        <p:spPr>
          <a:xfrm>
            <a:off x="0" y="0"/>
            <a:ext cx="12192000" cy="3509962"/>
          </a:xfrm>
          <a:prstGeom prst="rect">
            <a:avLst/>
          </a:prstGeom>
          <a:solidFill>
            <a:srgbClr val="0C2577"/>
          </a:solidFill>
          <a:ln>
            <a:noFill/>
          </a:ln>
        </p:spPr>
        <p:txBody>
          <a:bodyPr anchorCtr="0" anchor="t" bIns="0" lIns="0" spcFirstLastPara="1" rIns="0" wrap="square" tIns="0">
            <a:normAutofit/>
          </a:bodyPr>
          <a:lstStyle/>
          <a:p>
            <a:pPr indent="0" lvl="0" marL="0" marR="0" rtl="0" algn="l">
              <a:lnSpc>
                <a:spcPct val="90000"/>
              </a:lnSpc>
              <a:spcBef>
                <a:spcPts val="0"/>
              </a:spcBef>
              <a:spcAft>
                <a:spcPts val="0"/>
              </a:spcAft>
              <a:buClr>
                <a:srgbClr val="0C2577"/>
              </a:buClr>
              <a:buSzPts val="100"/>
              <a:buFont typeface="Georgia"/>
              <a:buNone/>
            </a:pPr>
            <a:r>
              <a:rPr b="0" i="0" lang="en-US" sz="100" u="none" cap="none" strike="noStrike">
                <a:solidFill>
                  <a:srgbClr val="0C2577"/>
                </a:solidFill>
                <a:latin typeface="Georgia"/>
                <a:ea typeface="Georgia"/>
                <a:cs typeface="Georgia"/>
                <a:sym typeface="Georgia"/>
              </a:rPr>
              <a:t>..</a:t>
            </a:r>
            <a:endParaRPr b="0" i="0" sz="1400" u="none" cap="none" strike="noStrike">
              <a:solidFill>
                <a:srgbClr val="000000"/>
              </a:solidFill>
              <a:latin typeface="Arial"/>
              <a:ea typeface="Arial"/>
              <a:cs typeface="Arial"/>
              <a:sym typeface="Arial"/>
            </a:endParaRPr>
          </a:p>
        </p:txBody>
      </p:sp>
      <p:pic>
        <p:nvPicPr>
          <p:cNvPr id="13" name="Google Shape;13;p5"/>
          <p:cNvPicPr preferRelativeResize="0"/>
          <p:nvPr/>
        </p:nvPicPr>
        <p:blipFill rotWithShape="1">
          <a:blip r:embed="rId1">
            <a:alphaModFix/>
          </a:blip>
          <a:srcRect b="0" l="0" r="0" t="0"/>
          <a:stretch/>
        </p:blipFill>
        <p:spPr>
          <a:xfrm>
            <a:off x="150812" y="4852987"/>
            <a:ext cx="1244600" cy="1244600"/>
          </a:xfrm>
          <a:prstGeom prst="rect">
            <a:avLst/>
          </a:prstGeom>
          <a:noFill/>
          <a:ln>
            <a:noFill/>
          </a:ln>
        </p:spPr>
      </p:pic>
      <p:sp>
        <p:nvSpPr>
          <p:cNvPr id="14" name="Google Shape;14;p5"/>
          <p:cNvSpPr txBox="1"/>
          <p:nvPr/>
        </p:nvSpPr>
        <p:spPr>
          <a:xfrm>
            <a:off x="1619250" y="5013325"/>
            <a:ext cx="5559425"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3298A"/>
              </a:buClr>
              <a:buSzPts val="1800"/>
              <a:buFont typeface="Georgia"/>
              <a:buNone/>
            </a:pPr>
            <a:r>
              <a:rPr b="1" i="0" lang="en-US" sz="1800" u="none" cap="none" strike="noStrike">
                <a:solidFill>
                  <a:srgbClr val="23298A"/>
                </a:solidFill>
                <a:latin typeface="Georgia"/>
                <a:ea typeface="Georgia"/>
                <a:cs typeface="Georgia"/>
                <a:sym typeface="Georgia"/>
              </a:rPr>
              <a:t>Dr. Shyama Prasad Mukherjee International Institute of Information Technology, Naya Raipur </a:t>
            </a:r>
            <a:endParaRPr b="0" i="0" sz="1400" u="none" cap="none" strike="noStrike">
              <a:solidFill>
                <a:srgbClr val="000000"/>
              </a:solidFill>
              <a:latin typeface="Arial"/>
              <a:ea typeface="Arial"/>
              <a:cs typeface="Arial"/>
              <a:sym typeface="Arial"/>
            </a:endParaRPr>
          </a:p>
        </p:txBody>
      </p:sp>
      <p:sp>
        <p:nvSpPr>
          <p:cNvPr id="15" name="Google Shape;15;p5"/>
          <p:cNvSpPr txBox="1"/>
          <p:nvPr/>
        </p:nvSpPr>
        <p:spPr>
          <a:xfrm>
            <a:off x="8374062" y="3787775"/>
            <a:ext cx="3171825" cy="427037"/>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2000"/>
              <a:buFont typeface="Georgia"/>
              <a:buNone/>
            </a:pPr>
            <a:r>
              <a:rPr b="0" i="0" lang="en-US" sz="2000" u="none" cap="none" strike="noStrike">
                <a:solidFill>
                  <a:schemeClr val="lt1"/>
                </a:solidFill>
                <a:latin typeface="Georgia"/>
                <a:ea typeface="Georgia"/>
                <a:cs typeface="Georgia"/>
                <a:sym typeface="Georgia"/>
              </a:rPr>
              <a:t>Date:</a:t>
            </a:r>
            <a:endParaRPr b="0" i="0" sz="1400" u="none" cap="none" strike="noStrike">
              <a:solidFill>
                <a:srgbClr val="000000"/>
              </a:solidFill>
              <a:latin typeface="Arial"/>
              <a:ea typeface="Arial"/>
              <a:cs typeface="Arial"/>
              <a:sym typeface="Arial"/>
            </a:endParaRPr>
          </a:p>
        </p:txBody>
      </p:sp>
      <p:sp>
        <p:nvSpPr>
          <p:cNvPr id="16" name="Google Shape;16;p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7" name="Google Shape;17;p5"/>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 name="Google Shape;18;p5"/>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lt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9"/>
          <p:cNvSpPr txBox="1"/>
          <p:nvPr/>
        </p:nvSpPr>
        <p:spPr>
          <a:xfrm>
            <a:off x="0" y="6465887"/>
            <a:ext cx="12192000" cy="404812"/>
          </a:xfrm>
          <a:prstGeom prst="rect">
            <a:avLst/>
          </a:prstGeom>
          <a:solidFill>
            <a:srgbClr val="0C2577"/>
          </a:solidFill>
          <a:ln>
            <a:noFill/>
          </a:ln>
        </p:spPr>
        <p:txBody>
          <a:bodyPr anchorCtr="0" anchor="t" bIns="34250" lIns="68525" spcFirstLastPara="1" rIns="68525" wrap="square" tIns="342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 name="Google Shape;26;p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27" name="Google Shape;27;p9"/>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8" name="Google Shape;28;p9"/>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9" name="Google Shape;29;p9"/>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pic>
        <p:nvPicPr>
          <p:cNvPr id="30" name="Google Shape;30;p9"/>
          <p:cNvPicPr preferRelativeResize="0"/>
          <p:nvPr/>
        </p:nvPicPr>
        <p:blipFill rotWithShape="1">
          <a:blip r:embed="rId1">
            <a:alphaModFix/>
          </a:blip>
          <a:srcRect b="0" l="0" r="0" t="0"/>
          <a:stretch/>
        </p:blipFill>
        <p:spPr>
          <a:xfrm>
            <a:off x="10623550" y="230187"/>
            <a:ext cx="1460500" cy="1460500"/>
          </a:xfrm>
          <a:prstGeom prst="rect">
            <a:avLst/>
          </a:prstGeom>
          <a:noFill/>
          <a:ln>
            <a:noFill/>
          </a:ln>
        </p:spPr>
      </p:pic>
      <p:sp>
        <p:nvSpPr>
          <p:cNvPr id="31" name="Google Shape;31;p9"/>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lt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1.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9.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0.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3.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7.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5.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
          <p:cNvSpPr txBox="1"/>
          <p:nvPr>
            <p:ph idx="1" type="body"/>
          </p:nvPr>
        </p:nvSpPr>
        <p:spPr>
          <a:xfrm>
            <a:off x="0" y="2538025"/>
            <a:ext cx="12192000" cy="2027400"/>
          </a:xfrm>
          <a:prstGeom prst="rect">
            <a:avLst/>
          </a:prstGeom>
          <a:solidFill>
            <a:srgbClr val="8592BC"/>
          </a:solid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2"/>
              </a:buClr>
              <a:buSzPts val="100"/>
              <a:buNone/>
            </a:pPr>
            <a:r>
              <a:t/>
            </a:r>
            <a:endParaRPr sz="100">
              <a:solidFill>
                <a:schemeClr val="lt2"/>
              </a:solidFill>
            </a:endParaRPr>
          </a:p>
        </p:txBody>
      </p:sp>
      <p:sp>
        <p:nvSpPr>
          <p:cNvPr id="104" name="Google Shape;104;p1"/>
          <p:cNvSpPr txBox="1"/>
          <p:nvPr>
            <p:ph type="ctrTitle"/>
          </p:nvPr>
        </p:nvSpPr>
        <p:spPr>
          <a:xfrm>
            <a:off x="189900" y="751875"/>
            <a:ext cx="11812200" cy="9240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400"/>
              <a:buNone/>
            </a:pPr>
            <a:r>
              <a:rPr lang="en-US" sz="3700">
                <a:latin typeface="Times New Roman"/>
                <a:ea typeface="Times New Roman"/>
                <a:cs typeface="Times New Roman"/>
                <a:sym typeface="Times New Roman"/>
              </a:rPr>
              <a:t>Simulink model for Unity Feedback Position control of Qube servo</a:t>
            </a:r>
            <a:endParaRPr sz="3700">
              <a:solidFill>
                <a:schemeClr val="lt1"/>
              </a:solidFill>
              <a:latin typeface="Times New Roman"/>
              <a:ea typeface="Times New Roman"/>
              <a:cs typeface="Times New Roman"/>
              <a:sym typeface="Times New Roman"/>
            </a:endParaRPr>
          </a:p>
        </p:txBody>
      </p:sp>
      <p:sp>
        <p:nvSpPr>
          <p:cNvPr id="105" name="Google Shape;105;p1"/>
          <p:cNvSpPr txBox="1"/>
          <p:nvPr>
            <p:ph idx="2" type="subTitle"/>
          </p:nvPr>
        </p:nvSpPr>
        <p:spPr>
          <a:xfrm>
            <a:off x="1421225" y="3875625"/>
            <a:ext cx="9203100" cy="692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400"/>
              <a:buNone/>
            </a:pPr>
            <a:r>
              <a:rPr b="1" lang="en-US" sz="2600"/>
              <a:t>    Department Of Electronics and Communication</a:t>
            </a:r>
            <a:endParaRPr b="1" sz="2600"/>
          </a:p>
          <a:p>
            <a:pPr indent="0" lvl="0" marL="0" rtl="0" algn="l">
              <a:lnSpc>
                <a:spcPct val="90000"/>
              </a:lnSpc>
              <a:spcBef>
                <a:spcPts val="0"/>
              </a:spcBef>
              <a:spcAft>
                <a:spcPts val="0"/>
              </a:spcAft>
              <a:buClr>
                <a:schemeClr val="dk1"/>
              </a:buClr>
              <a:buSzPts val="2400"/>
              <a:buFont typeface="Arial"/>
              <a:buNone/>
            </a:pPr>
            <a:r>
              <a:t/>
            </a:r>
            <a:endParaRPr sz="2600"/>
          </a:p>
        </p:txBody>
      </p:sp>
      <p:sp>
        <p:nvSpPr>
          <p:cNvPr id="106" name="Google Shape;106;p1"/>
          <p:cNvSpPr txBox="1"/>
          <p:nvPr/>
        </p:nvSpPr>
        <p:spPr>
          <a:xfrm>
            <a:off x="3009900" y="6492875"/>
            <a:ext cx="6005512"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Georgia"/>
              <a:buNone/>
            </a:pPr>
            <a:r>
              <a:rPr b="0" i="0" lang="en-US" sz="1600" u="none" cap="none" strike="noStrike">
                <a:solidFill>
                  <a:schemeClr val="lt1"/>
                </a:solidFill>
                <a:latin typeface="Georgia"/>
                <a:ea typeface="Georgia"/>
                <a:cs typeface="Georgia"/>
                <a:sym typeface="Georgia"/>
              </a:rPr>
              <a:t>International Institute of Information Technology, Naya Raipur</a:t>
            </a:r>
            <a:endParaRPr b="0" i="0" sz="1400" u="none" cap="none" strike="noStrike">
              <a:solidFill>
                <a:srgbClr val="000000"/>
              </a:solidFill>
              <a:latin typeface="Arial"/>
              <a:ea typeface="Arial"/>
              <a:cs typeface="Arial"/>
              <a:sym typeface="Arial"/>
            </a:endParaRPr>
          </a:p>
        </p:txBody>
      </p:sp>
      <p:sp>
        <p:nvSpPr>
          <p:cNvPr id="107" name="Google Shape;107;p1"/>
          <p:cNvSpPr txBox="1"/>
          <p:nvPr/>
        </p:nvSpPr>
        <p:spPr>
          <a:xfrm>
            <a:off x="207525" y="2820550"/>
            <a:ext cx="463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08" name="Google Shape;108;p1"/>
          <p:cNvSpPr txBox="1"/>
          <p:nvPr/>
        </p:nvSpPr>
        <p:spPr>
          <a:xfrm>
            <a:off x="528225" y="2653913"/>
            <a:ext cx="4311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lt1"/>
                </a:solidFill>
                <a:latin typeface="Georgia"/>
                <a:ea typeface="Georgia"/>
                <a:cs typeface="Georgia"/>
                <a:sym typeface="Georgia"/>
              </a:rPr>
              <a:t>Umesh Sinha</a:t>
            </a:r>
            <a:r>
              <a:rPr lang="en-US" sz="2500">
                <a:solidFill>
                  <a:schemeClr val="lt1"/>
                </a:solidFill>
                <a:latin typeface="Georgia"/>
                <a:ea typeface="Georgia"/>
                <a:cs typeface="Georgia"/>
                <a:sym typeface="Georgia"/>
              </a:rPr>
              <a:t>   </a:t>
            </a:r>
            <a:endParaRPr sz="2500">
              <a:solidFill>
                <a:schemeClr val="lt1"/>
              </a:solidFill>
              <a:latin typeface="Georgia"/>
              <a:ea typeface="Georgia"/>
              <a:cs typeface="Georgia"/>
              <a:sym typeface="Georgia"/>
            </a:endParaRPr>
          </a:p>
          <a:p>
            <a:pPr indent="0" lvl="0" marL="0" rtl="0" algn="l">
              <a:spcBef>
                <a:spcPts val="0"/>
              </a:spcBef>
              <a:spcAft>
                <a:spcPts val="0"/>
              </a:spcAft>
              <a:buNone/>
            </a:pPr>
            <a:r>
              <a:rPr lang="en-US" sz="2500">
                <a:solidFill>
                  <a:schemeClr val="lt1"/>
                </a:solidFill>
                <a:latin typeface="Georgia"/>
                <a:ea typeface="Georgia"/>
                <a:cs typeface="Georgia"/>
                <a:sym typeface="Georgia"/>
              </a:rPr>
              <a:t> 2110</a:t>
            </a:r>
            <a:r>
              <a:rPr lang="en-US" sz="2500">
                <a:solidFill>
                  <a:schemeClr val="lt1"/>
                </a:solidFill>
                <a:latin typeface="Georgia"/>
                <a:ea typeface="Georgia"/>
                <a:cs typeface="Georgia"/>
                <a:sym typeface="Georgia"/>
              </a:rPr>
              <a:t>10252 </a:t>
            </a:r>
            <a:r>
              <a:rPr lang="en-US" sz="2100">
                <a:solidFill>
                  <a:schemeClr val="lt1"/>
                </a:solidFill>
                <a:latin typeface="Georgia"/>
                <a:ea typeface="Georgia"/>
                <a:cs typeface="Georgia"/>
                <a:sym typeface="Georgia"/>
              </a:rPr>
              <a:t> </a:t>
            </a:r>
            <a:r>
              <a:rPr lang="en-US" sz="2000">
                <a:solidFill>
                  <a:schemeClr val="lt1"/>
                </a:solidFill>
                <a:latin typeface="Georgia"/>
                <a:ea typeface="Georgia"/>
                <a:cs typeface="Georgia"/>
                <a:sym typeface="Georgia"/>
              </a:rPr>
              <a:t> </a:t>
            </a:r>
            <a:r>
              <a:rPr lang="en-US" sz="2000">
                <a:solidFill>
                  <a:schemeClr val="lt1"/>
                </a:solidFill>
                <a:latin typeface="Georgia"/>
                <a:ea typeface="Georgia"/>
                <a:cs typeface="Georgia"/>
                <a:sym typeface="Georgia"/>
              </a:rPr>
              <a:t>     </a:t>
            </a:r>
            <a:endParaRPr sz="2000">
              <a:solidFill>
                <a:schemeClr val="lt1"/>
              </a:solidFill>
              <a:latin typeface="Georgia"/>
              <a:ea typeface="Georgia"/>
              <a:cs typeface="Georgia"/>
              <a:sym typeface="Georgia"/>
            </a:endParaRPr>
          </a:p>
        </p:txBody>
      </p:sp>
      <p:sp>
        <p:nvSpPr>
          <p:cNvPr id="109" name="Google Shape;109;p1"/>
          <p:cNvSpPr txBox="1"/>
          <p:nvPr/>
        </p:nvSpPr>
        <p:spPr>
          <a:xfrm>
            <a:off x="4383700" y="2653925"/>
            <a:ext cx="46317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lt1"/>
                </a:solidFill>
                <a:latin typeface="Georgia"/>
                <a:ea typeface="Georgia"/>
                <a:cs typeface="Georgia"/>
                <a:sym typeface="Georgia"/>
              </a:rPr>
              <a:t>S</a:t>
            </a:r>
            <a:r>
              <a:rPr lang="en-US" sz="2500">
                <a:solidFill>
                  <a:schemeClr val="lt1"/>
                </a:solidFill>
                <a:latin typeface="Georgia"/>
                <a:ea typeface="Georgia"/>
                <a:cs typeface="Georgia"/>
                <a:sym typeface="Georgia"/>
              </a:rPr>
              <a:t>anjiv Kushwaha</a:t>
            </a:r>
            <a:r>
              <a:rPr lang="en-US" sz="2500">
                <a:solidFill>
                  <a:schemeClr val="lt1"/>
                </a:solidFill>
                <a:latin typeface="Georgia"/>
                <a:ea typeface="Georgia"/>
                <a:cs typeface="Georgia"/>
                <a:sym typeface="Georgia"/>
              </a:rPr>
              <a:t>   </a:t>
            </a:r>
            <a:endParaRPr sz="2500">
              <a:solidFill>
                <a:schemeClr val="lt1"/>
              </a:solidFill>
              <a:latin typeface="Georgia"/>
              <a:ea typeface="Georgia"/>
              <a:cs typeface="Georgia"/>
              <a:sym typeface="Georgia"/>
            </a:endParaRPr>
          </a:p>
          <a:p>
            <a:pPr indent="0" lvl="0" marL="0" rtl="0" algn="l">
              <a:spcBef>
                <a:spcPts val="0"/>
              </a:spcBef>
              <a:spcAft>
                <a:spcPts val="0"/>
              </a:spcAft>
              <a:buNone/>
            </a:pPr>
            <a:r>
              <a:rPr lang="en-US" sz="2500">
                <a:solidFill>
                  <a:schemeClr val="lt1"/>
                </a:solidFill>
                <a:latin typeface="Georgia"/>
                <a:ea typeface="Georgia"/>
                <a:cs typeface="Georgia"/>
                <a:sym typeface="Georgia"/>
              </a:rPr>
              <a:t>    2110</a:t>
            </a:r>
            <a:r>
              <a:rPr lang="en-US" sz="2500">
                <a:solidFill>
                  <a:schemeClr val="lt1"/>
                </a:solidFill>
                <a:latin typeface="Georgia"/>
                <a:ea typeface="Georgia"/>
                <a:cs typeface="Georgia"/>
                <a:sym typeface="Georgia"/>
              </a:rPr>
              <a:t>10246</a:t>
            </a:r>
            <a:endParaRPr sz="2500">
              <a:solidFill>
                <a:schemeClr val="lt1"/>
              </a:solidFill>
              <a:latin typeface="Georgia"/>
              <a:ea typeface="Georgia"/>
              <a:cs typeface="Georgia"/>
              <a:sym typeface="Georgia"/>
            </a:endParaRPr>
          </a:p>
        </p:txBody>
      </p:sp>
      <p:sp>
        <p:nvSpPr>
          <p:cNvPr id="110" name="Google Shape;110;p1"/>
          <p:cNvSpPr txBox="1"/>
          <p:nvPr/>
        </p:nvSpPr>
        <p:spPr>
          <a:xfrm>
            <a:off x="8389900" y="2653925"/>
            <a:ext cx="4404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lt1"/>
                </a:solidFill>
                <a:latin typeface="Calibri"/>
                <a:ea typeface="Calibri"/>
                <a:cs typeface="Calibri"/>
                <a:sym typeface="Calibri"/>
              </a:rPr>
              <a:t>Soumya Rayast</a:t>
            </a:r>
            <a:r>
              <a:rPr lang="en-US" sz="2500">
                <a:solidFill>
                  <a:schemeClr val="lt1"/>
                </a:solidFill>
                <a:latin typeface="Calibri"/>
                <a:ea typeface="Calibri"/>
                <a:cs typeface="Calibri"/>
                <a:sym typeface="Calibri"/>
              </a:rPr>
              <a:t>  </a:t>
            </a:r>
            <a:endParaRPr sz="2500">
              <a:solidFill>
                <a:schemeClr val="lt1"/>
              </a:solidFill>
              <a:latin typeface="Calibri"/>
              <a:ea typeface="Calibri"/>
              <a:cs typeface="Calibri"/>
              <a:sym typeface="Calibri"/>
            </a:endParaRPr>
          </a:p>
          <a:p>
            <a:pPr indent="0" lvl="0" marL="0" rtl="0" algn="l">
              <a:spcBef>
                <a:spcPts val="0"/>
              </a:spcBef>
              <a:spcAft>
                <a:spcPts val="0"/>
              </a:spcAft>
              <a:buNone/>
            </a:pPr>
            <a:r>
              <a:rPr lang="en-US" sz="2500">
                <a:solidFill>
                  <a:schemeClr val="lt1"/>
                </a:solidFill>
                <a:latin typeface="Calibri"/>
                <a:ea typeface="Calibri"/>
                <a:cs typeface="Calibri"/>
                <a:sym typeface="Calibri"/>
              </a:rPr>
              <a:t>    2110</a:t>
            </a:r>
            <a:r>
              <a:rPr lang="en-US" sz="2500">
                <a:solidFill>
                  <a:schemeClr val="lt1"/>
                </a:solidFill>
                <a:latin typeface="Calibri"/>
                <a:ea typeface="Calibri"/>
                <a:cs typeface="Calibri"/>
                <a:sym typeface="Calibri"/>
              </a:rPr>
              <a:t>10248</a:t>
            </a:r>
            <a:endParaRPr sz="2500">
              <a:solidFill>
                <a:schemeClr val="lt1"/>
              </a:solidFill>
              <a:latin typeface="Calibri"/>
              <a:ea typeface="Calibri"/>
              <a:cs typeface="Calibri"/>
              <a:sym typeface="Calibri"/>
            </a:endParaRPr>
          </a:p>
        </p:txBody>
      </p:sp>
      <p:sp>
        <p:nvSpPr>
          <p:cNvPr id="111" name="Google Shape;111;p1"/>
          <p:cNvSpPr txBox="1"/>
          <p:nvPr/>
        </p:nvSpPr>
        <p:spPr>
          <a:xfrm>
            <a:off x="8056525" y="3243925"/>
            <a:ext cx="326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lt1"/>
                </a:solidFill>
                <a:latin typeface="Calibri"/>
                <a:ea typeface="Calibri"/>
                <a:cs typeface="Calibri"/>
                <a:sym typeface="Calibri"/>
              </a:rPr>
              <a:t> </a:t>
            </a:r>
            <a:endParaRPr sz="2800">
              <a:solidFill>
                <a:schemeClr val="lt1"/>
              </a:solidFill>
              <a:latin typeface="Calibri"/>
              <a:ea typeface="Calibri"/>
              <a:cs typeface="Calibri"/>
              <a:sym typeface="Calibri"/>
            </a:endParaRPr>
          </a:p>
        </p:txBody>
      </p:sp>
      <p:sp>
        <p:nvSpPr>
          <p:cNvPr id="112" name="Google Shape;112;p1"/>
          <p:cNvSpPr txBox="1"/>
          <p:nvPr/>
        </p:nvSpPr>
        <p:spPr>
          <a:xfrm>
            <a:off x="3480850" y="1822250"/>
            <a:ext cx="6437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lt1"/>
                </a:solidFill>
              </a:rPr>
              <a:t>Guided By :  Dr. Debanjan Das</a:t>
            </a:r>
            <a:endParaRPr sz="25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0a0440cba8_0_12"/>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pic>
        <p:nvPicPr>
          <p:cNvPr id="192" name="Google Shape;192;g20a0440cba8_0_12"/>
          <p:cNvPicPr preferRelativeResize="0"/>
          <p:nvPr/>
        </p:nvPicPr>
        <p:blipFill>
          <a:blip r:embed="rId3">
            <a:alphaModFix/>
          </a:blip>
          <a:stretch>
            <a:fillRect/>
          </a:stretch>
        </p:blipFill>
        <p:spPr>
          <a:xfrm>
            <a:off x="2899400" y="181501"/>
            <a:ext cx="4920174" cy="61177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nvSpPr>
        <p:spPr>
          <a:xfrm>
            <a:off x="266700" y="6518275"/>
            <a:ext cx="2209800" cy="30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98" name="Google Shape;198;p25"/>
          <p:cNvSpPr txBox="1"/>
          <p:nvPr/>
        </p:nvSpPr>
        <p:spPr>
          <a:xfrm>
            <a:off x="9607550" y="6453187"/>
            <a:ext cx="19797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200"/>
              <a:buFont typeface="Calibri"/>
              <a:buNone/>
            </a:pPr>
            <a:fld id="{00000000-1234-1234-1234-123412341234}" type="slidenum">
              <a:rPr b="0" i="0" lang="en-US" sz="1200" u="none" cap="none" strike="noStrike">
                <a:solidFill>
                  <a:srgbClr val="FFFFFF"/>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99" name="Google Shape;199;p25"/>
          <p:cNvSpPr txBox="1"/>
          <p:nvPr/>
        </p:nvSpPr>
        <p:spPr>
          <a:xfrm>
            <a:off x="2859087"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International Institute of Information Technology, Naya Raipur</a:t>
            </a:r>
            <a:endParaRPr b="0" i="0" sz="1400" u="none" cap="none" strike="noStrike">
              <a:solidFill>
                <a:srgbClr val="000000"/>
              </a:solidFill>
              <a:latin typeface="Arial"/>
              <a:ea typeface="Arial"/>
              <a:cs typeface="Arial"/>
              <a:sym typeface="Arial"/>
            </a:endParaRPr>
          </a:p>
        </p:txBody>
      </p:sp>
      <p:sp>
        <p:nvSpPr>
          <p:cNvPr id="200" name="Google Shape;200;p25"/>
          <p:cNvSpPr txBox="1"/>
          <p:nvPr/>
        </p:nvSpPr>
        <p:spPr>
          <a:xfrm>
            <a:off x="159875" y="144650"/>
            <a:ext cx="83571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4400">
              <a:solidFill>
                <a:srgbClr val="0070C0"/>
              </a:solidFill>
              <a:latin typeface="Calibri"/>
              <a:ea typeface="Calibri"/>
              <a:cs typeface="Calibri"/>
              <a:sym typeface="Calibri"/>
            </a:endParaRPr>
          </a:p>
        </p:txBody>
      </p:sp>
      <p:sp>
        <p:nvSpPr>
          <p:cNvPr id="201" name="Google Shape;201;p25"/>
          <p:cNvSpPr txBox="1"/>
          <p:nvPr/>
        </p:nvSpPr>
        <p:spPr>
          <a:xfrm>
            <a:off x="463625" y="296025"/>
            <a:ext cx="9407700" cy="16254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rgbClr val="002060"/>
              </a:buClr>
              <a:buSzPts val="2000"/>
              <a:buFont typeface="Times New Roman"/>
              <a:buChar char="➢"/>
            </a:pPr>
            <a:r>
              <a:rPr lang="en-US" sz="2300">
                <a:solidFill>
                  <a:srgbClr val="002060"/>
                </a:solidFill>
                <a:latin typeface="Times New Roman"/>
                <a:ea typeface="Times New Roman"/>
                <a:cs typeface="Times New Roman"/>
                <a:sym typeface="Times New Roman"/>
              </a:rPr>
              <a:t>On putting values of parameters of  qube servo motor we get transfer function:</a:t>
            </a:r>
            <a:endParaRPr sz="2300">
              <a:solidFill>
                <a:srgbClr val="00206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rgbClr val="002060"/>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002060"/>
              </a:solidFill>
              <a:highlight>
                <a:srgbClr val="FFFFFF"/>
              </a:highlight>
              <a:latin typeface="Times New Roman"/>
              <a:ea typeface="Times New Roman"/>
              <a:cs typeface="Times New Roman"/>
              <a:sym typeface="Times New Roman"/>
            </a:endParaRPr>
          </a:p>
        </p:txBody>
      </p:sp>
      <p:pic>
        <p:nvPicPr>
          <p:cNvPr id="202" name="Google Shape;202;p25"/>
          <p:cNvPicPr preferRelativeResize="0"/>
          <p:nvPr/>
        </p:nvPicPr>
        <p:blipFill>
          <a:blip r:embed="rId3">
            <a:alphaModFix/>
          </a:blip>
          <a:stretch>
            <a:fillRect/>
          </a:stretch>
        </p:blipFill>
        <p:spPr>
          <a:xfrm>
            <a:off x="1657050" y="1567000"/>
            <a:ext cx="904875" cy="1152525"/>
          </a:xfrm>
          <a:prstGeom prst="rect">
            <a:avLst/>
          </a:prstGeom>
          <a:noFill/>
          <a:ln>
            <a:noFill/>
          </a:ln>
        </p:spPr>
      </p:pic>
      <p:sp>
        <p:nvSpPr>
          <p:cNvPr id="203" name="Google Shape;203;p25"/>
          <p:cNvSpPr txBox="1"/>
          <p:nvPr/>
        </p:nvSpPr>
        <p:spPr>
          <a:xfrm>
            <a:off x="2859075" y="1735025"/>
            <a:ext cx="9123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Calibri"/>
                <a:ea typeface="Calibri"/>
                <a:cs typeface="Calibri"/>
                <a:sym typeface="Calibri"/>
              </a:rPr>
              <a:t>=  0.33/0.26S^2 +0.7S</a:t>
            </a:r>
            <a:endParaRPr sz="2500">
              <a:latin typeface="Calibri"/>
              <a:ea typeface="Calibri"/>
              <a:cs typeface="Calibri"/>
              <a:sym typeface="Calibri"/>
            </a:endParaRPr>
          </a:p>
        </p:txBody>
      </p:sp>
      <p:sp>
        <p:nvSpPr>
          <p:cNvPr id="204" name="Google Shape;204;p25"/>
          <p:cNvSpPr txBox="1"/>
          <p:nvPr/>
        </p:nvSpPr>
        <p:spPr>
          <a:xfrm>
            <a:off x="463625" y="2719525"/>
            <a:ext cx="9123000" cy="5541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rgbClr val="002060"/>
              </a:buClr>
              <a:buSzPts val="2400"/>
              <a:buFont typeface="Times New Roman"/>
              <a:buChar char="➢"/>
            </a:pPr>
            <a:r>
              <a:rPr lang="en-US" sz="2400">
                <a:solidFill>
                  <a:srgbClr val="002060"/>
                </a:solidFill>
                <a:latin typeface="Times New Roman"/>
                <a:ea typeface="Times New Roman"/>
                <a:cs typeface="Times New Roman"/>
                <a:sym typeface="Times New Roman"/>
              </a:rPr>
              <a:t>Overall transfer function Of the system :</a:t>
            </a:r>
            <a:endParaRPr sz="2400">
              <a:solidFill>
                <a:srgbClr val="002060"/>
              </a:solidFill>
              <a:latin typeface="Times New Roman"/>
              <a:ea typeface="Times New Roman"/>
              <a:cs typeface="Times New Roman"/>
              <a:sym typeface="Times New Roman"/>
            </a:endParaRPr>
          </a:p>
        </p:txBody>
      </p:sp>
      <p:pic>
        <p:nvPicPr>
          <p:cNvPr id="205" name="Google Shape;205;p25"/>
          <p:cNvPicPr preferRelativeResize="0"/>
          <p:nvPr/>
        </p:nvPicPr>
        <p:blipFill>
          <a:blip r:embed="rId4">
            <a:alphaModFix/>
          </a:blip>
          <a:stretch>
            <a:fillRect/>
          </a:stretch>
        </p:blipFill>
        <p:spPr>
          <a:xfrm>
            <a:off x="2135175" y="3688725"/>
            <a:ext cx="723900" cy="781050"/>
          </a:xfrm>
          <a:prstGeom prst="rect">
            <a:avLst/>
          </a:prstGeom>
          <a:noFill/>
          <a:ln>
            <a:noFill/>
          </a:ln>
        </p:spPr>
      </p:pic>
      <p:sp>
        <p:nvSpPr>
          <p:cNvPr id="206" name="Google Shape;206;p25"/>
          <p:cNvSpPr txBox="1"/>
          <p:nvPr/>
        </p:nvSpPr>
        <p:spPr>
          <a:xfrm>
            <a:off x="3050075" y="3796225"/>
            <a:ext cx="5583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Times New Roman"/>
                <a:ea typeface="Times New Roman"/>
                <a:cs typeface="Times New Roman"/>
                <a:sym typeface="Times New Roman"/>
              </a:rPr>
              <a:t>= </a:t>
            </a:r>
            <a:r>
              <a:rPr b="1" lang="en-US" sz="1500">
                <a:latin typeface="Times New Roman"/>
                <a:ea typeface="Times New Roman"/>
                <a:cs typeface="Times New Roman"/>
                <a:sym typeface="Times New Roman"/>
              </a:rPr>
              <a:t>(1.08S^2 + 3.895S + 2.437)/(0.26S^3 + 1.78S^2 + 3.9S +2.43)</a:t>
            </a:r>
            <a:endParaRPr b="1" sz="15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2c637c7e1c_0_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latin typeface="Times New Roman"/>
                <a:ea typeface="Times New Roman"/>
                <a:cs typeface="Times New Roman"/>
                <a:sym typeface="Times New Roman"/>
              </a:rPr>
              <a:t>Characteristic Equation = </a:t>
            </a:r>
            <a:r>
              <a:rPr b="1" lang="en-US" sz="2400">
                <a:latin typeface="Times New Roman"/>
                <a:ea typeface="Times New Roman"/>
                <a:cs typeface="Times New Roman"/>
                <a:sym typeface="Times New Roman"/>
              </a:rPr>
              <a:t>0.26S^3 + 1.78S^2 + 3.9S +2.43</a:t>
            </a: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
        <p:nvSpPr>
          <p:cNvPr id="213" name="Google Shape;213;g22c637c7e1c_0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R-H Criteria</a:t>
            </a:r>
            <a:endParaRPr>
              <a:latin typeface="Times New Roman"/>
              <a:ea typeface="Times New Roman"/>
              <a:cs typeface="Times New Roman"/>
              <a:sym typeface="Times New Roman"/>
            </a:endParaRPr>
          </a:p>
        </p:txBody>
      </p:sp>
      <p:sp>
        <p:nvSpPr>
          <p:cNvPr id="214" name="Google Shape;214;g22c637c7e1c_0_0"/>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graphicFrame>
        <p:nvGraphicFramePr>
          <p:cNvPr id="215" name="Google Shape;215;g22c637c7e1c_0_0"/>
          <p:cNvGraphicFramePr/>
          <p:nvPr/>
        </p:nvGraphicFramePr>
        <p:xfrm>
          <a:off x="952500" y="2667000"/>
          <a:ext cx="3000000" cy="3000000"/>
        </p:xfrm>
        <a:graphic>
          <a:graphicData uri="http://schemas.openxmlformats.org/drawingml/2006/table">
            <a:tbl>
              <a:tblPr>
                <a:noFill/>
                <a:tableStyleId>{DB6E36EC-806D-43D3-84CE-1BA98D42C862}</a:tableStyleId>
              </a:tblPr>
              <a:tblGrid>
                <a:gridCol w="2057400"/>
                <a:gridCol w="2057400"/>
                <a:gridCol w="2057400"/>
              </a:tblGrid>
              <a:tr h="381000">
                <a:tc>
                  <a:txBody>
                    <a:bodyPr/>
                    <a:lstStyle/>
                    <a:p>
                      <a:pPr indent="0" lvl="0" marL="0" rtl="0" algn="ctr">
                        <a:spcBef>
                          <a:spcPts val="0"/>
                        </a:spcBef>
                        <a:spcAft>
                          <a:spcPts val="0"/>
                        </a:spcAft>
                        <a:buNone/>
                      </a:pPr>
                      <a:r>
                        <a:rPr b="1" lang="en-US" sz="2100">
                          <a:solidFill>
                            <a:srgbClr val="002060"/>
                          </a:solidFill>
                          <a:latin typeface="Times New Roman"/>
                          <a:ea typeface="Times New Roman"/>
                          <a:cs typeface="Times New Roman"/>
                          <a:sym typeface="Times New Roman"/>
                        </a:rPr>
                        <a:t>S^3</a:t>
                      </a:r>
                      <a:endParaRPr b="1" sz="2100">
                        <a:solidFill>
                          <a:srgbClr val="002060"/>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2100">
                          <a:solidFill>
                            <a:srgbClr val="002060"/>
                          </a:solidFill>
                          <a:latin typeface="Times New Roman"/>
                          <a:ea typeface="Times New Roman"/>
                          <a:cs typeface="Times New Roman"/>
                          <a:sym typeface="Times New Roman"/>
                        </a:rPr>
                        <a:t>0.26</a:t>
                      </a:r>
                      <a:endParaRPr b="1" sz="2100">
                        <a:solidFill>
                          <a:srgbClr val="002060"/>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2100">
                          <a:solidFill>
                            <a:srgbClr val="002060"/>
                          </a:solidFill>
                          <a:latin typeface="Times New Roman"/>
                          <a:ea typeface="Times New Roman"/>
                          <a:cs typeface="Times New Roman"/>
                          <a:sym typeface="Times New Roman"/>
                        </a:rPr>
                        <a:t>3.9</a:t>
                      </a:r>
                      <a:endParaRPr b="1" sz="2100">
                        <a:solidFill>
                          <a:srgbClr val="002060"/>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b="1" lang="en-US" sz="2100">
                          <a:solidFill>
                            <a:srgbClr val="002060"/>
                          </a:solidFill>
                          <a:latin typeface="Times New Roman"/>
                          <a:ea typeface="Times New Roman"/>
                          <a:cs typeface="Times New Roman"/>
                          <a:sym typeface="Times New Roman"/>
                        </a:rPr>
                        <a:t>S^2</a:t>
                      </a:r>
                      <a:endParaRPr b="1" sz="2100">
                        <a:solidFill>
                          <a:srgbClr val="002060"/>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2100">
                          <a:solidFill>
                            <a:srgbClr val="002060"/>
                          </a:solidFill>
                          <a:latin typeface="Times New Roman"/>
                          <a:ea typeface="Times New Roman"/>
                          <a:cs typeface="Times New Roman"/>
                          <a:sym typeface="Times New Roman"/>
                        </a:rPr>
                        <a:t>1.78</a:t>
                      </a:r>
                      <a:endParaRPr b="1" sz="2100">
                        <a:solidFill>
                          <a:srgbClr val="002060"/>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2100">
                          <a:solidFill>
                            <a:srgbClr val="002060"/>
                          </a:solidFill>
                          <a:latin typeface="Times New Roman"/>
                          <a:ea typeface="Times New Roman"/>
                          <a:cs typeface="Times New Roman"/>
                          <a:sym typeface="Times New Roman"/>
                        </a:rPr>
                        <a:t>2.43</a:t>
                      </a:r>
                      <a:endParaRPr b="1" sz="2100">
                        <a:solidFill>
                          <a:srgbClr val="002060"/>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b="1" lang="en-US" sz="2100">
                          <a:solidFill>
                            <a:srgbClr val="002060"/>
                          </a:solidFill>
                          <a:latin typeface="Times New Roman"/>
                          <a:ea typeface="Times New Roman"/>
                          <a:cs typeface="Times New Roman"/>
                          <a:sym typeface="Times New Roman"/>
                        </a:rPr>
                        <a:t>S^1</a:t>
                      </a:r>
                      <a:endParaRPr b="1" sz="2100">
                        <a:solidFill>
                          <a:srgbClr val="002060"/>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2100">
                          <a:solidFill>
                            <a:srgbClr val="002060"/>
                          </a:solidFill>
                          <a:latin typeface="Times New Roman"/>
                          <a:ea typeface="Times New Roman"/>
                          <a:cs typeface="Times New Roman"/>
                          <a:sym typeface="Times New Roman"/>
                        </a:rPr>
                        <a:t>3.544</a:t>
                      </a:r>
                      <a:endParaRPr b="1" sz="2100">
                        <a:solidFill>
                          <a:srgbClr val="002060"/>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2100">
                          <a:solidFill>
                            <a:srgbClr val="002060"/>
                          </a:solidFill>
                          <a:latin typeface="Times New Roman"/>
                          <a:ea typeface="Times New Roman"/>
                          <a:cs typeface="Times New Roman"/>
                          <a:sym typeface="Times New Roman"/>
                        </a:rPr>
                        <a:t>0</a:t>
                      </a:r>
                      <a:endParaRPr b="1" sz="2100">
                        <a:solidFill>
                          <a:srgbClr val="002060"/>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b="1" lang="en-US" sz="2100">
                          <a:solidFill>
                            <a:srgbClr val="002060"/>
                          </a:solidFill>
                          <a:latin typeface="Times New Roman"/>
                          <a:ea typeface="Times New Roman"/>
                          <a:cs typeface="Times New Roman"/>
                          <a:sym typeface="Times New Roman"/>
                        </a:rPr>
                        <a:t>S^0</a:t>
                      </a:r>
                      <a:endParaRPr b="1" sz="2100">
                        <a:solidFill>
                          <a:srgbClr val="002060"/>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2100">
                          <a:solidFill>
                            <a:srgbClr val="002060"/>
                          </a:solidFill>
                          <a:latin typeface="Times New Roman"/>
                          <a:ea typeface="Times New Roman"/>
                          <a:cs typeface="Times New Roman"/>
                          <a:sym typeface="Times New Roman"/>
                        </a:rPr>
                        <a:t>2.43</a:t>
                      </a:r>
                      <a:endParaRPr b="1" sz="2100">
                        <a:solidFill>
                          <a:srgbClr val="002060"/>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t/>
                      </a:r>
                      <a:endParaRPr b="1" sz="2100">
                        <a:solidFill>
                          <a:srgbClr val="002060"/>
                        </a:solidFill>
                        <a:latin typeface="Times New Roman"/>
                        <a:ea typeface="Times New Roman"/>
                        <a:cs typeface="Times New Roman"/>
                        <a:sym typeface="Times New Roman"/>
                      </a:endParaRPr>
                    </a:p>
                  </a:txBody>
                  <a:tcPr marT="91425" marB="91425" marR="91425" marL="91425"/>
                </a:tc>
              </a:tr>
            </a:tbl>
          </a:graphicData>
        </a:graphic>
      </p:graphicFrame>
      <p:sp>
        <p:nvSpPr>
          <p:cNvPr id="216" name="Google Shape;216;g22c637c7e1c_0_0"/>
          <p:cNvSpPr txBox="1"/>
          <p:nvPr/>
        </p:nvSpPr>
        <p:spPr>
          <a:xfrm>
            <a:off x="907100" y="5235300"/>
            <a:ext cx="87228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latin typeface="Times New Roman"/>
                <a:ea typeface="Times New Roman"/>
                <a:cs typeface="Times New Roman"/>
                <a:sym typeface="Times New Roman"/>
              </a:rPr>
              <a:t>All values are positive so system is stable</a:t>
            </a:r>
            <a:endParaRPr sz="2300">
              <a:latin typeface="Times New Roman"/>
              <a:ea typeface="Times New Roman"/>
              <a:cs typeface="Times New Roman"/>
              <a:sym typeface="Times New Roman"/>
            </a:endParaRPr>
          </a:p>
          <a:p>
            <a:pPr indent="0" lvl="0" marL="0" rtl="0" algn="l">
              <a:spcBef>
                <a:spcPts val="0"/>
              </a:spcBef>
              <a:spcAft>
                <a:spcPts val="0"/>
              </a:spcAft>
              <a:buNone/>
            </a:pPr>
            <a:r>
              <a:rPr lang="en-US" sz="2300">
                <a:latin typeface="Times New Roman"/>
                <a:ea typeface="Times New Roman"/>
                <a:cs typeface="Times New Roman"/>
                <a:sym typeface="Times New Roman"/>
              </a:rPr>
              <a:t>Stability range k &gt; 0  </a:t>
            </a:r>
            <a:endParaRPr sz="23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nvSpPr>
        <p:spPr>
          <a:xfrm>
            <a:off x="266700" y="6518275"/>
            <a:ext cx="2209800" cy="30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22" name="Google Shape;222;p27"/>
          <p:cNvSpPr txBox="1"/>
          <p:nvPr/>
        </p:nvSpPr>
        <p:spPr>
          <a:xfrm>
            <a:off x="9607550" y="6453187"/>
            <a:ext cx="19797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23" name="Google Shape;223;p27"/>
          <p:cNvSpPr txBox="1"/>
          <p:nvPr/>
        </p:nvSpPr>
        <p:spPr>
          <a:xfrm>
            <a:off x="2919158" y="6527581"/>
            <a:ext cx="6597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Georgia"/>
              <a:buNone/>
            </a:pPr>
            <a:r>
              <a:rPr b="0" i="0" lang="en-US" sz="1400" u="none" cap="none" strike="noStrike">
                <a:solidFill>
                  <a:schemeClr val="lt1"/>
                </a:solidFill>
                <a:latin typeface="Georgia"/>
                <a:ea typeface="Georgia"/>
                <a:cs typeface="Georgia"/>
                <a:sym typeface="Georgia"/>
              </a:rPr>
              <a:t>International Institute of Information Technology, Naya Raipur</a:t>
            </a:r>
            <a:endParaRPr b="0" i="0" sz="1400" u="none" cap="none" strike="noStrike">
              <a:solidFill>
                <a:srgbClr val="000000"/>
              </a:solidFill>
              <a:latin typeface="Arial"/>
              <a:ea typeface="Arial"/>
              <a:cs typeface="Arial"/>
              <a:sym typeface="Arial"/>
            </a:endParaRPr>
          </a:p>
        </p:txBody>
      </p:sp>
      <p:sp>
        <p:nvSpPr>
          <p:cNvPr id="224" name="Google Shape;224;p27"/>
          <p:cNvSpPr txBox="1"/>
          <p:nvPr/>
        </p:nvSpPr>
        <p:spPr>
          <a:xfrm>
            <a:off x="4343150" y="4867550"/>
            <a:ext cx="83571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4400">
              <a:solidFill>
                <a:srgbClr val="0070C0"/>
              </a:solidFill>
              <a:latin typeface="Calibri"/>
              <a:ea typeface="Calibri"/>
              <a:cs typeface="Calibri"/>
              <a:sym typeface="Calibri"/>
            </a:endParaRPr>
          </a:p>
        </p:txBody>
      </p:sp>
      <p:sp>
        <p:nvSpPr>
          <p:cNvPr id="225" name="Google Shape;225;p27"/>
          <p:cNvSpPr txBox="1"/>
          <p:nvPr/>
        </p:nvSpPr>
        <p:spPr>
          <a:xfrm>
            <a:off x="722150" y="419500"/>
            <a:ext cx="8885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rgbClr val="002060"/>
                </a:solidFill>
                <a:latin typeface="Times New Roman"/>
                <a:ea typeface="Times New Roman"/>
                <a:cs typeface="Times New Roman"/>
                <a:sym typeface="Times New Roman"/>
              </a:rPr>
              <a:t>Simulink Simulation:</a:t>
            </a:r>
            <a:endParaRPr sz="2700">
              <a:solidFill>
                <a:srgbClr val="002060"/>
              </a:solidFill>
              <a:latin typeface="Times New Roman"/>
              <a:ea typeface="Times New Roman"/>
              <a:cs typeface="Times New Roman"/>
              <a:sym typeface="Times New Roman"/>
            </a:endParaRPr>
          </a:p>
        </p:txBody>
      </p:sp>
      <p:pic>
        <p:nvPicPr>
          <p:cNvPr id="226" name="Google Shape;226;p27"/>
          <p:cNvPicPr preferRelativeResize="0"/>
          <p:nvPr/>
        </p:nvPicPr>
        <p:blipFill>
          <a:blip r:embed="rId3">
            <a:alphaModFix/>
          </a:blip>
          <a:stretch>
            <a:fillRect/>
          </a:stretch>
        </p:blipFill>
        <p:spPr>
          <a:xfrm>
            <a:off x="1488225" y="1871375"/>
            <a:ext cx="4038350" cy="3804637"/>
          </a:xfrm>
          <a:prstGeom prst="rect">
            <a:avLst/>
          </a:prstGeom>
          <a:noFill/>
          <a:ln>
            <a:noFill/>
          </a:ln>
        </p:spPr>
      </p:pic>
      <p:pic>
        <p:nvPicPr>
          <p:cNvPr id="227" name="Google Shape;227;p27"/>
          <p:cNvPicPr preferRelativeResize="0"/>
          <p:nvPr/>
        </p:nvPicPr>
        <p:blipFill>
          <a:blip r:embed="rId4">
            <a:alphaModFix/>
          </a:blip>
          <a:stretch>
            <a:fillRect/>
          </a:stretch>
        </p:blipFill>
        <p:spPr>
          <a:xfrm>
            <a:off x="5816125" y="2048825"/>
            <a:ext cx="5005802" cy="37320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3"/>
          <p:cNvSpPr txBox="1"/>
          <p:nvPr/>
        </p:nvSpPr>
        <p:spPr>
          <a:xfrm>
            <a:off x="266700" y="6518275"/>
            <a:ext cx="2209800" cy="30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33" name="Google Shape;233;p23"/>
          <p:cNvSpPr txBox="1"/>
          <p:nvPr/>
        </p:nvSpPr>
        <p:spPr>
          <a:xfrm>
            <a:off x="9607550" y="6453187"/>
            <a:ext cx="19797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200"/>
              <a:buFont typeface="Calibri"/>
              <a:buNone/>
            </a:pPr>
            <a:fld id="{00000000-1234-1234-1234-123412341234}" type="slidenum">
              <a:rPr b="0" i="0" lang="en-US" sz="1200" u="none" cap="none" strike="noStrike">
                <a:solidFill>
                  <a:srgbClr val="FFFFFF"/>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34" name="Google Shape;234;p23"/>
          <p:cNvSpPr txBox="1"/>
          <p:nvPr/>
        </p:nvSpPr>
        <p:spPr>
          <a:xfrm>
            <a:off x="2859087"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International Institute of Information Technology, Naya Raipur</a:t>
            </a:r>
            <a:endParaRPr b="0" i="0" sz="1400" u="none" cap="none" strike="noStrike">
              <a:solidFill>
                <a:srgbClr val="000000"/>
              </a:solidFill>
              <a:latin typeface="Arial"/>
              <a:ea typeface="Arial"/>
              <a:cs typeface="Arial"/>
              <a:sym typeface="Arial"/>
            </a:endParaRPr>
          </a:p>
        </p:txBody>
      </p:sp>
      <p:sp>
        <p:nvSpPr>
          <p:cNvPr id="235" name="Google Shape;235;p23"/>
          <p:cNvSpPr txBox="1"/>
          <p:nvPr/>
        </p:nvSpPr>
        <p:spPr>
          <a:xfrm>
            <a:off x="243600" y="140100"/>
            <a:ext cx="66495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100">
              <a:latin typeface="Calibri"/>
              <a:ea typeface="Calibri"/>
              <a:cs typeface="Calibri"/>
              <a:sym typeface="Calibri"/>
            </a:endParaRPr>
          </a:p>
        </p:txBody>
      </p:sp>
      <p:pic>
        <p:nvPicPr>
          <p:cNvPr id="236" name="Google Shape;236;p23"/>
          <p:cNvPicPr preferRelativeResize="0"/>
          <p:nvPr/>
        </p:nvPicPr>
        <p:blipFill>
          <a:blip r:embed="rId3">
            <a:alphaModFix/>
          </a:blip>
          <a:stretch>
            <a:fillRect/>
          </a:stretch>
        </p:blipFill>
        <p:spPr>
          <a:xfrm>
            <a:off x="243600" y="431625"/>
            <a:ext cx="6013025" cy="4967474"/>
          </a:xfrm>
          <a:prstGeom prst="rect">
            <a:avLst/>
          </a:prstGeom>
          <a:noFill/>
          <a:ln>
            <a:noFill/>
          </a:ln>
        </p:spPr>
      </p:pic>
      <p:pic>
        <p:nvPicPr>
          <p:cNvPr id="237" name="Google Shape;237;p23"/>
          <p:cNvPicPr preferRelativeResize="0"/>
          <p:nvPr/>
        </p:nvPicPr>
        <p:blipFill>
          <a:blip r:embed="rId4">
            <a:alphaModFix/>
          </a:blip>
          <a:stretch>
            <a:fillRect/>
          </a:stretch>
        </p:blipFill>
        <p:spPr>
          <a:xfrm>
            <a:off x="6256625" y="1777300"/>
            <a:ext cx="4866201" cy="31301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0a0440cba8_0_33"/>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sp>
        <p:nvSpPr>
          <p:cNvPr id="244" name="Google Shape;244;g20a0440cba8_0_33"/>
          <p:cNvSpPr txBox="1"/>
          <p:nvPr/>
        </p:nvSpPr>
        <p:spPr>
          <a:xfrm>
            <a:off x="273575" y="167025"/>
            <a:ext cx="8742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solidFill>
                  <a:srgbClr val="002060"/>
                </a:solidFill>
                <a:latin typeface="Times New Roman"/>
                <a:ea typeface="Times New Roman"/>
                <a:cs typeface="Times New Roman"/>
                <a:sym typeface="Times New Roman"/>
              </a:rPr>
              <a:t>Response at a Step input :</a:t>
            </a:r>
            <a:endParaRPr sz="2300">
              <a:solidFill>
                <a:srgbClr val="002060"/>
              </a:solidFill>
              <a:latin typeface="Times New Roman"/>
              <a:ea typeface="Times New Roman"/>
              <a:cs typeface="Times New Roman"/>
              <a:sym typeface="Times New Roman"/>
            </a:endParaRPr>
          </a:p>
        </p:txBody>
      </p:sp>
      <p:pic>
        <p:nvPicPr>
          <p:cNvPr id="245" name="Google Shape;245;g20a0440cba8_0_33"/>
          <p:cNvPicPr preferRelativeResize="0"/>
          <p:nvPr/>
        </p:nvPicPr>
        <p:blipFill>
          <a:blip r:embed="rId3">
            <a:alphaModFix/>
          </a:blip>
          <a:stretch>
            <a:fillRect/>
          </a:stretch>
        </p:blipFill>
        <p:spPr>
          <a:xfrm>
            <a:off x="1929550" y="868100"/>
            <a:ext cx="6529634" cy="54822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8"/>
          <p:cNvSpPr txBox="1"/>
          <p:nvPr/>
        </p:nvSpPr>
        <p:spPr>
          <a:xfrm>
            <a:off x="266700" y="6518275"/>
            <a:ext cx="2209800" cy="30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51" name="Google Shape;251;p28"/>
          <p:cNvSpPr txBox="1"/>
          <p:nvPr/>
        </p:nvSpPr>
        <p:spPr>
          <a:xfrm>
            <a:off x="9607550" y="6453187"/>
            <a:ext cx="19797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200"/>
              <a:buFont typeface="Calibri"/>
              <a:buNone/>
            </a:pPr>
            <a:fld id="{00000000-1234-1234-1234-123412341234}" type="slidenum">
              <a:rPr b="0" i="0" lang="en-US" sz="1200" u="none" cap="none" strike="noStrike">
                <a:solidFill>
                  <a:srgbClr val="FFFFFF"/>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52" name="Google Shape;252;p28"/>
          <p:cNvSpPr txBox="1"/>
          <p:nvPr/>
        </p:nvSpPr>
        <p:spPr>
          <a:xfrm>
            <a:off x="2859087"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International Institute of Information Technology, Naya Raipur</a:t>
            </a:r>
            <a:endParaRPr b="0" i="0" sz="1400" u="none" cap="none" strike="noStrike">
              <a:solidFill>
                <a:srgbClr val="000000"/>
              </a:solidFill>
              <a:latin typeface="Arial"/>
              <a:ea typeface="Arial"/>
              <a:cs typeface="Arial"/>
              <a:sym typeface="Arial"/>
            </a:endParaRPr>
          </a:p>
        </p:txBody>
      </p:sp>
      <p:sp>
        <p:nvSpPr>
          <p:cNvPr id="253" name="Google Shape;253;p28"/>
          <p:cNvSpPr txBox="1"/>
          <p:nvPr/>
        </p:nvSpPr>
        <p:spPr>
          <a:xfrm>
            <a:off x="175850" y="96800"/>
            <a:ext cx="8548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400">
                <a:solidFill>
                  <a:srgbClr val="002060"/>
                </a:solidFill>
                <a:latin typeface="Calibri"/>
                <a:ea typeface="Calibri"/>
                <a:cs typeface="Calibri"/>
                <a:sym typeface="Calibri"/>
              </a:rPr>
              <a:t>Response at a particular angle :</a:t>
            </a:r>
            <a:endParaRPr sz="4400">
              <a:solidFill>
                <a:srgbClr val="002060"/>
              </a:solidFill>
              <a:latin typeface="Calibri"/>
              <a:ea typeface="Calibri"/>
              <a:cs typeface="Calibri"/>
              <a:sym typeface="Calibri"/>
            </a:endParaRPr>
          </a:p>
        </p:txBody>
      </p:sp>
      <p:sp>
        <p:nvSpPr>
          <p:cNvPr id="254" name="Google Shape;254;p28"/>
          <p:cNvSpPr txBox="1"/>
          <p:nvPr/>
        </p:nvSpPr>
        <p:spPr>
          <a:xfrm>
            <a:off x="351275" y="1085625"/>
            <a:ext cx="8373000" cy="1077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2600">
              <a:solidFill>
                <a:srgbClr val="002060"/>
              </a:solidFill>
            </a:endParaRPr>
          </a:p>
          <a:p>
            <a:pPr indent="0" lvl="0" marL="457200" rtl="0" algn="l">
              <a:spcBef>
                <a:spcPts val="0"/>
              </a:spcBef>
              <a:spcAft>
                <a:spcPts val="0"/>
              </a:spcAft>
              <a:buClr>
                <a:schemeClr val="dk1"/>
              </a:buClr>
              <a:buSzPts val="1100"/>
              <a:buFont typeface="Arial"/>
              <a:buNone/>
            </a:pPr>
            <a:r>
              <a:t/>
            </a:r>
            <a:endParaRPr sz="1800">
              <a:solidFill>
                <a:schemeClr val="lt1"/>
              </a:solidFill>
            </a:endParaRPr>
          </a:p>
          <a:p>
            <a:pPr indent="0" lvl="0" marL="0" rtl="0" algn="l">
              <a:spcBef>
                <a:spcPts val="0"/>
              </a:spcBef>
              <a:spcAft>
                <a:spcPts val="0"/>
              </a:spcAft>
              <a:buNone/>
            </a:pPr>
            <a:r>
              <a:t/>
            </a:r>
            <a:endParaRPr>
              <a:solidFill>
                <a:srgbClr val="002060"/>
              </a:solidFill>
              <a:latin typeface="Calibri"/>
              <a:ea typeface="Calibri"/>
              <a:cs typeface="Calibri"/>
              <a:sym typeface="Calibri"/>
            </a:endParaRPr>
          </a:p>
        </p:txBody>
      </p:sp>
      <p:pic>
        <p:nvPicPr>
          <p:cNvPr id="255" name="Google Shape;255;p28"/>
          <p:cNvPicPr preferRelativeResize="0"/>
          <p:nvPr/>
        </p:nvPicPr>
        <p:blipFill>
          <a:blip r:embed="rId3">
            <a:alphaModFix/>
          </a:blip>
          <a:stretch>
            <a:fillRect/>
          </a:stretch>
        </p:blipFill>
        <p:spPr>
          <a:xfrm>
            <a:off x="453325" y="1264025"/>
            <a:ext cx="4726970" cy="4025150"/>
          </a:xfrm>
          <a:prstGeom prst="rect">
            <a:avLst/>
          </a:prstGeom>
          <a:noFill/>
          <a:ln>
            <a:noFill/>
          </a:ln>
        </p:spPr>
      </p:pic>
      <p:pic>
        <p:nvPicPr>
          <p:cNvPr id="256" name="Google Shape;256;p28"/>
          <p:cNvPicPr preferRelativeResize="0"/>
          <p:nvPr/>
        </p:nvPicPr>
        <p:blipFill>
          <a:blip r:embed="rId4">
            <a:alphaModFix/>
          </a:blip>
          <a:stretch>
            <a:fillRect/>
          </a:stretch>
        </p:blipFill>
        <p:spPr>
          <a:xfrm>
            <a:off x="5982074" y="1951050"/>
            <a:ext cx="4984413" cy="3126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9"/>
          <p:cNvSpPr txBox="1"/>
          <p:nvPr/>
        </p:nvSpPr>
        <p:spPr>
          <a:xfrm>
            <a:off x="266700" y="6518275"/>
            <a:ext cx="2209800" cy="30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62" name="Google Shape;262;p29"/>
          <p:cNvSpPr txBox="1"/>
          <p:nvPr/>
        </p:nvSpPr>
        <p:spPr>
          <a:xfrm>
            <a:off x="9607550" y="6453187"/>
            <a:ext cx="19797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200"/>
              <a:buFont typeface="Calibri"/>
              <a:buNone/>
            </a:pPr>
            <a:fld id="{00000000-1234-1234-1234-123412341234}" type="slidenum">
              <a:rPr b="0" i="0" lang="en-US" sz="1200" u="none" cap="none" strike="noStrike">
                <a:solidFill>
                  <a:srgbClr val="FFFFFF"/>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63" name="Google Shape;263;p29"/>
          <p:cNvSpPr txBox="1"/>
          <p:nvPr/>
        </p:nvSpPr>
        <p:spPr>
          <a:xfrm>
            <a:off x="2859087"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International Institute of Information Technology, Naya Raipur</a:t>
            </a:r>
            <a:endParaRPr b="0" i="0" sz="1400" u="none" cap="none" strike="noStrike">
              <a:solidFill>
                <a:srgbClr val="000000"/>
              </a:solidFill>
              <a:latin typeface="Arial"/>
              <a:ea typeface="Arial"/>
              <a:cs typeface="Arial"/>
              <a:sym typeface="Arial"/>
            </a:endParaRPr>
          </a:p>
        </p:txBody>
      </p:sp>
      <p:sp>
        <p:nvSpPr>
          <p:cNvPr id="264" name="Google Shape;264;p29"/>
          <p:cNvSpPr txBox="1"/>
          <p:nvPr/>
        </p:nvSpPr>
        <p:spPr>
          <a:xfrm>
            <a:off x="266700" y="238775"/>
            <a:ext cx="85485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400">
                <a:solidFill>
                  <a:srgbClr val="002060"/>
                </a:solidFill>
                <a:latin typeface="Times New Roman"/>
                <a:ea typeface="Times New Roman"/>
                <a:cs typeface="Times New Roman"/>
                <a:sym typeface="Times New Roman"/>
              </a:rPr>
              <a:t>Time domain specification for step input:</a:t>
            </a:r>
            <a:endParaRPr sz="4400">
              <a:solidFill>
                <a:srgbClr val="002060"/>
              </a:solidFill>
              <a:latin typeface="Times New Roman"/>
              <a:ea typeface="Times New Roman"/>
              <a:cs typeface="Times New Roman"/>
              <a:sym typeface="Times New Roman"/>
            </a:endParaRPr>
          </a:p>
        </p:txBody>
      </p:sp>
      <p:pic>
        <p:nvPicPr>
          <p:cNvPr id="265" name="Google Shape;265;p29"/>
          <p:cNvPicPr preferRelativeResize="0"/>
          <p:nvPr/>
        </p:nvPicPr>
        <p:blipFill>
          <a:blip r:embed="rId3">
            <a:alphaModFix/>
          </a:blip>
          <a:stretch>
            <a:fillRect/>
          </a:stretch>
        </p:blipFill>
        <p:spPr>
          <a:xfrm>
            <a:off x="152400" y="1930475"/>
            <a:ext cx="5642207" cy="4410001"/>
          </a:xfrm>
          <a:prstGeom prst="rect">
            <a:avLst/>
          </a:prstGeom>
          <a:noFill/>
          <a:ln>
            <a:noFill/>
          </a:ln>
        </p:spPr>
      </p:pic>
      <p:pic>
        <p:nvPicPr>
          <p:cNvPr id="266" name="Google Shape;266;p29"/>
          <p:cNvPicPr preferRelativeResize="0"/>
          <p:nvPr/>
        </p:nvPicPr>
        <p:blipFill>
          <a:blip r:embed="rId4">
            <a:alphaModFix/>
          </a:blip>
          <a:stretch>
            <a:fillRect/>
          </a:stretch>
        </p:blipFill>
        <p:spPr>
          <a:xfrm>
            <a:off x="6155632" y="1722400"/>
            <a:ext cx="4207008" cy="43703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23c9303e884_0_0"/>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sp>
        <p:nvSpPr>
          <p:cNvPr id="273" name="Google Shape;273;g23c9303e884_0_0"/>
          <p:cNvSpPr txBox="1"/>
          <p:nvPr/>
        </p:nvSpPr>
        <p:spPr>
          <a:xfrm>
            <a:off x="0" y="0"/>
            <a:ext cx="3000000" cy="405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solidFill>
                  <a:srgbClr val="374151"/>
                </a:solidFill>
                <a:latin typeface="Roboto"/>
                <a:ea typeface="Roboto"/>
                <a:cs typeface="Roboto"/>
                <a:sym typeface="Roboto"/>
              </a:rPr>
              <a:t>In conclusion, the project "Unity Feedback Position Control of Quanser Qube Servo using PID Controller" successfully implemented a PID controller to regulate the position of the Quanser Qube Servo. The PID controller was designed and tuned using MATLAB/Simulink, and the results were validated through experiments on the physical system.</a:t>
            </a:r>
            <a:endParaRPr sz="1100">
              <a:solidFill>
                <a:srgbClr val="374151"/>
              </a:solidFill>
              <a:latin typeface="Roboto"/>
              <a:ea typeface="Roboto"/>
              <a:cs typeface="Roboto"/>
              <a:sym typeface="Roboto"/>
            </a:endParaRPr>
          </a:p>
          <a:p>
            <a:pPr indent="0" lvl="0" marL="0" rtl="0" algn="l">
              <a:lnSpc>
                <a:spcPct val="115000"/>
              </a:lnSpc>
              <a:spcBef>
                <a:spcPts val="1500"/>
              </a:spcBef>
              <a:spcAft>
                <a:spcPts val="1500"/>
              </a:spcAft>
              <a:buNone/>
            </a:pPr>
            <a:r>
              <a:rPr lang="en-US" sz="1100">
                <a:solidFill>
                  <a:srgbClr val="374151"/>
                </a:solidFill>
                <a:latin typeface="Roboto"/>
                <a:ea typeface="Roboto"/>
                <a:cs typeface="Roboto"/>
                <a:sym typeface="Roboto"/>
              </a:rPr>
              <a:t>The implementation of the PID controller provided stable and accurate position control of the Quanser Qube Servo, with minimal overshoot and settling time. The results of the experiments demonstrated the effectiveness of the PID controller in regulating the position of the system, and the controller was able to compensate for disturbances and maintain a steady-state position.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11d34a0acf8_0_37"/>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sp>
        <p:nvSpPr>
          <p:cNvPr id="280" name="Google Shape;280;g11d34a0acf8_0_37"/>
          <p:cNvSpPr txBox="1"/>
          <p:nvPr/>
        </p:nvSpPr>
        <p:spPr>
          <a:xfrm>
            <a:off x="325225" y="263500"/>
            <a:ext cx="79935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100">
                <a:solidFill>
                  <a:srgbClr val="002060"/>
                </a:solidFill>
                <a:latin typeface="Times New Roman"/>
                <a:ea typeface="Times New Roman"/>
                <a:cs typeface="Times New Roman"/>
                <a:sym typeface="Times New Roman"/>
              </a:rPr>
              <a:t>Time domain specification for particular angle:</a:t>
            </a:r>
            <a:endParaRPr sz="3100">
              <a:solidFill>
                <a:srgbClr val="002060"/>
              </a:solidFill>
              <a:latin typeface="Times New Roman"/>
              <a:ea typeface="Times New Roman"/>
              <a:cs typeface="Times New Roman"/>
              <a:sym typeface="Times New Roman"/>
            </a:endParaRPr>
          </a:p>
        </p:txBody>
      </p:sp>
      <p:pic>
        <p:nvPicPr>
          <p:cNvPr id="281" name="Google Shape;281;g11d34a0acf8_0_37"/>
          <p:cNvPicPr preferRelativeResize="0"/>
          <p:nvPr/>
        </p:nvPicPr>
        <p:blipFill>
          <a:blip r:embed="rId3">
            <a:alphaModFix/>
          </a:blip>
          <a:stretch>
            <a:fillRect/>
          </a:stretch>
        </p:blipFill>
        <p:spPr>
          <a:xfrm>
            <a:off x="184075" y="1511538"/>
            <a:ext cx="5236951" cy="4872400"/>
          </a:xfrm>
          <a:prstGeom prst="rect">
            <a:avLst/>
          </a:prstGeom>
          <a:noFill/>
          <a:ln>
            <a:noFill/>
          </a:ln>
        </p:spPr>
      </p:pic>
      <p:pic>
        <p:nvPicPr>
          <p:cNvPr id="282" name="Google Shape;282;g11d34a0acf8_0_37"/>
          <p:cNvPicPr preferRelativeResize="0"/>
          <p:nvPr/>
        </p:nvPicPr>
        <p:blipFill>
          <a:blip r:embed="rId4">
            <a:alphaModFix/>
          </a:blip>
          <a:stretch>
            <a:fillRect/>
          </a:stretch>
        </p:blipFill>
        <p:spPr>
          <a:xfrm>
            <a:off x="5613951" y="1555000"/>
            <a:ext cx="6248284" cy="4785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c2672558da_0_7"/>
          <p:cNvSpPr txBox="1"/>
          <p:nvPr>
            <p:ph type="title"/>
          </p:nvPr>
        </p:nvSpPr>
        <p:spPr>
          <a:xfrm>
            <a:off x="397124" y="113450"/>
            <a:ext cx="9540900" cy="969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2060"/>
              </a:buClr>
              <a:buSzPts val="4400"/>
              <a:buNone/>
            </a:pPr>
            <a:r>
              <a:rPr lang="en-US" sz="3600">
                <a:latin typeface="Times New Roman"/>
                <a:ea typeface="Times New Roman"/>
                <a:cs typeface="Times New Roman"/>
                <a:sym typeface="Times New Roman"/>
              </a:rPr>
              <a:t>O</a:t>
            </a:r>
            <a:r>
              <a:rPr lang="en-US" sz="3600">
                <a:latin typeface="Times New Roman"/>
                <a:ea typeface="Times New Roman"/>
                <a:cs typeface="Times New Roman"/>
                <a:sym typeface="Times New Roman"/>
              </a:rPr>
              <a:t>utlines</a:t>
            </a:r>
            <a:endParaRPr sz="3600">
              <a:latin typeface="Times New Roman"/>
              <a:ea typeface="Times New Roman"/>
              <a:cs typeface="Times New Roman"/>
              <a:sym typeface="Times New Roman"/>
            </a:endParaRPr>
          </a:p>
        </p:txBody>
      </p:sp>
      <p:sp>
        <p:nvSpPr>
          <p:cNvPr id="118" name="Google Shape;118;gc2672558da_0_7"/>
          <p:cNvSpPr txBox="1"/>
          <p:nvPr/>
        </p:nvSpPr>
        <p:spPr>
          <a:xfrm>
            <a:off x="266700" y="6518275"/>
            <a:ext cx="2209800" cy="30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19" name="Google Shape;119;gc2672558da_0_7"/>
          <p:cNvSpPr txBox="1"/>
          <p:nvPr/>
        </p:nvSpPr>
        <p:spPr>
          <a:xfrm>
            <a:off x="9607550" y="6453187"/>
            <a:ext cx="19797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20" name="Google Shape;120;gc2672558da_0_7"/>
          <p:cNvSpPr txBox="1"/>
          <p:nvPr/>
        </p:nvSpPr>
        <p:spPr>
          <a:xfrm>
            <a:off x="2859087"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Georgia"/>
              <a:buNone/>
            </a:pPr>
            <a:r>
              <a:rPr b="0" i="0" lang="en-US" sz="1400" u="none" cap="none" strike="noStrike">
                <a:solidFill>
                  <a:schemeClr val="lt1"/>
                </a:solidFill>
                <a:latin typeface="Georgia"/>
                <a:ea typeface="Georgia"/>
                <a:cs typeface="Georgia"/>
                <a:sym typeface="Georgia"/>
              </a:rPr>
              <a:t>International Institute of Information Technology, Naya Raipur</a:t>
            </a:r>
            <a:endParaRPr b="0" i="0" sz="1400" u="none" cap="none" strike="noStrike">
              <a:solidFill>
                <a:srgbClr val="000000"/>
              </a:solidFill>
              <a:latin typeface="Arial"/>
              <a:ea typeface="Arial"/>
              <a:cs typeface="Arial"/>
              <a:sym typeface="Arial"/>
            </a:endParaRPr>
          </a:p>
        </p:txBody>
      </p:sp>
      <p:sp>
        <p:nvSpPr>
          <p:cNvPr id="121" name="Google Shape;121;gc2672558da_0_7"/>
          <p:cNvSpPr txBox="1"/>
          <p:nvPr/>
        </p:nvSpPr>
        <p:spPr>
          <a:xfrm>
            <a:off x="275825" y="1013125"/>
            <a:ext cx="10010400" cy="5187300"/>
          </a:xfrm>
          <a:prstGeom prst="rect">
            <a:avLst/>
          </a:prstGeom>
          <a:noFill/>
          <a:ln>
            <a:noFill/>
          </a:ln>
        </p:spPr>
        <p:txBody>
          <a:bodyPr anchorCtr="0" anchor="t" bIns="91425" lIns="91425" spcFirstLastPara="1" rIns="91425" wrap="square" tIns="91425">
            <a:spAutoFit/>
          </a:bodyPr>
          <a:lstStyle/>
          <a:p>
            <a:pPr indent="-393700" lvl="0" marL="457200" rtl="0" algn="l">
              <a:lnSpc>
                <a:spcPct val="115000"/>
              </a:lnSpc>
              <a:spcBef>
                <a:spcPts val="0"/>
              </a:spcBef>
              <a:spcAft>
                <a:spcPts val="0"/>
              </a:spcAft>
              <a:buClr>
                <a:srgbClr val="002060"/>
              </a:buClr>
              <a:buSzPts val="2600"/>
              <a:buFont typeface="Times New Roman"/>
              <a:buChar char="●"/>
            </a:pPr>
            <a:r>
              <a:rPr lang="en-US" sz="2600">
                <a:solidFill>
                  <a:srgbClr val="002060"/>
                </a:solidFill>
                <a:latin typeface="Times New Roman"/>
                <a:ea typeface="Times New Roman"/>
                <a:cs typeface="Times New Roman"/>
                <a:sym typeface="Times New Roman"/>
              </a:rPr>
              <a:t>Int</a:t>
            </a:r>
            <a:r>
              <a:rPr lang="en-US" sz="2600">
                <a:solidFill>
                  <a:srgbClr val="002060"/>
                </a:solidFill>
                <a:latin typeface="Times New Roman"/>
                <a:ea typeface="Times New Roman"/>
                <a:cs typeface="Times New Roman"/>
                <a:sym typeface="Times New Roman"/>
              </a:rPr>
              <a:t>roduction</a:t>
            </a:r>
            <a:endParaRPr sz="2600">
              <a:solidFill>
                <a:srgbClr val="002060"/>
              </a:solidFill>
              <a:latin typeface="Times New Roman"/>
              <a:ea typeface="Times New Roman"/>
              <a:cs typeface="Times New Roman"/>
              <a:sym typeface="Times New Roman"/>
            </a:endParaRPr>
          </a:p>
          <a:p>
            <a:pPr indent="-393700" lvl="0" marL="457200" rtl="0" algn="l">
              <a:lnSpc>
                <a:spcPct val="115000"/>
              </a:lnSpc>
              <a:spcBef>
                <a:spcPts val="0"/>
              </a:spcBef>
              <a:spcAft>
                <a:spcPts val="0"/>
              </a:spcAft>
              <a:buClr>
                <a:srgbClr val="002060"/>
              </a:buClr>
              <a:buSzPts val="2600"/>
              <a:buFont typeface="Times New Roman"/>
              <a:buChar char="●"/>
            </a:pPr>
            <a:r>
              <a:rPr lang="en-US" sz="2600">
                <a:solidFill>
                  <a:srgbClr val="002060"/>
                </a:solidFill>
                <a:latin typeface="Times New Roman"/>
                <a:ea typeface="Times New Roman"/>
                <a:cs typeface="Times New Roman"/>
                <a:sym typeface="Times New Roman"/>
              </a:rPr>
              <a:t>Goal</a:t>
            </a:r>
            <a:endParaRPr sz="2600">
              <a:solidFill>
                <a:srgbClr val="002060"/>
              </a:solidFill>
              <a:latin typeface="Times New Roman"/>
              <a:ea typeface="Times New Roman"/>
              <a:cs typeface="Times New Roman"/>
              <a:sym typeface="Times New Roman"/>
            </a:endParaRPr>
          </a:p>
          <a:p>
            <a:pPr indent="-393700" lvl="0" marL="457200" rtl="0" algn="l">
              <a:lnSpc>
                <a:spcPct val="115000"/>
              </a:lnSpc>
              <a:spcBef>
                <a:spcPts val="0"/>
              </a:spcBef>
              <a:spcAft>
                <a:spcPts val="0"/>
              </a:spcAft>
              <a:buClr>
                <a:srgbClr val="002060"/>
              </a:buClr>
              <a:buSzPts val="2600"/>
              <a:buFont typeface="Times New Roman"/>
              <a:buChar char="●"/>
            </a:pPr>
            <a:r>
              <a:rPr lang="en-US" sz="2600">
                <a:solidFill>
                  <a:srgbClr val="002060"/>
                </a:solidFill>
                <a:latin typeface="Times New Roman"/>
                <a:ea typeface="Times New Roman"/>
                <a:cs typeface="Times New Roman"/>
                <a:sym typeface="Times New Roman"/>
              </a:rPr>
              <a:t>Block Diagram Of The Entire System</a:t>
            </a:r>
            <a:endParaRPr sz="2600">
              <a:solidFill>
                <a:srgbClr val="002060"/>
              </a:solidFill>
              <a:latin typeface="Times New Roman"/>
              <a:ea typeface="Times New Roman"/>
              <a:cs typeface="Times New Roman"/>
              <a:sym typeface="Times New Roman"/>
            </a:endParaRPr>
          </a:p>
          <a:p>
            <a:pPr indent="-393700" lvl="0" marL="457200" rtl="0" algn="l">
              <a:lnSpc>
                <a:spcPct val="115000"/>
              </a:lnSpc>
              <a:spcBef>
                <a:spcPts val="0"/>
              </a:spcBef>
              <a:spcAft>
                <a:spcPts val="0"/>
              </a:spcAft>
              <a:buClr>
                <a:srgbClr val="002060"/>
              </a:buClr>
              <a:buSzPts val="2600"/>
              <a:buFont typeface="Times New Roman"/>
              <a:buChar char="●"/>
            </a:pPr>
            <a:r>
              <a:rPr lang="en-US" sz="2600">
                <a:solidFill>
                  <a:srgbClr val="002060"/>
                </a:solidFill>
                <a:latin typeface="Times New Roman"/>
                <a:ea typeface="Times New Roman"/>
                <a:cs typeface="Times New Roman"/>
                <a:sym typeface="Times New Roman"/>
              </a:rPr>
              <a:t>Mathematical Modelling Of System</a:t>
            </a:r>
            <a:endParaRPr sz="2600">
              <a:solidFill>
                <a:srgbClr val="002060"/>
              </a:solidFill>
              <a:latin typeface="Times New Roman"/>
              <a:ea typeface="Times New Roman"/>
              <a:cs typeface="Times New Roman"/>
              <a:sym typeface="Times New Roman"/>
            </a:endParaRPr>
          </a:p>
          <a:p>
            <a:pPr indent="-393700" lvl="0" marL="457200" rtl="0" algn="l">
              <a:lnSpc>
                <a:spcPct val="115000"/>
              </a:lnSpc>
              <a:spcBef>
                <a:spcPts val="0"/>
              </a:spcBef>
              <a:spcAft>
                <a:spcPts val="0"/>
              </a:spcAft>
              <a:buClr>
                <a:srgbClr val="002060"/>
              </a:buClr>
              <a:buSzPts val="2600"/>
              <a:buFont typeface="Times New Roman"/>
              <a:buChar char="●"/>
            </a:pPr>
            <a:r>
              <a:rPr lang="en-US" sz="2600">
                <a:solidFill>
                  <a:srgbClr val="002060"/>
                </a:solidFill>
                <a:latin typeface="Times New Roman"/>
                <a:ea typeface="Times New Roman"/>
                <a:cs typeface="Times New Roman"/>
                <a:sym typeface="Times New Roman"/>
              </a:rPr>
              <a:t>Overall Transfer Function Of The Model</a:t>
            </a:r>
            <a:endParaRPr sz="2600">
              <a:solidFill>
                <a:srgbClr val="002060"/>
              </a:solidFill>
              <a:latin typeface="Times New Roman"/>
              <a:ea typeface="Times New Roman"/>
              <a:cs typeface="Times New Roman"/>
              <a:sym typeface="Times New Roman"/>
            </a:endParaRPr>
          </a:p>
          <a:p>
            <a:pPr indent="-393700" lvl="0" marL="457200" rtl="0" algn="l">
              <a:lnSpc>
                <a:spcPct val="115000"/>
              </a:lnSpc>
              <a:spcBef>
                <a:spcPts val="0"/>
              </a:spcBef>
              <a:spcAft>
                <a:spcPts val="0"/>
              </a:spcAft>
              <a:buClr>
                <a:srgbClr val="002060"/>
              </a:buClr>
              <a:buSzPts val="2600"/>
              <a:buFont typeface="Times New Roman"/>
              <a:buChar char="●"/>
            </a:pPr>
            <a:r>
              <a:rPr lang="en-US" sz="2600">
                <a:solidFill>
                  <a:srgbClr val="002060"/>
                </a:solidFill>
                <a:latin typeface="Times New Roman"/>
                <a:ea typeface="Times New Roman"/>
                <a:cs typeface="Times New Roman"/>
                <a:sym typeface="Times New Roman"/>
              </a:rPr>
              <a:t>Characteristic Equation</a:t>
            </a:r>
            <a:endParaRPr sz="2600">
              <a:solidFill>
                <a:srgbClr val="002060"/>
              </a:solidFill>
              <a:latin typeface="Times New Roman"/>
              <a:ea typeface="Times New Roman"/>
              <a:cs typeface="Times New Roman"/>
              <a:sym typeface="Times New Roman"/>
            </a:endParaRPr>
          </a:p>
          <a:p>
            <a:pPr indent="-393700" lvl="0" marL="457200" rtl="0" algn="l">
              <a:lnSpc>
                <a:spcPct val="115000"/>
              </a:lnSpc>
              <a:spcBef>
                <a:spcPts val="0"/>
              </a:spcBef>
              <a:spcAft>
                <a:spcPts val="0"/>
              </a:spcAft>
              <a:buClr>
                <a:srgbClr val="002060"/>
              </a:buClr>
              <a:buSzPts val="2600"/>
              <a:buFont typeface="Times New Roman"/>
              <a:buChar char="●"/>
            </a:pPr>
            <a:r>
              <a:rPr lang="en-US" sz="2600">
                <a:solidFill>
                  <a:srgbClr val="002060"/>
                </a:solidFill>
                <a:latin typeface="Times New Roman"/>
                <a:ea typeface="Times New Roman"/>
                <a:cs typeface="Times New Roman"/>
                <a:sym typeface="Times New Roman"/>
              </a:rPr>
              <a:t>R-H Criteria</a:t>
            </a:r>
            <a:endParaRPr sz="2600">
              <a:solidFill>
                <a:srgbClr val="002060"/>
              </a:solidFill>
              <a:latin typeface="Times New Roman"/>
              <a:ea typeface="Times New Roman"/>
              <a:cs typeface="Times New Roman"/>
              <a:sym typeface="Times New Roman"/>
            </a:endParaRPr>
          </a:p>
          <a:p>
            <a:pPr indent="-393700" lvl="0" marL="457200" rtl="0" algn="l">
              <a:lnSpc>
                <a:spcPct val="115000"/>
              </a:lnSpc>
              <a:spcBef>
                <a:spcPts val="0"/>
              </a:spcBef>
              <a:spcAft>
                <a:spcPts val="0"/>
              </a:spcAft>
              <a:buClr>
                <a:srgbClr val="002060"/>
              </a:buClr>
              <a:buSzPts val="2600"/>
              <a:buFont typeface="Times New Roman"/>
              <a:buChar char="●"/>
            </a:pPr>
            <a:r>
              <a:rPr lang="en-US" sz="2600">
                <a:solidFill>
                  <a:srgbClr val="002060"/>
                </a:solidFill>
                <a:latin typeface="Times New Roman"/>
                <a:ea typeface="Times New Roman"/>
                <a:cs typeface="Times New Roman"/>
                <a:sym typeface="Times New Roman"/>
              </a:rPr>
              <a:t>PID block after and before tuning</a:t>
            </a:r>
            <a:endParaRPr sz="2600">
              <a:solidFill>
                <a:srgbClr val="002060"/>
              </a:solidFill>
              <a:latin typeface="Times New Roman"/>
              <a:ea typeface="Times New Roman"/>
              <a:cs typeface="Times New Roman"/>
              <a:sym typeface="Times New Roman"/>
            </a:endParaRPr>
          </a:p>
          <a:p>
            <a:pPr indent="-393700" lvl="0" marL="457200" rtl="0" algn="l">
              <a:lnSpc>
                <a:spcPct val="115000"/>
              </a:lnSpc>
              <a:spcBef>
                <a:spcPts val="0"/>
              </a:spcBef>
              <a:spcAft>
                <a:spcPts val="0"/>
              </a:spcAft>
              <a:buClr>
                <a:srgbClr val="002060"/>
              </a:buClr>
              <a:buSzPts val="2600"/>
              <a:buFont typeface="Times New Roman"/>
              <a:buChar char="●"/>
            </a:pPr>
            <a:r>
              <a:rPr lang="en-US" sz="2600">
                <a:solidFill>
                  <a:srgbClr val="002060"/>
                </a:solidFill>
                <a:latin typeface="Times New Roman"/>
                <a:ea typeface="Times New Roman"/>
                <a:cs typeface="Times New Roman"/>
                <a:sym typeface="Times New Roman"/>
              </a:rPr>
              <a:t>Output of step input</a:t>
            </a:r>
            <a:endParaRPr sz="2600">
              <a:solidFill>
                <a:srgbClr val="002060"/>
              </a:solidFill>
              <a:latin typeface="Times New Roman"/>
              <a:ea typeface="Times New Roman"/>
              <a:cs typeface="Times New Roman"/>
              <a:sym typeface="Times New Roman"/>
            </a:endParaRPr>
          </a:p>
          <a:p>
            <a:pPr indent="-393700" lvl="0" marL="457200" rtl="0" algn="l">
              <a:lnSpc>
                <a:spcPct val="115000"/>
              </a:lnSpc>
              <a:spcBef>
                <a:spcPts val="0"/>
              </a:spcBef>
              <a:spcAft>
                <a:spcPts val="0"/>
              </a:spcAft>
              <a:buClr>
                <a:srgbClr val="002060"/>
              </a:buClr>
              <a:buSzPts val="2600"/>
              <a:buFont typeface="Times New Roman"/>
              <a:buChar char="●"/>
            </a:pPr>
            <a:r>
              <a:rPr lang="en-US" sz="2600">
                <a:solidFill>
                  <a:srgbClr val="002060"/>
                </a:solidFill>
                <a:latin typeface="Times New Roman"/>
                <a:ea typeface="Times New Roman"/>
                <a:cs typeface="Times New Roman"/>
                <a:sym typeface="Times New Roman"/>
              </a:rPr>
              <a:t>Desired Specifications In Time Domain Range</a:t>
            </a:r>
            <a:endParaRPr sz="2600">
              <a:solidFill>
                <a:srgbClr val="00206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600">
              <a:solidFill>
                <a:srgbClr val="00206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11d34a0acf8_0_51"/>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pic>
        <p:nvPicPr>
          <p:cNvPr id="289" name="Google Shape;289;g11d34a0acf8_0_51"/>
          <p:cNvPicPr preferRelativeResize="0"/>
          <p:nvPr/>
        </p:nvPicPr>
        <p:blipFill>
          <a:blip r:embed="rId3">
            <a:alphaModFix/>
          </a:blip>
          <a:stretch>
            <a:fillRect/>
          </a:stretch>
        </p:blipFill>
        <p:spPr>
          <a:xfrm>
            <a:off x="1204775" y="152400"/>
            <a:ext cx="7540859" cy="61880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23c59cd60b2_0_0"/>
          <p:cNvSpPr txBox="1"/>
          <p:nvPr>
            <p:ph type="title"/>
          </p:nvPr>
        </p:nvSpPr>
        <p:spPr>
          <a:xfrm>
            <a:off x="478000" y="-1959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Root Locus </a:t>
            </a:r>
            <a:endParaRPr>
              <a:latin typeface="Times New Roman"/>
              <a:ea typeface="Times New Roman"/>
              <a:cs typeface="Times New Roman"/>
              <a:sym typeface="Times New Roman"/>
            </a:endParaRPr>
          </a:p>
        </p:txBody>
      </p:sp>
      <p:sp>
        <p:nvSpPr>
          <p:cNvPr id="296" name="Google Shape;296;g23c59cd60b2_0_0"/>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pic>
        <p:nvPicPr>
          <p:cNvPr id="297" name="Google Shape;297;g23c59cd60b2_0_0"/>
          <p:cNvPicPr preferRelativeResize="0"/>
          <p:nvPr/>
        </p:nvPicPr>
        <p:blipFill>
          <a:blip r:embed="rId3">
            <a:alphaModFix/>
          </a:blip>
          <a:stretch>
            <a:fillRect/>
          </a:stretch>
        </p:blipFill>
        <p:spPr>
          <a:xfrm>
            <a:off x="478000" y="948875"/>
            <a:ext cx="2343150" cy="1000125"/>
          </a:xfrm>
          <a:prstGeom prst="rect">
            <a:avLst/>
          </a:prstGeom>
          <a:noFill/>
          <a:ln>
            <a:noFill/>
          </a:ln>
        </p:spPr>
      </p:pic>
      <p:pic>
        <p:nvPicPr>
          <p:cNvPr id="298" name="Google Shape;298;g23c59cd60b2_0_0"/>
          <p:cNvPicPr preferRelativeResize="0"/>
          <p:nvPr/>
        </p:nvPicPr>
        <p:blipFill>
          <a:blip r:embed="rId4">
            <a:alphaModFix/>
          </a:blip>
          <a:stretch>
            <a:fillRect/>
          </a:stretch>
        </p:blipFill>
        <p:spPr>
          <a:xfrm>
            <a:off x="311175" y="2110450"/>
            <a:ext cx="5438100" cy="3813201"/>
          </a:xfrm>
          <a:prstGeom prst="rect">
            <a:avLst/>
          </a:prstGeom>
          <a:noFill/>
          <a:ln>
            <a:noFill/>
          </a:ln>
        </p:spPr>
      </p:pic>
      <p:sp>
        <p:nvSpPr>
          <p:cNvPr id="299" name="Google Shape;299;g23c59cd60b2_0_0"/>
          <p:cNvSpPr txBox="1"/>
          <p:nvPr/>
        </p:nvSpPr>
        <p:spPr>
          <a:xfrm>
            <a:off x="6182850" y="1865400"/>
            <a:ext cx="48666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rgbClr val="374151"/>
                </a:solidFill>
                <a:latin typeface="Times New Roman"/>
                <a:ea typeface="Times New Roman"/>
                <a:cs typeface="Times New Roman"/>
                <a:sym typeface="Times New Roman"/>
              </a:rPr>
              <a:t>Root locus </a:t>
            </a:r>
            <a:r>
              <a:rPr lang="en-US" sz="1600">
                <a:latin typeface="Times New Roman"/>
                <a:ea typeface="Times New Roman"/>
                <a:cs typeface="Times New Roman"/>
                <a:sym typeface="Times New Roman"/>
              </a:rPr>
              <a:t> is a powerful tool for analyzing the stability and performance of a control system.</a:t>
            </a:r>
            <a:r>
              <a:rPr lang="en-US" sz="1600">
                <a:solidFill>
                  <a:srgbClr val="374151"/>
                </a:solidFill>
                <a:highlight>
                  <a:srgbClr val="F7F7F8"/>
                </a:highlight>
                <a:latin typeface="Times New Roman"/>
                <a:ea typeface="Times New Roman"/>
                <a:cs typeface="Times New Roman"/>
                <a:sym typeface="Times New Roman"/>
              </a:rPr>
              <a:t>The </a:t>
            </a:r>
            <a:r>
              <a:rPr lang="en-US" sz="1600">
                <a:solidFill>
                  <a:srgbClr val="374151"/>
                </a:solidFill>
                <a:latin typeface="Times New Roman"/>
                <a:ea typeface="Times New Roman"/>
                <a:cs typeface="Times New Roman"/>
                <a:sym typeface="Times New Roman"/>
              </a:rPr>
              <a:t>root locus provides valuable insights into the stability and performance of a control system.</a:t>
            </a:r>
            <a:endParaRPr sz="1600">
              <a:solidFill>
                <a:srgbClr val="37415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374151"/>
              </a:solidFill>
              <a:latin typeface="Times New Roman"/>
              <a:ea typeface="Times New Roman"/>
              <a:cs typeface="Times New Roman"/>
              <a:sym typeface="Times New Roman"/>
            </a:endParaRPr>
          </a:p>
          <a:p>
            <a:pPr indent="0" lvl="0" marL="0" rtl="0" algn="l">
              <a:spcBef>
                <a:spcPts val="0"/>
              </a:spcBef>
              <a:spcAft>
                <a:spcPts val="0"/>
              </a:spcAft>
              <a:buNone/>
            </a:pPr>
            <a:r>
              <a:rPr lang="en-US" sz="1600">
                <a:solidFill>
                  <a:srgbClr val="374151"/>
                </a:solidFill>
                <a:latin typeface="Times New Roman"/>
                <a:ea typeface="Times New Roman"/>
                <a:cs typeface="Times New Roman"/>
                <a:sym typeface="Times New Roman"/>
              </a:rPr>
              <a:t> By examining the root locus, one can determine the range of values of the parameter that will result in a stable closed-loop system. </a:t>
            </a:r>
            <a:endParaRPr sz="1600">
              <a:solidFill>
                <a:srgbClr val="37415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374151"/>
              </a:solidFill>
              <a:latin typeface="Times New Roman"/>
              <a:ea typeface="Times New Roman"/>
              <a:cs typeface="Times New Roman"/>
              <a:sym typeface="Times New Roman"/>
            </a:endParaRPr>
          </a:p>
          <a:p>
            <a:pPr indent="0" lvl="0" marL="0" rtl="0" algn="l">
              <a:spcBef>
                <a:spcPts val="0"/>
              </a:spcBef>
              <a:spcAft>
                <a:spcPts val="0"/>
              </a:spcAft>
              <a:buNone/>
            </a:pPr>
            <a:r>
              <a:rPr lang="en-US" sz="1600">
                <a:solidFill>
                  <a:srgbClr val="374151"/>
                </a:solidFill>
                <a:latin typeface="Times New Roman"/>
                <a:ea typeface="Times New Roman"/>
                <a:cs typeface="Times New Roman"/>
                <a:sym typeface="Times New Roman"/>
              </a:rPr>
              <a:t>In addition, the root locus provides information on the damping and natural frequency of the closed-loop poles, which are important indicators of the system's performance.</a:t>
            </a:r>
            <a:endParaRPr sz="18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23c59cd60b2_0_7"/>
          <p:cNvSpPr txBox="1"/>
          <p:nvPr>
            <p:ph type="title"/>
          </p:nvPr>
        </p:nvSpPr>
        <p:spPr>
          <a:xfrm>
            <a:off x="838200" y="2826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Frequency Response </a:t>
            </a:r>
            <a:endParaRPr>
              <a:latin typeface="Times New Roman"/>
              <a:ea typeface="Times New Roman"/>
              <a:cs typeface="Times New Roman"/>
              <a:sym typeface="Times New Roman"/>
            </a:endParaRPr>
          </a:p>
        </p:txBody>
      </p:sp>
      <p:sp>
        <p:nvSpPr>
          <p:cNvPr id="306" name="Google Shape;306;g23c59cd60b2_0_7"/>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pic>
        <p:nvPicPr>
          <p:cNvPr id="307" name="Google Shape;307;g23c59cd60b2_0_7"/>
          <p:cNvPicPr preferRelativeResize="0"/>
          <p:nvPr/>
        </p:nvPicPr>
        <p:blipFill>
          <a:blip r:embed="rId3">
            <a:alphaModFix/>
          </a:blip>
          <a:stretch>
            <a:fillRect/>
          </a:stretch>
        </p:blipFill>
        <p:spPr>
          <a:xfrm>
            <a:off x="1100650" y="2853025"/>
            <a:ext cx="2901025" cy="3107109"/>
          </a:xfrm>
          <a:prstGeom prst="rect">
            <a:avLst/>
          </a:prstGeom>
          <a:noFill/>
          <a:ln>
            <a:noFill/>
          </a:ln>
        </p:spPr>
      </p:pic>
      <p:pic>
        <p:nvPicPr>
          <p:cNvPr id="308" name="Google Shape;308;g23c59cd60b2_0_7"/>
          <p:cNvPicPr preferRelativeResize="0"/>
          <p:nvPr/>
        </p:nvPicPr>
        <p:blipFill>
          <a:blip r:embed="rId4">
            <a:alphaModFix/>
          </a:blip>
          <a:stretch>
            <a:fillRect/>
          </a:stretch>
        </p:blipFill>
        <p:spPr>
          <a:xfrm>
            <a:off x="6785227" y="2535900"/>
            <a:ext cx="4300424" cy="3437701"/>
          </a:xfrm>
          <a:prstGeom prst="rect">
            <a:avLst/>
          </a:prstGeom>
          <a:noFill/>
          <a:ln>
            <a:noFill/>
          </a:ln>
        </p:spPr>
      </p:pic>
      <p:sp>
        <p:nvSpPr>
          <p:cNvPr id="309" name="Google Shape;309;g23c59cd60b2_0_7"/>
          <p:cNvSpPr txBox="1"/>
          <p:nvPr/>
        </p:nvSpPr>
        <p:spPr>
          <a:xfrm>
            <a:off x="948775" y="1433475"/>
            <a:ext cx="102219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rgbClr val="202124"/>
                </a:solidFill>
                <a:highlight>
                  <a:srgbClr val="FFFFFF"/>
                </a:highlight>
                <a:latin typeface="Times New Roman"/>
                <a:ea typeface="Times New Roman"/>
                <a:cs typeface="Times New Roman"/>
                <a:sym typeface="Times New Roman"/>
              </a:rPr>
              <a:t>A frequency response </a:t>
            </a:r>
            <a:r>
              <a:rPr lang="en-US" sz="1500">
                <a:solidFill>
                  <a:srgbClr val="040C28"/>
                </a:solidFill>
                <a:latin typeface="Times New Roman"/>
                <a:ea typeface="Times New Roman"/>
                <a:cs typeface="Times New Roman"/>
                <a:sym typeface="Times New Roman"/>
              </a:rPr>
              <a:t>describes the steady-state response of a system to sinusoidal inputs of varying frequencies.</a:t>
            </a:r>
            <a:endParaRPr sz="1500">
              <a:solidFill>
                <a:srgbClr val="040C28"/>
              </a:solidFill>
              <a:latin typeface="Times New Roman"/>
              <a:ea typeface="Times New Roman"/>
              <a:cs typeface="Times New Roman"/>
              <a:sym typeface="Times New Roman"/>
            </a:endParaRPr>
          </a:p>
          <a:p>
            <a:pPr indent="0" lvl="0" marL="0" rtl="0" algn="l">
              <a:spcBef>
                <a:spcPts val="0"/>
              </a:spcBef>
              <a:spcAft>
                <a:spcPts val="0"/>
              </a:spcAft>
              <a:buNone/>
            </a:pPr>
            <a:r>
              <a:rPr lang="en-US" sz="1500">
                <a:solidFill>
                  <a:srgbClr val="040C28"/>
                </a:solidFill>
                <a:latin typeface="Times New Roman"/>
                <a:ea typeface="Times New Roman"/>
                <a:cs typeface="Times New Roman"/>
                <a:sym typeface="Times New Roman"/>
              </a:rPr>
              <a:t>The frequency response is typically represented by a graph or plot that shows the gain or magnitude response and phase response of the system as a function of frequency. The gain response describes the amount of amplification or attenuation of the input signal by the system at each frequency, while the phase response describes the phase</a:t>
            </a:r>
            <a:endParaRPr sz="1500">
              <a:solidFill>
                <a:srgbClr val="040C28"/>
              </a:solidFill>
              <a:latin typeface="Times New Roman"/>
              <a:ea typeface="Times New Roman"/>
              <a:cs typeface="Times New Roman"/>
              <a:sym typeface="Times New Roman"/>
            </a:endParaRPr>
          </a:p>
          <a:p>
            <a:pPr indent="0" lvl="0" marL="0" rtl="0" algn="l">
              <a:spcBef>
                <a:spcPts val="0"/>
              </a:spcBef>
              <a:spcAft>
                <a:spcPts val="0"/>
              </a:spcAft>
              <a:buNone/>
            </a:pPr>
            <a:r>
              <a:rPr lang="en-US" sz="1500">
                <a:solidFill>
                  <a:srgbClr val="040C28"/>
                </a:solidFill>
                <a:latin typeface="Times New Roman"/>
                <a:ea typeface="Times New Roman"/>
                <a:cs typeface="Times New Roman"/>
                <a:sym typeface="Times New Roman"/>
              </a:rPr>
              <a:t> shift or delay introduced by the system at each frequency.</a:t>
            </a:r>
            <a:endParaRPr sz="1500">
              <a:solidFill>
                <a:srgbClr val="040C28"/>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23c59cd60b2_0_1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Nyquist Plot</a:t>
            </a:r>
            <a:endParaRPr>
              <a:latin typeface="Times New Roman"/>
              <a:ea typeface="Times New Roman"/>
              <a:cs typeface="Times New Roman"/>
              <a:sym typeface="Times New Roman"/>
            </a:endParaRPr>
          </a:p>
        </p:txBody>
      </p:sp>
      <p:sp>
        <p:nvSpPr>
          <p:cNvPr id="316" name="Google Shape;316;g23c59cd60b2_0_16"/>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pic>
        <p:nvPicPr>
          <p:cNvPr id="317" name="Google Shape;317;g23c59cd60b2_0_16"/>
          <p:cNvPicPr preferRelativeResize="0"/>
          <p:nvPr/>
        </p:nvPicPr>
        <p:blipFill>
          <a:blip r:embed="rId3">
            <a:alphaModFix/>
          </a:blip>
          <a:stretch>
            <a:fillRect/>
          </a:stretch>
        </p:blipFill>
        <p:spPr>
          <a:xfrm>
            <a:off x="838200" y="1526475"/>
            <a:ext cx="2419350" cy="1914525"/>
          </a:xfrm>
          <a:prstGeom prst="rect">
            <a:avLst/>
          </a:prstGeom>
          <a:noFill/>
          <a:ln>
            <a:noFill/>
          </a:ln>
        </p:spPr>
      </p:pic>
      <p:pic>
        <p:nvPicPr>
          <p:cNvPr id="318" name="Google Shape;318;g23c59cd60b2_0_16"/>
          <p:cNvPicPr preferRelativeResize="0"/>
          <p:nvPr/>
        </p:nvPicPr>
        <p:blipFill>
          <a:blip r:embed="rId4">
            <a:alphaModFix/>
          </a:blip>
          <a:stretch>
            <a:fillRect/>
          </a:stretch>
        </p:blipFill>
        <p:spPr>
          <a:xfrm>
            <a:off x="4930425" y="1526475"/>
            <a:ext cx="5847319" cy="4497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23c59cd60b2_0_2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Polar Plot</a:t>
            </a:r>
            <a:endParaRPr>
              <a:latin typeface="Times New Roman"/>
              <a:ea typeface="Times New Roman"/>
              <a:cs typeface="Times New Roman"/>
              <a:sym typeface="Times New Roman"/>
            </a:endParaRPr>
          </a:p>
        </p:txBody>
      </p:sp>
      <p:sp>
        <p:nvSpPr>
          <p:cNvPr id="325" name="Google Shape;325;g23c59cd60b2_0_25"/>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pic>
        <p:nvPicPr>
          <p:cNvPr id="326" name="Google Shape;326;g23c59cd60b2_0_25"/>
          <p:cNvPicPr preferRelativeResize="0"/>
          <p:nvPr/>
        </p:nvPicPr>
        <p:blipFill>
          <a:blip r:embed="rId3">
            <a:alphaModFix/>
          </a:blip>
          <a:stretch>
            <a:fillRect/>
          </a:stretch>
        </p:blipFill>
        <p:spPr>
          <a:xfrm>
            <a:off x="905225" y="1825625"/>
            <a:ext cx="3381375" cy="2085975"/>
          </a:xfrm>
          <a:prstGeom prst="rect">
            <a:avLst/>
          </a:prstGeom>
          <a:noFill/>
          <a:ln>
            <a:noFill/>
          </a:ln>
        </p:spPr>
      </p:pic>
      <p:pic>
        <p:nvPicPr>
          <p:cNvPr id="327" name="Google Shape;327;g23c59cd60b2_0_25"/>
          <p:cNvPicPr preferRelativeResize="0"/>
          <p:nvPr/>
        </p:nvPicPr>
        <p:blipFill>
          <a:blip r:embed="rId4">
            <a:alphaModFix/>
          </a:blip>
          <a:stretch>
            <a:fillRect/>
          </a:stretch>
        </p:blipFill>
        <p:spPr>
          <a:xfrm>
            <a:off x="5061751" y="1690825"/>
            <a:ext cx="4986551" cy="4088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23c59cd60b2_0_34"/>
          <p:cNvSpPr txBox="1"/>
          <p:nvPr>
            <p:ph type="title"/>
          </p:nvPr>
        </p:nvSpPr>
        <p:spPr>
          <a:xfrm>
            <a:off x="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Bode Plot</a:t>
            </a:r>
            <a:endParaRPr>
              <a:latin typeface="Times New Roman"/>
              <a:ea typeface="Times New Roman"/>
              <a:cs typeface="Times New Roman"/>
              <a:sym typeface="Times New Roman"/>
            </a:endParaRPr>
          </a:p>
        </p:txBody>
      </p:sp>
      <p:sp>
        <p:nvSpPr>
          <p:cNvPr id="334" name="Google Shape;334;g23c59cd60b2_0_34"/>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sp>
        <p:nvSpPr>
          <p:cNvPr id="335" name="Google Shape;335;g23c59cd60b2_0_34"/>
          <p:cNvSpPr txBox="1"/>
          <p:nvPr/>
        </p:nvSpPr>
        <p:spPr>
          <a:xfrm>
            <a:off x="264900" y="1231500"/>
            <a:ext cx="9985800" cy="173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rgbClr val="374151"/>
                </a:solidFill>
                <a:latin typeface="Times New Roman"/>
                <a:ea typeface="Times New Roman"/>
                <a:cs typeface="Times New Roman"/>
                <a:sym typeface="Times New Roman"/>
              </a:rPr>
              <a:t>A Bode plot is a graphical representation of the frequency response of a linear, time-invariant (LTI) system. </a:t>
            </a:r>
            <a:endParaRPr sz="2100">
              <a:solidFill>
                <a:srgbClr val="374151"/>
              </a:solidFill>
              <a:latin typeface="Times New Roman"/>
              <a:ea typeface="Times New Roman"/>
              <a:cs typeface="Times New Roman"/>
              <a:sym typeface="Times New Roman"/>
            </a:endParaRPr>
          </a:p>
          <a:p>
            <a:pPr indent="0" lvl="0" marL="0" rtl="0" algn="l">
              <a:spcBef>
                <a:spcPts val="0"/>
              </a:spcBef>
              <a:spcAft>
                <a:spcPts val="0"/>
              </a:spcAft>
              <a:buNone/>
            </a:pPr>
            <a:r>
              <a:t/>
            </a:r>
            <a:endParaRPr sz="2100">
              <a:solidFill>
                <a:srgbClr val="374151"/>
              </a:solidFill>
              <a:latin typeface="Times New Roman"/>
              <a:ea typeface="Times New Roman"/>
              <a:cs typeface="Times New Roman"/>
              <a:sym typeface="Times New Roman"/>
            </a:endParaRPr>
          </a:p>
          <a:p>
            <a:pPr indent="0" lvl="0" marL="0" rtl="0" algn="l">
              <a:spcBef>
                <a:spcPts val="0"/>
              </a:spcBef>
              <a:spcAft>
                <a:spcPts val="0"/>
              </a:spcAft>
              <a:buNone/>
            </a:pPr>
            <a:r>
              <a:rPr lang="en-US" sz="1900">
                <a:solidFill>
                  <a:srgbClr val="374151"/>
                </a:solidFill>
                <a:latin typeface="Times New Roman"/>
                <a:ea typeface="Times New Roman"/>
                <a:cs typeface="Times New Roman"/>
                <a:sym typeface="Times New Roman"/>
              </a:rPr>
              <a:t>It consists of two plots: one showing the magnitude response of the system and the other showing the phase response, both plotted as a function of frequency.</a:t>
            </a:r>
            <a:endParaRPr sz="2700">
              <a:latin typeface="Times New Roman"/>
              <a:ea typeface="Times New Roman"/>
              <a:cs typeface="Times New Roman"/>
              <a:sym typeface="Times New Roman"/>
            </a:endParaRPr>
          </a:p>
        </p:txBody>
      </p:sp>
      <p:sp>
        <p:nvSpPr>
          <p:cNvPr id="336" name="Google Shape;336;g23c59cd60b2_0_34"/>
          <p:cNvSpPr txBox="1"/>
          <p:nvPr/>
        </p:nvSpPr>
        <p:spPr>
          <a:xfrm>
            <a:off x="109625" y="3305075"/>
            <a:ext cx="108390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solidFill>
                  <a:srgbClr val="374151"/>
                </a:solidFill>
                <a:latin typeface="Times New Roman"/>
                <a:ea typeface="Times New Roman"/>
                <a:cs typeface="Times New Roman"/>
                <a:sym typeface="Times New Roman"/>
              </a:rPr>
              <a:t>I</a:t>
            </a:r>
            <a:r>
              <a:rPr lang="en-US" sz="1900">
                <a:solidFill>
                  <a:srgbClr val="374151"/>
                </a:solidFill>
                <a:latin typeface="Times New Roman"/>
                <a:ea typeface="Times New Roman"/>
                <a:cs typeface="Times New Roman"/>
                <a:sym typeface="Times New Roman"/>
              </a:rPr>
              <a:t>t allows us to quickly and easily determine the system's gain margin and phase margin, which are important indicators of stability. </a:t>
            </a:r>
            <a:endParaRPr sz="1900">
              <a:solidFill>
                <a:srgbClr val="374151"/>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374151"/>
              </a:solidFill>
              <a:latin typeface="Times New Roman"/>
              <a:ea typeface="Times New Roman"/>
              <a:cs typeface="Times New Roman"/>
              <a:sym typeface="Times New Roman"/>
            </a:endParaRPr>
          </a:p>
          <a:p>
            <a:pPr indent="0" lvl="0" marL="0" rtl="0" algn="l">
              <a:spcBef>
                <a:spcPts val="0"/>
              </a:spcBef>
              <a:spcAft>
                <a:spcPts val="0"/>
              </a:spcAft>
              <a:buNone/>
            </a:pPr>
            <a:r>
              <a:rPr lang="en-US" sz="1900">
                <a:solidFill>
                  <a:srgbClr val="374151"/>
                </a:solidFill>
                <a:latin typeface="Times New Roman"/>
                <a:ea typeface="Times New Roman"/>
                <a:cs typeface="Times New Roman"/>
                <a:sym typeface="Times New Roman"/>
              </a:rPr>
              <a:t>The gain margin is the amount of additional gain that can be applied to the system before it becomes unstable, while the phase margin is the amount by which the phase of the system's output can be changed before it becomes unstable.</a:t>
            </a:r>
            <a:endParaRPr sz="21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23c8687c839_1_9"/>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pic>
        <p:nvPicPr>
          <p:cNvPr id="343" name="Google Shape;343;g23c8687c839_1_9"/>
          <p:cNvPicPr preferRelativeResize="0"/>
          <p:nvPr/>
        </p:nvPicPr>
        <p:blipFill>
          <a:blip r:embed="rId3">
            <a:alphaModFix/>
          </a:blip>
          <a:stretch>
            <a:fillRect/>
          </a:stretch>
        </p:blipFill>
        <p:spPr>
          <a:xfrm>
            <a:off x="251650" y="392800"/>
            <a:ext cx="4282450" cy="3514149"/>
          </a:xfrm>
          <a:prstGeom prst="rect">
            <a:avLst/>
          </a:prstGeom>
          <a:noFill/>
          <a:ln>
            <a:noFill/>
          </a:ln>
        </p:spPr>
      </p:pic>
      <p:pic>
        <p:nvPicPr>
          <p:cNvPr id="344" name="Google Shape;344;g23c8687c839_1_9"/>
          <p:cNvPicPr preferRelativeResize="0"/>
          <p:nvPr/>
        </p:nvPicPr>
        <p:blipFill>
          <a:blip r:embed="rId4">
            <a:alphaModFix/>
          </a:blip>
          <a:stretch>
            <a:fillRect/>
          </a:stretch>
        </p:blipFill>
        <p:spPr>
          <a:xfrm>
            <a:off x="251650" y="4058625"/>
            <a:ext cx="3409950" cy="2114550"/>
          </a:xfrm>
          <a:prstGeom prst="rect">
            <a:avLst/>
          </a:prstGeom>
          <a:noFill/>
          <a:ln>
            <a:noFill/>
          </a:ln>
        </p:spPr>
      </p:pic>
      <p:sp>
        <p:nvSpPr>
          <p:cNvPr id="345" name="Google Shape;345;g23c8687c839_1_9"/>
          <p:cNvSpPr txBox="1"/>
          <p:nvPr/>
        </p:nvSpPr>
        <p:spPr>
          <a:xfrm>
            <a:off x="4734425" y="744400"/>
            <a:ext cx="6236700" cy="41712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rgbClr val="374151"/>
              </a:buClr>
              <a:buSzPts val="1700"/>
              <a:buFont typeface="Times New Roman"/>
              <a:buChar char="➢"/>
            </a:pPr>
            <a:r>
              <a:rPr lang="en-US" sz="1700">
                <a:solidFill>
                  <a:srgbClr val="374151"/>
                </a:solidFill>
                <a:latin typeface="Times New Roman"/>
                <a:ea typeface="Times New Roman"/>
                <a:cs typeface="Times New Roman"/>
                <a:sym typeface="Times New Roman"/>
              </a:rPr>
              <a:t>A gain margin of infinity (or "inf") means that the system has infinite gain at the frequency where the phase angle is -180 degrees (i.e., the frequency where the system is on the verge of becoming unstable). This indicates that the system is stable for all values of gain.</a:t>
            </a:r>
            <a:endParaRPr sz="1700">
              <a:solidFill>
                <a:srgbClr val="37415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374151"/>
              </a:solidFill>
              <a:latin typeface="Times New Roman"/>
              <a:ea typeface="Times New Roman"/>
              <a:cs typeface="Times New Roman"/>
              <a:sym typeface="Times New Roman"/>
            </a:endParaRPr>
          </a:p>
          <a:p>
            <a:pPr indent="-355600" lvl="0" marL="457200" rtl="0" algn="l">
              <a:spcBef>
                <a:spcPts val="0"/>
              </a:spcBef>
              <a:spcAft>
                <a:spcPts val="0"/>
              </a:spcAft>
              <a:buClr>
                <a:srgbClr val="374151"/>
              </a:buClr>
              <a:buSzPts val="2000"/>
              <a:buFont typeface="Times New Roman"/>
              <a:buChar char="➢"/>
            </a:pPr>
            <a:r>
              <a:rPr lang="en-US" sz="1700">
                <a:solidFill>
                  <a:srgbClr val="374151"/>
                </a:solidFill>
                <a:latin typeface="Times New Roman"/>
                <a:ea typeface="Times New Roman"/>
                <a:cs typeface="Times New Roman"/>
                <a:sym typeface="Times New Roman"/>
              </a:rPr>
              <a:t>A phase margin of 145 degrees means that the phase angle of the system's open-loop transfer function is 35 degrees away from -180 degrees at the frequency where the gain is 1 (i.e., where the magnitude response of the system is 0 dB).</a:t>
            </a:r>
            <a:endParaRPr sz="1700">
              <a:solidFill>
                <a:srgbClr val="37415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374151"/>
              </a:solidFill>
              <a:latin typeface="Times New Roman"/>
              <a:ea typeface="Times New Roman"/>
              <a:cs typeface="Times New Roman"/>
              <a:sym typeface="Times New Roman"/>
            </a:endParaRPr>
          </a:p>
          <a:p>
            <a:pPr indent="-361950" lvl="0" marL="457200" rtl="0" algn="l">
              <a:spcBef>
                <a:spcPts val="0"/>
              </a:spcBef>
              <a:spcAft>
                <a:spcPts val="0"/>
              </a:spcAft>
              <a:buClr>
                <a:srgbClr val="374151"/>
              </a:buClr>
              <a:buSzPts val="2100"/>
              <a:buFont typeface="Times New Roman"/>
              <a:buChar char="➢"/>
            </a:pPr>
            <a:r>
              <a:rPr lang="en-US" sz="1700">
                <a:solidFill>
                  <a:srgbClr val="374151"/>
                </a:solidFill>
                <a:latin typeface="Times New Roman"/>
                <a:ea typeface="Times New Roman"/>
                <a:cs typeface="Times New Roman"/>
                <a:sym typeface="Times New Roman"/>
              </a:rPr>
              <a:t>In general, a larger phase margin indicates a more stable system, while a smaller phase margin indicates a less stable system. Similarly, a larger gain margin indicates a more robust system, while a smaller gain margin indicates a less robust system.</a:t>
            </a:r>
            <a:endParaRPr sz="2100">
              <a:solidFill>
                <a:srgbClr val="37415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23b79f7a605_0_6"/>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pic>
        <p:nvPicPr>
          <p:cNvPr id="352" name="Google Shape;352;g23b79f7a605_0_6"/>
          <p:cNvPicPr preferRelativeResize="0"/>
          <p:nvPr/>
        </p:nvPicPr>
        <p:blipFill>
          <a:blip r:embed="rId3">
            <a:alphaModFix/>
          </a:blip>
          <a:stretch>
            <a:fillRect/>
          </a:stretch>
        </p:blipFill>
        <p:spPr>
          <a:xfrm>
            <a:off x="4602950" y="1847075"/>
            <a:ext cx="7375126" cy="4131451"/>
          </a:xfrm>
          <a:prstGeom prst="rect">
            <a:avLst/>
          </a:prstGeom>
          <a:noFill/>
          <a:ln>
            <a:noFill/>
          </a:ln>
        </p:spPr>
      </p:pic>
      <p:pic>
        <p:nvPicPr>
          <p:cNvPr id="353" name="Google Shape;353;g23b79f7a605_0_6"/>
          <p:cNvPicPr preferRelativeResize="0"/>
          <p:nvPr/>
        </p:nvPicPr>
        <p:blipFill>
          <a:blip r:embed="rId4">
            <a:alphaModFix/>
          </a:blip>
          <a:stretch>
            <a:fillRect/>
          </a:stretch>
        </p:blipFill>
        <p:spPr>
          <a:xfrm>
            <a:off x="220051" y="918625"/>
            <a:ext cx="4169622" cy="2303723"/>
          </a:xfrm>
          <a:prstGeom prst="rect">
            <a:avLst/>
          </a:prstGeom>
          <a:noFill/>
          <a:ln>
            <a:noFill/>
          </a:ln>
        </p:spPr>
      </p:pic>
      <p:sp>
        <p:nvSpPr>
          <p:cNvPr id="354" name="Google Shape;354;g23b79f7a605_0_6"/>
          <p:cNvSpPr txBox="1"/>
          <p:nvPr/>
        </p:nvSpPr>
        <p:spPr>
          <a:xfrm>
            <a:off x="447800" y="293725"/>
            <a:ext cx="3642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Calibri"/>
                <a:ea typeface="Calibri"/>
                <a:cs typeface="Calibri"/>
                <a:sym typeface="Calibri"/>
              </a:rPr>
              <a:t>Input :</a:t>
            </a:r>
            <a:endParaRPr sz="1900">
              <a:latin typeface="Calibri"/>
              <a:ea typeface="Calibri"/>
              <a:cs typeface="Calibri"/>
              <a:sym typeface="Calibri"/>
            </a:endParaRPr>
          </a:p>
        </p:txBody>
      </p:sp>
      <p:sp>
        <p:nvSpPr>
          <p:cNvPr id="355" name="Google Shape;355;g23b79f7a605_0_6"/>
          <p:cNvSpPr txBox="1"/>
          <p:nvPr/>
        </p:nvSpPr>
        <p:spPr>
          <a:xfrm>
            <a:off x="6149600" y="1149000"/>
            <a:ext cx="348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Output :</a:t>
            </a:r>
            <a:endParaRPr>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
          <p:cNvSpPr txBox="1"/>
          <p:nvPr/>
        </p:nvSpPr>
        <p:spPr>
          <a:xfrm>
            <a:off x="0" y="3175"/>
            <a:ext cx="12192000" cy="4727700"/>
          </a:xfrm>
          <a:prstGeom prst="rect">
            <a:avLst/>
          </a:prstGeom>
          <a:solidFill>
            <a:srgbClr val="0C2577"/>
          </a:solid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C2577"/>
              </a:buClr>
              <a:buSzPts val="100"/>
              <a:buFont typeface="Georgia"/>
              <a:buNone/>
            </a:pPr>
            <a:r>
              <a:rPr b="0" i="0" lang="en-US" sz="100" u="none" cap="none" strike="noStrike">
                <a:solidFill>
                  <a:srgbClr val="0C2577"/>
                </a:solidFill>
                <a:latin typeface="Georgia"/>
                <a:ea typeface="Georgia"/>
                <a:cs typeface="Georgia"/>
                <a:sym typeface="Georgia"/>
              </a:rPr>
              <a:t>..</a:t>
            </a:r>
            <a:endParaRPr b="0" i="0" sz="1400" u="none" cap="none" strike="noStrike">
              <a:solidFill>
                <a:srgbClr val="000000"/>
              </a:solidFill>
              <a:latin typeface="Arial"/>
              <a:ea typeface="Arial"/>
              <a:cs typeface="Arial"/>
              <a:sym typeface="Arial"/>
            </a:endParaRPr>
          </a:p>
        </p:txBody>
      </p:sp>
      <p:sp>
        <p:nvSpPr>
          <p:cNvPr id="361" name="Google Shape;361;p4"/>
          <p:cNvSpPr txBox="1"/>
          <p:nvPr>
            <p:ph type="title"/>
          </p:nvPr>
        </p:nvSpPr>
        <p:spPr>
          <a:xfrm>
            <a:off x="931862" y="1536700"/>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Georgia"/>
              <a:buNone/>
            </a:pPr>
            <a:r>
              <a:rPr b="1" lang="en-US">
                <a:solidFill>
                  <a:schemeClr val="lt1"/>
                </a:solidFill>
                <a:latin typeface="Georgia"/>
                <a:ea typeface="Georgia"/>
                <a:cs typeface="Georgia"/>
                <a:sym typeface="Georgia"/>
              </a:rPr>
              <a:t>Thank You !</a:t>
            </a:r>
            <a:endParaRPr/>
          </a:p>
        </p:txBody>
      </p:sp>
      <p:pic>
        <p:nvPicPr>
          <p:cNvPr id="362" name="Google Shape;362;p4"/>
          <p:cNvPicPr preferRelativeResize="0"/>
          <p:nvPr/>
        </p:nvPicPr>
        <p:blipFill rotWithShape="1">
          <a:blip r:embed="rId3">
            <a:alphaModFix/>
          </a:blip>
          <a:srcRect b="0" l="0" r="0" t="0"/>
          <a:stretch/>
        </p:blipFill>
        <p:spPr>
          <a:xfrm>
            <a:off x="215900" y="5002212"/>
            <a:ext cx="1244600" cy="1244600"/>
          </a:xfrm>
          <a:prstGeom prst="rect">
            <a:avLst/>
          </a:prstGeom>
          <a:noFill/>
          <a:ln>
            <a:noFill/>
          </a:ln>
        </p:spPr>
      </p:pic>
      <p:sp>
        <p:nvSpPr>
          <p:cNvPr id="363" name="Google Shape;363;p4"/>
          <p:cNvSpPr txBox="1"/>
          <p:nvPr/>
        </p:nvSpPr>
        <p:spPr>
          <a:xfrm>
            <a:off x="1652587" y="5162550"/>
            <a:ext cx="5559300" cy="92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3298A"/>
              </a:buClr>
              <a:buSzPts val="1800"/>
              <a:buFont typeface="Georgia"/>
              <a:buNone/>
            </a:pPr>
            <a:r>
              <a:rPr b="1" i="0" lang="en-US" sz="1800" u="none" cap="none" strike="noStrike">
                <a:solidFill>
                  <a:srgbClr val="23298A"/>
                </a:solidFill>
                <a:latin typeface="Georgia"/>
                <a:ea typeface="Georgia"/>
                <a:cs typeface="Georgia"/>
                <a:sym typeface="Georgia"/>
              </a:rPr>
              <a:t>Dr. Shyama Prasad Mukherjee International Institute of Information Technology, Naya Raipur </a:t>
            </a:r>
            <a:endParaRPr b="0" i="0" sz="1400" u="none" cap="none" strike="noStrike">
              <a:solidFill>
                <a:srgbClr val="000000"/>
              </a:solidFill>
              <a:latin typeface="Arial"/>
              <a:ea typeface="Arial"/>
              <a:cs typeface="Arial"/>
              <a:sym typeface="Arial"/>
            </a:endParaRPr>
          </a:p>
        </p:txBody>
      </p:sp>
      <p:sp>
        <p:nvSpPr>
          <p:cNvPr id="364" name="Google Shape;364;p4"/>
          <p:cNvSpPr txBox="1"/>
          <p:nvPr/>
        </p:nvSpPr>
        <p:spPr>
          <a:xfrm>
            <a:off x="400750" y="6333325"/>
            <a:ext cx="2209800" cy="30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365" name="Google Shape;365;p4"/>
          <p:cNvSpPr txBox="1"/>
          <p:nvPr/>
        </p:nvSpPr>
        <p:spPr>
          <a:xfrm>
            <a:off x="9607550" y="6453187"/>
            <a:ext cx="19797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66" name="Google Shape;366;p4"/>
          <p:cNvSpPr txBox="1"/>
          <p:nvPr/>
        </p:nvSpPr>
        <p:spPr>
          <a:xfrm>
            <a:off x="2859087"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Georgia"/>
              <a:buNone/>
            </a:pPr>
            <a:r>
              <a:rPr b="0" i="0" lang="en-US" sz="1400" u="none" cap="none" strike="noStrike">
                <a:solidFill>
                  <a:schemeClr val="lt1"/>
                </a:solidFill>
                <a:latin typeface="Georgia"/>
                <a:ea typeface="Georgia"/>
                <a:cs typeface="Georgia"/>
                <a:sym typeface="Georgia"/>
              </a:rPr>
              <a:t>International Institute of Information Technology, Naya Raipur</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250"/>
                                  </p:stCondLst>
                                  <p:childTnLst>
                                    <p:set>
                                      <p:cBhvr>
                                        <p:cTn dur="1" fill="hold">
                                          <p:stCondLst>
                                            <p:cond delay="0"/>
                                          </p:stCondLst>
                                        </p:cTn>
                                        <p:tgtEl>
                                          <p:spTgt spid="360"/>
                                        </p:tgtEl>
                                        <p:attrNameLst>
                                          <p:attrName>style.visibility</p:attrName>
                                        </p:attrNameLst>
                                      </p:cBhvr>
                                      <p:to>
                                        <p:strVal val="visible"/>
                                      </p:to>
                                    </p:set>
                                    <p:anim calcmode="lin" valueType="num">
                                      <p:cBhvr additive="base">
                                        <p:cTn dur="1000"/>
                                        <p:tgtEl>
                                          <p:spTgt spid="36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360">
                                            <p:txEl>
                                              <p:pRg end="0" st="0"/>
                                            </p:txEl>
                                          </p:spTgt>
                                        </p:tgtEl>
                                        <p:attrNameLst>
                                          <p:attrName>style.visibility</p:attrName>
                                        </p:attrNameLst>
                                      </p:cBhvr>
                                      <p:to>
                                        <p:strVal val="visible"/>
                                      </p:to>
                                    </p:set>
                                    <p:anim calcmode="lin" valueType="num">
                                      <p:cBhvr additive="base">
                                        <p:cTn dur="500"/>
                                        <p:tgtEl>
                                          <p:spTgt spid="36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2c637c7e1c_0_20"/>
          <p:cNvSpPr txBox="1"/>
          <p:nvPr>
            <p:ph idx="1" type="body"/>
          </p:nvPr>
        </p:nvSpPr>
        <p:spPr>
          <a:xfrm>
            <a:off x="838200" y="1825625"/>
            <a:ext cx="74037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000">
                <a:highlight>
                  <a:schemeClr val="lt1"/>
                </a:highlight>
                <a:latin typeface="Times New Roman"/>
                <a:ea typeface="Times New Roman"/>
                <a:cs typeface="Times New Roman"/>
                <a:sym typeface="Times New Roman"/>
              </a:rPr>
              <a:t>The Qube Servo is a popular and versatile motor control solution used in a variety of applications, including robotics, automation, and industrial control systems. One of the key features of the Qube Servo is its ability to be controlled using a variety of feedback mechanisms, including position control.</a:t>
            </a:r>
            <a:endParaRPr sz="2000">
              <a:highlight>
                <a:schemeClr val="lt1"/>
              </a:highlight>
              <a:latin typeface="Times New Roman"/>
              <a:ea typeface="Times New Roman"/>
              <a:cs typeface="Times New Roman"/>
              <a:sym typeface="Times New Roman"/>
            </a:endParaRPr>
          </a:p>
          <a:p>
            <a:pPr indent="0" lvl="0" marL="0" rtl="0" algn="l">
              <a:lnSpc>
                <a:spcPct val="115000"/>
              </a:lnSpc>
              <a:spcBef>
                <a:spcPts val="1500"/>
              </a:spcBef>
              <a:spcAft>
                <a:spcPts val="0"/>
              </a:spcAft>
              <a:buClr>
                <a:schemeClr val="dk1"/>
              </a:buClr>
              <a:buSzPts val="1100"/>
              <a:buFont typeface="Arial"/>
              <a:buNone/>
            </a:pPr>
            <a:r>
              <a:rPr lang="en-US" sz="2000">
                <a:highlight>
                  <a:schemeClr val="lt1"/>
                </a:highlight>
                <a:latin typeface="Times New Roman"/>
                <a:ea typeface="Times New Roman"/>
                <a:cs typeface="Times New Roman"/>
                <a:sym typeface="Times New Roman"/>
              </a:rPr>
              <a:t>Position control is a fundamental aspect of many motor control applications, as it enables precise control over the position of a motor or actuator. In the context of the Qube Servo, position control involves using feedback from an encoder or other position sensing device to adjust the motor's position in real-time.</a:t>
            </a:r>
            <a:endParaRPr sz="2000">
              <a:highlight>
                <a:schemeClr val="lt1"/>
              </a:highlight>
              <a:latin typeface="Times New Roman"/>
              <a:ea typeface="Times New Roman"/>
              <a:cs typeface="Times New Roman"/>
              <a:sym typeface="Times New Roman"/>
            </a:endParaRPr>
          </a:p>
          <a:p>
            <a:pPr indent="0" lvl="0" marL="0" rtl="0" algn="l">
              <a:spcBef>
                <a:spcPts val="1500"/>
              </a:spcBef>
              <a:spcAft>
                <a:spcPts val="0"/>
              </a:spcAft>
              <a:buNone/>
            </a:pPr>
            <a:r>
              <a:t/>
            </a:r>
            <a:endParaRPr/>
          </a:p>
        </p:txBody>
      </p:sp>
      <p:sp>
        <p:nvSpPr>
          <p:cNvPr id="128" name="Google Shape;128;g22c637c7e1c_0_2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29" name="Google Shape;129;g22c637c7e1c_0_20"/>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pic>
        <p:nvPicPr>
          <p:cNvPr id="130" name="Google Shape;130;g22c637c7e1c_0_20"/>
          <p:cNvPicPr preferRelativeResize="0"/>
          <p:nvPr/>
        </p:nvPicPr>
        <p:blipFill>
          <a:blip r:embed="rId3">
            <a:alphaModFix/>
          </a:blip>
          <a:stretch>
            <a:fillRect/>
          </a:stretch>
        </p:blipFill>
        <p:spPr>
          <a:xfrm>
            <a:off x="8386300" y="2013800"/>
            <a:ext cx="3465175" cy="3562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
          <p:cNvSpPr txBox="1"/>
          <p:nvPr>
            <p:ph type="title"/>
          </p:nvPr>
        </p:nvSpPr>
        <p:spPr>
          <a:xfrm>
            <a:off x="321054" y="199728"/>
            <a:ext cx="9761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2060"/>
              </a:buClr>
              <a:buSzPts val="4400"/>
              <a:buNone/>
            </a:pPr>
            <a:r>
              <a:rPr lang="en-US">
                <a:latin typeface="Times New Roman"/>
                <a:ea typeface="Times New Roman"/>
                <a:cs typeface="Times New Roman"/>
                <a:sym typeface="Times New Roman"/>
              </a:rPr>
              <a:t>Goal</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136" name="Google Shape;136;p2"/>
          <p:cNvSpPr txBox="1"/>
          <p:nvPr/>
        </p:nvSpPr>
        <p:spPr>
          <a:xfrm>
            <a:off x="266700" y="6518275"/>
            <a:ext cx="2209800" cy="30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37" name="Google Shape;137;p2"/>
          <p:cNvSpPr txBox="1"/>
          <p:nvPr/>
        </p:nvSpPr>
        <p:spPr>
          <a:xfrm>
            <a:off x="9607550" y="6453187"/>
            <a:ext cx="19797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38" name="Google Shape;138;p2"/>
          <p:cNvSpPr txBox="1"/>
          <p:nvPr/>
        </p:nvSpPr>
        <p:spPr>
          <a:xfrm>
            <a:off x="2859087"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Georgia"/>
              <a:buNone/>
            </a:pPr>
            <a:r>
              <a:rPr b="0" i="0" lang="en-US" sz="1400" u="none" cap="none" strike="noStrike">
                <a:solidFill>
                  <a:schemeClr val="lt1"/>
                </a:solidFill>
                <a:latin typeface="Georgia"/>
                <a:ea typeface="Georgia"/>
                <a:cs typeface="Georgia"/>
                <a:sym typeface="Georgia"/>
              </a:rPr>
              <a:t>International Institute of Information Technology, Naya Raipur</a:t>
            </a:r>
            <a:endParaRPr b="0" i="0" sz="1400" u="none" cap="none" strike="noStrike">
              <a:solidFill>
                <a:srgbClr val="000000"/>
              </a:solidFill>
              <a:latin typeface="Arial"/>
              <a:ea typeface="Arial"/>
              <a:cs typeface="Arial"/>
              <a:sym typeface="Arial"/>
            </a:endParaRPr>
          </a:p>
        </p:txBody>
      </p:sp>
      <p:sp>
        <p:nvSpPr>
          <p:cNvPr id="139" name="Google Shape;139;p2"/>
          <p:cNvSpPr txBox="1"/>
          <p:nvPr/>
        </p:nvSpPr>
        <p:spPr>
          <a:xfrm>
            <a:off x="205550" y="1957350"/>
            <a:ext cx="9088200" cy="33555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002060"/>
              </a:buClr>
              <a:buSzPts val="2000"/>
              <a:buFont typeface="Times New Roman"/>
              <a:buChar char="➢"/>
            </a:pPr>
            <a:r>
              <a:rPr lang="en-US" sz="2000">
                <a:solidFill>
                  <a:srgbClr val="002060"/>
                </a:solidFill>
                <a:highlight>
                  <a:schemeClr val="lt1"/>
                </a:highlight>
                <a:latin typeface="Times New Roman"/>
                <a:ea typeface="Times New Roman"/>
                <a:cs typeface="Times New Roman"/>
                <a:sym typeface="Times New Roman"/>
              </a:rPr>
              <a:t>To control the position of qube servo 02 (SRV02) with unity feedback control system.</a:t>
            </a:r>
            <a:endParaRPr sz="2000">
              <a:solidFill>
                <a:srgbClr val="002060"/>
              </a:solidFill>
              <a:highlight>
                <a:schemeClr val="lt1"/>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2000">
              <a:solidFill>
                <a:srgbClr val="002060"/>
              </a:solidFill>
              <a:highlight>
                <a:schemeClr val="lt1"/>
              </a:highlight>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02060"/>
              </a:buClr>
              <a:buSzPts val="2000"/>
              <a:buFont typeface="Times New Roman"/>
              <a:buChar char="➢"/>
            </a:pPr>
            <a:r>
              <a:rPr lang="en-US" sz="2000">
                <a:solidFill>
                  <a:srgbClr val="002060"/>
                </a:solidFill>
                <a:latin typeface="Times New Roman"/>
                <a:ea typeface="Times New Roman"/>
                <a:cs typeface="Times New Roman"/>
                <a:sym typeface="Times New Roman"/>
              </a:rPr>
              <a:t>Design a PID controller that can accurately control the position of the Qube servo motor.</a:t>
            </a:r>
            <a:endParaRPr sz="2000">
              <a:solidFill>
                <a:srgbClr val="002060"/>
              </a:solidFill>
              <a:highlight>
                <a:schemeClr val="lt1"/>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2000">
              <a:solidFill>
                <a:srgbClr val="002060"/>
              </a:solidFill>
              <a:highlight>
                <a:schemeClr val="lt1"/>
              </a:highlight>
              <a:latin typeface="Times New Roman"/>
              <a:ea typeface="Times New Roman"/>
              <a:cs typeface="Times New Roman"/>
              <a:sym typeface="Times New Roman"/>
            </a:endParaRPr>
          </a:p>
          <a:p>
            <a:pPr indent="-355600" lvl="0" marL="457200" rtl="0" algn="l">
              <a:spcBef>
                <a:spcPts val="0"/>
              </a:spcBef>
              <a:spcAft>
                <a:spcPts val="0"/>
              </a:spcAft>
              <a:buClr>
                <a:srgbClr val="002060"/>
              </a:buClr>
              <a:buSzPts val="2000"/>
              <a:buFont typeface="Times New Roman"/>
              <a:buChar char="➢"/>
            </a:pPr>
            <a:r>
              <a:rPr lang="en-US" sz="2000">
                <a:solidFill>
                  <a:srgbClr val="002060"/>
                </a:solidFill>
                <a:highlight>
                  <a:schemeClr val="lt1"/>
                </a:highlight>
                <a:latin typeface="Times New Roman"/>
                <a:ea typeface="Times New Roman"/>
                <a:cs typeface="Times New Roman"/>
                <a:sym typeface="Times New Roman"/>
              </a:rPr>
              <a:t>To get familiar with the PID controller which help to control the response of system to get desired Output.</a:t>
            </a:r>
            <a:endParaRPr sz="2000">
              <a:solidFill>
                <a:srgbClr val="002060"/>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002060"/>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002060"/>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
          <p:cNvSpPr txBox="1"/>
          <p:nvPr/>
        </p:nvSpPr>
        <p:spPr>
          <a:xfrm>
            <a:off x="266700" y="6518275"/>
            <a:ext cx="2209800" cy="30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45" name="Google Shape;145;p3"/>
          <p:cNvSpPr txBox="1"/>
          <p:nvPr/>
        </p:nvSpPr>
        <p:spPr>
          <a:xfrm>
            <a:off x="9607550" y="6453187"/>
            <a:ext cx="19797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46" name="Google Shape;146;p3"/>
          <p:cNvSpPr txBox="1"/>
          <p:nvPr/>
        </p:nvSpPr>
        <p:spPr>
          <a:xfrm>
            <a:off x="2859087"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Georgia"/>
              <a:buNone/>
            </a:pPr>
            <a:r>
              <a:rPr b="0" i="0" lang="en-US" sz="1400" u="none" cap="none" strike="noStrike">
                <a:solidFill>
                  <a:schemeClr val="lt1"/>
                </a:solidFill>
                <a:latin typeface="Georgia"/>
                <a:ea typeface="Georgia"/>
                <a:cs typeface="Georgia"/>
                <a:sym typeface="Georgia"/>
              </a:rPr>
              <a:t>International Institute of Information Technology, Naya Raipur</a:t>
            </a:r>
            <a:endParaRPr b="0" i="0" sz="1400" u="none" cap="none" strike="noStrike">
              <a:solidFill>
                <a:srgbClr val="000000"/>
              </a:solidFill>
              <a:latin typeface="Arial"/>
              <a:ea typeface="Arial"/>
              <a:cs typeface="Arial"/>
              <a:sym typeface="Arial"/>
            </a:endParaRPr>
          </a:p>
        </p:txBody>
      </p:sp>
      <p:sp>
        <p:nvSpPr>
          <p:cNvPr id="147" name="Google Shape;147;p3"/>
          <p:cNvSpPr txBox="1"/>
          <p:nvPr/>
        </p:nvSpPr>
        <p:spPr>
          <a:xfrm>
            <a:off x="478875" y="320075"/>
            <a:ext cx="7288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rgbClr val="002060"/>
                </a:solidFill>
                <a:latin typeface="Times New Roman"/>
                <a:ea typeface="Times New Roman"/>
                <a:cs typeface="Times New Roman"/>
                <a:sym typeface="Times New Roman"/>
              </a:rPr>
              <a:t>Block Diagram Of The Entire System :</a:t>
            </a:r>
            <a:endParaRPr sz="2500">
              <a:solidFill>
                <a:srgbClr val="002060"/>
              </a:solidFill>
              <a:latin typeface="Times New Roman"/>
              <a:ea typeface="Times New Roman"/>
              <a:cs typeface="Times New Roman"/>
              <a:sym typeface="Times New Roman"/>
            </a:endParaRPr>
          </a:p>
        </p:txBody>
      </p:sp>
      <p:pic>
        <p:nvPicPr>
          <p:cNvPr id="148" name="Google Shape;148;p3"/>
          <p:cNvPicPr preferRelativeResize="0"/>
          <p:nvPr/>
        </p:nvPicPr>
        <p:blipFill>
          <a:blip r:embed="rId3">
            <a:alphaModFix/>
          </a:blip>
          <a:stretch>
            <a:fillRect/>
          </a:stretch>
        </p:blipFill>
        <p:spPr>
          <a:xfrm>
            <a:off x="266700" y="1180099"/>
            <a:ext cx="10405801" cy="4693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2c637c7e1c_0_29"/>
          <p:cNvSpPr txBox="1"/>
          <p:nvPr>
            <p:ph type="title"/>
          </p:nvPr>
        </p:nvSpPr>
        <p:spPr>
          <a:xfrm>
            <a:off x="0" y="-9417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Simulink Model</a:t>
            </a:r>
            <a:endParaRPr>
              <a:latin typeface="Times New Roman"/>
              <a:ea typeface="Times New Roman"/>
              <a:cs typeface="Times New Roman"/>
              <a:sym typeface="Times New Roman"/>
            </a:endParaRPr>
          </a:p>
        </p:txBody>
      </p:sp>
      <p:sp>
        <p:nvSpPr>
          <p:cNvPr id="155" name="Google Shape;155;g22c637c7e1c_0_29"/>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pic>
        <p:nvPicPr>
          <p:cNvPr id="156" name="Google Shape;156;g22c637c7e1c_0_29"/>
          <p:cNvPicPr preferRelativeResize="0"/>
          <p:nvPr/>
        </p:nvPicPr>
        <p:blipFill>
          <a:blip r:embed="rId3">
            <a:alphaModFix/>
          </a:blip>
          <a:stretch>
            <a:fillRect/>
          </a:stretch>
        </p:blipFill>
        <p:spPr>
          <a:xfrm>
            <a:off x="220675" y="1130537"/>
            <a:ext cx="10294924" cy="4596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nvSpPr>
        <p:spPr>
          <a:xfrm>
            <a:off x="266700" y="6518275"/>
            <a:ext cx="2209800" cy="30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62" name="Google Shape;162;p17"/>
          <p:cNvSpPr txBox="1"/>
          <p:nvPr/>
        </p:nvSpPr>
        <p:spPr>
          <a:xfrm>
            <a:off x="9607550" y="6453187"/>
            <a:ext cx="19797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63" name="Google Shape;163;p17"/>
          <p:cNvSpPr txBox="1"/>
          <p:nvPr/>
        </p:nvSpPr>
        <p:spPr>
          <a:xfrm>
            <a:off x="2859087"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Georgia"/>
              <a:buNone/>
            </a:pPr>
            <a:r>
              <a:rPr b="0" i="0" lang="en-US" sz="1400" u="none" cap="none" strike="noStrike">
                <a:solidFill>
                  <a:schemeClr val="lt1"/>
                </a:solidFill>
                <a:latin typeface="Georgia"/>
                <a:ea typeface="Georgia"/>
                <a:cs typeface="Georgia"/>
                <a:sym typeface="Georgia"/>
              </a:rPr>
              <a:t>International Institute of Information Technology, Naya Raipur</a:t>
            </a:r>
            <a:endParaRPr b="0" i="0" sz="1400" u="none" cap="none" strike="noStrike">
              <a:solidFill>
                <a:srgbClr val="000000"/>
              </a:solidFill>
              <a:latin typeface="Arial"/>
              <a:ea typeface="Arial"/>
              <a:cs typeface="Arial"/>
              <a:sym typeface="Arial"/>
            </a:endParaRPr>
          </a:p>
        </p:txBody>
      </p:sp>
      <p:sp>
        <p:nvSpPr>
          <p:cNvPr id="164" name="Google Shape;164;p17"/>
          <p:cNvSpPr txBox="1"/>
          <p:nvPr/>
        </p:nvSpPr>
        <p:spPr>
          <a:xfrm>
            <a:off x="335325" y="320075"/>
            <a:ext cx="7527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500">
              <a:solidFill>
                <a:srgbClr val="002060"/>
              </a:solidFill>
              <a:latin typeface="Calibri"/>
              <a:ea typeface="Calibri"/>
              <a:cs typeface="Calibri"/>
              <a:sym typeface="Calibri"/>
            </a:endParaRPr>
          </a:p>
        </p:txBody>
      </p:sp>
      <p:sp>
        <p:nvSpPr>
          <p:cNvPr id="165" name="Google Shape;165;p17"/>
          <p:cNvSpPr txBox="1"/>
          <p:nvPr/>
        </p:nvSpPr>
        <p:spPr>
          <a:xfrm>
            <a:off x="266700" y="96800"/>
            <a:ext cx="91068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400">
                <a:solidFill>
                  <a:srgbClr val="002060"/>
                </a:solidFill>
                <a:latin typeface="Calibri"/>
                <a:ea typeface="Calibri"/>
                <a:cs typeface="Calibri"/>
                <a:sym typeface="Calibri"/>
              </a:rPr>
              <a:t>Mathematical modelling</a:t>
            </a:r>
            <a:endParaRPr sz="4400">
              <a:solidFill>
                <a:srgbClr val="002060"/>
              </a:solidFill>
              <a:latin typeface="Calibri"/>
              <a:ea typeface="Calibri"/>
              <a:cs typeface="Calibri"/>
              <a:sym typeface="Calibri"/>
            </a:endParaRPr>
          </a:p>
        </p:txBody>
      </p:sp>
      <p:sp>
        <p:nvSpPr>
          <p:cNvPr id="166" name="Google Shape;166;p17"/>
          <p:cNvSpPr txBox="1"/>
          <p:nvPr/>
        </p:nvSpPr>
        <p:spPr>
          <a:xfrm>
            <a:off x="383175" y="1005875"/>
            <a:ext cx="8227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rgbClr val="0070C0"/>
              </a:solidFill>
              <a:latin typeface="Calibri"/>
              <a:ea typeface="Calibri"/>
              <a:cs typeface="Calibri"/>
              <a:sym typeface="Calibri"/>
            </a:endParaRPr>
          </a:p>
        </p:txBody>
      </p:sp>
      <p:pic>
        <p:nvPicPr>
          <p:cNvPr id="167" name="Google Shape;167;p17"/>
          <p:cNvPicPr preferRelativeResize="0"/>
          <p:nvPr/>
        </p:nvPicPr>
        <p:blipFill>
          <a:blip r:embed="rId3">
            <a:alphaModFix/>
          </a:blip>
          <a:stretch>
            <a:fillRect/>
          </a:stretch>
        </p:blipFill>
        <p:spPr>
          <a:xfrm>
            <a:off x="1340275" y="1084200"/>
            <a:ext cx="8594612" cy="5368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nvSpPr>
        <p:spPr>
          <a:xfrm>
            <a:off x="266700" y="6518275"/>
            <a:ext cx="2209800" cy="30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73" name="Google Shape;173;p18"/>
          <p:cNvSpPr txBox="1"/>
          <p:nvPr/>
        </p:nvSpPr>
        <p:spPr>
          <a:xfrm>
            <a:off x="9607550" y="6453187"/>
            <a:ext cx="19797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74" name="Google Shape;174;p18"/>
          <p:cNvSpPr txBox="1"/>
          <p:nvPr/>
        </p:nvSpPr>
        <p:spPr>
          <a:xfrm>
            <a:off x="2859087"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Georgia"/>
              <a:buNone/>
            </a:pPr>
            <a:r>
              <a:rPr b="0" i="0" lang="en-US" sz="1400" u="none" cap="none" strike="noStrike">
                <a:solidFill>
                  <a:schemeClr val="lt1"/>
                </a:solidFill>
                <a:latin typeface="Georgia"/>
                <a:ea typeface="Georgia"/>
                <a:cs typeface="Georgia"/>
                <a:sym typeface="Georgia"/>
              </a:rPr>
              <a:t>International Institute of Information Technology, Naya Raipur</a:t>
            </a:r>
            <a:endParaRPr b="0" i="0" sz="1400" u="none" cap="none" strike="noStrike">
              <a:solidFill>
                <a:srgbClr val="000000"/>
              </a:solidFill>
              <a:latin typeface="Arial"/>
              <a:ea typeface="Arial"/>
              <a:cs typeface="Arial"/>
              <a:sym typeface="Arial"/>
            </a:endParaRPr>
          </a:p>
        </p:txBody>
      </p:sp>
      <p:pic>
        <p:nvPicPr>
          <p:cNvPr id="175" name="Google Shape;175;p18"/>
          <p:cNvPicPr preferRelativeResize="0"/>
          <p:nvPr/>
        </p:nvPicPr>
        <p:blipFill>
          <a:blip r:embed="rId3">
            <a:alphaModFix/>
          </a:blip>
          <a:stretch>
            <a:fillRect/>
          </a:stretch>
        </p:blipFill>
        <p:spPr>
          <a:xfrm>
            <a:off x="944300" y="104875"/>
            <a:ext cx="8087876" cy="3132025"/>
          </a:xfrm>
          <a:prstGeom prst="rect">
            <a:avLst/>
          </a:prstGeom>
          <a:noFill/>
          <a:ln>
            <a:noFill/>
          </a:ln>
        </p:spPr>
      </p:pic>
      <p:pic>
        <p:nvPicPr>
          <p:cNvPr id="176" name="Google Shape;176;p18"/>
          <p:cNvPicPr preferRelativeResize="0"/>
          <p:nvPr/>
        </p:nvPicPr>
        <p:blipFill>
          <a:blip r:embed="rId4">
            <a:alphaModFix/>
          </a:blip>
          <a:stretch>
            <a:fillRect/>
          </a:stretch>
        </p:blipFill>
        <p:spPr>
          <a:xfrm>
            <a:off x="663500" y="3056500"/>
            <a:ext cx="8944050" cy="3396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nvSpPr>
        <p:spPr>
          <a:xfrm>
            <a:off x="266700" y="6518275"/>
            <a:ext cx="2209800" cy="30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82" name="Google Shape;182;p21"/>
          <p:cNvSpPr txBox="1"/>
          <p:nvPr/>
        </p:nvSpPr>
        <p:spPr>
          <a:xfrm>
            <a:off x="9607550" y="6453187"/>
            <a:ext cx="19797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200"/>
              <a:buFont typeface="Calibri"/>
              <a:buNone/>
            </a:pPr>
            <a:fld id="{00000000-1234-1234-1234-123412341234}" type="slidenum">
              <a:rPr b="0" i="0" lang="en-US" sz="1200" u="none" cap="none" strike="noStrike">
                <a:solidFill>
                  <a:srgbClr val="FFFFFF"/>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83" name="Google Shape;183;p21"/>
          <p:cNvSpPr txBox="1"/>
          <p:nvPr/>
        </p:nvSpPr>
        <p:spPr>
          <a:xfrm>
            <a:off x="2859087"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International Institute of Information Technology, Naya Raipur</a:t>
            </a:r>
            <a:endParaRPr b="0" i="0" sz="1400" u="none" cap="none" strike="noStrike">
              <a:solidFill>
                <a:srgbClr val="000000"/>
              </a:solidFill>
              <a:latin typeface="Arial"/>
              <a:ea typeface="Arial"/>
              <a:cs typeface="Arial"/>
              <a:sym typeface="Arial"/>
            </a:endParaRPr>
          </a:p>
        </p:txBody>
      </p:sp>
      <p:pic>
        <p:nvPicPr>
          <p:cNvPr id="184" name="Google Shape;184;p21"/>
          <p:cNvPicPr preferRelativeResize="0"/>
          <p:nvPr/>
        </p:nvPicPr>
        <p:blipFill>
          <a:blip r:embed="rId3">
            <a:alphaModFix/>
          </a:blip>
          <a:stretch>
            <a:fillRect/>
          </a:stretch>
        </p:blipFill>
        <p:spPr>
          <a:xfrm>
            <a:off x="358300" y="136550"/>
            <a:ext cx="10463600" cy="3124200"/>
          </a:xfrm>
          <a:prstGeom prst="rect">
            <a:avLst/>
          </a:prstGeom>
          <a:noFill/>
          <a:ln>
            <a:noFill/>
          </a:ln>
        </p:spPr>
      </p:pic>
      <p:pic>
        <p:nvPicPr>
          <p:cNvPr id="185" name="Google Shape;185;p21"/>
          <p:cNvPicPr preferRelativeResize="0"/>
          <p:nvPr/>
        </p:nvPicPr>
        <p:blipFill>
          <a:blip r:embed="rId4">
            <a:alphaModFix/>
          </a:blip>
          <a:stretch>
            <a:fillRect/>
          </a:stretch>
        </p:blipFill>
        <p:spPr>
          <a:xfrm>
            <a:off x="606175" y="3126375"/>
            <a:ext cx="9584717" cy="3326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2020-01-15T07:35:03Z</dcterms:created>
  <dc:creator>Amit Agrawal</dc:creator>
</cp:coreProperties>
</file>