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25"/>
  </p:notesMasterIdLst>
  <p:sldIdLst>
    <p:sldId id="294" r:id="rId2"/>
    <p:sldId id="295" r:id="rId3"/>
    <p:sldId id="296" r:id="rId4"/>
    <p:sldId id="297" r:id="rId5"/>
    <p:sldId id="298" r:id="rId6"/>
    <p:sldId id="299" r:id="rId7"/>
    <p:sldId id="314" r:id="rId8"/>
    <p:sldId id="315" r:id="rId9"/>
    <p:sldId id="300" r:id="rId10"/>
    <p:sldId id="301" r:id="rId11"/>
    <p:sldId id="304" r:id="rId12"/>
    <p:sldId id="303" r:id="rId13"/>
    <p:sldId id="309" r:id="rId14"/>
    <p:sldId id="316" r:id="rId15"/>
    <p:sldId id="319" r:id="rId16"/>
    <p:sldId id="313" r:id="rId17"/>
    <p:sldId id="318" r:id="rId18"/>
    <p:sldId id="317" r:id="rId19"/>
    <p:sldId id="310" r:id="rId20"/>
    <p:sldId id="308" r:id="rId21"/>
    <p:sldId id="320" r:id="rId22"/>
    <p:sldId id="322" r:id="rId23"/>
    <p:sldId id="3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46EAF-D296-40AD-AB99-00945CE507BD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266F0-A28E-4A3E-AD03-7726D2EB4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E744-27D6-4E84-989C-CFBE36985D67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27F3-1E1B-401A-8FBA-D94C28BCD20E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F39-AF71-4018-9874-A0E54AD398C7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5F93-6793-4189-9846-12101C7FF832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3D67-9E8A-47A8-8FC6-F1E4E5648662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96B-DEC2-4FCF-A3F2-7906B86850E3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B459-1287-48E9-87CE-63EBD92CA000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83CD-3556-41F4-86EB-9B9364510411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2EC59-BDE1-4D88-9BCF-82014AD6A95E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E7A-F9A5-4007-883E-C7AE83772776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1D49-7C22-4E2D-AB5D-FDEA228DC746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37C51-37B6-4106-B760-81794ABB7A2D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838"/>
            <a:ext cx="10972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Excelr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Project – 155</a:t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 Group – 3</a:t>
            </a:r>
            <a:br>
              <a:rPr lang="en-US" sz="4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lumMod val="75000"/>
                  </a:schemeClr>
                </a:solidFill>
                <a:cs typeface="Times New Roman" panose="02020603050405020304" charset="0"/>
              </a:rPr>
              <a:t>Hotel Review – Sentiment Analysis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Times New Roman" panose="02020603050405020304" charset="0"/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2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2718594"/>
            <a:ext cx="8566527" cy="39108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9309100" y="2692401"/>
            <a:ext cx="2717800" cy="3911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KIRAN ASHOK KITTUR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UMESH RAJENDRA GADHAVE</a:t>
            </a:r>
            <a:endParaRPr lang="en-US" sz="1800" b="1" dirty="0">
              <a:solidFill>
                <a:srgbClr val="FFFF00"/>
              </a:solidFill>
              <a:latin typeface="Calisto MT" pitchFamily="18" charset="0"/>
              <a:ea typeface="Gadugi" pitchFamily="3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ASHLESHA KHANDERKAR</a:t>
            </a:r>
            <a:endParaRPr lang="en-US" sz="1800" b="1" dirty="0">
              <a:solidFill>
                <a:srgbClr val="FFFF00"/>
              </a:solidFill>
              <a:latin typeface="Calisto MT" pitchFamily="18" charset="0"/>
              <a:ea typeface="Gadugi" pitchFamily="3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AMAR G. THORAT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PIYUSH BRIJLAL FULZELE	</a:t>
            </a:r>
            <a:endParaRPr lang="en-US" sz="1800" b="1" dirty="0">
              <a:solidFill>
                <a:srgbClr val="FFFF00"/>
              </a:solidFill>
              <a:latin typeface="Calisto MT" pitchFamily="18" charset="0"/>
              <a:ea typeface="Gadugi" pitchFamily="3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ABHIJEET SANJAY MANE	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FFFF00"/>
                </a:solidFill>
                <a:latin typeface="Calisto MT" pitchFamily="18" charset="0"/>
                <a:ea typeface="Gadugi" pitchFamily="34" charset="0"/>
                <a:cs typeface="Times New Roman" panose="02020603050405020304" charset="0"/>
                <a:sym typeface="+mn-ea"/>
              </a:rPr>
              <a:t>BABAR BALAJI ASHOK</a:t>
            </a: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sto MT" pitchFamily="18" charset="0"/>
                <a:cs typeface="Times New Roman" panose="02020603050405020304" charset="0"/>
                <a:sym typeface="+mn-ea"/>
              </a:rPr>
              <a:t>	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Calisto MT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300" dirty="0">
                <a:latin typeface="+mj-lt"/>
                <a:ea typeface="+mj-ea"/>
                <a:cs typeface="+mj-cs"/>
              </a:rPr>
              <a:t>Frequency of words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Screenshot 2022-10-02 2033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14412"/>
            <a:ext cx="9347199" cy="563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84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b="1" spc="300" dirty="0"/>
              <a:t>  </a:t>
            </a:r>
            <a:r>
              <a:rPr lang="en-US" sz="4400" spc="300" dirty="0"/>
              <a:t>Removing Unmeaningful Words</a:t>
            </a:r>
          </a:p>
        </p:txBody>
      </p:sp>
      <p:pic>
        <p:nvPicPr>
          <p:cNvPr id="5" name="Picture 4" descr="Screenshot 2022-10-02 2034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8" y="1176337"/>
            <a:ext cx="8671399" cy="49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84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F28320F-DB69-8E52-5763-BC796B7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 descr="Screenshot 2022-10-02 2039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79" y="1667060"/>
            <a:ext cx="7517018" cy="420242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b="1" spc="300" dirty="0"/>
              <a:t>  </a:t>
            </a:r>
            <a:r>
              <a:rPr lang="en-US" sz="4400" spc="300" dirty="0"/>
              <a:t>Final Word Count</a:t>
            </a:r>
          </a:p>
        </p:txBody>
      </p:sp>
    </p:spTree>
    <p:extLst>
      <p:ext uri="{BB962C8B-B14F-4D97-AF65-F5344CB8AC3E}">
        <p14:creationId xmlns:p14="http://schemas.microsoft.com/office/powerpoint/2010/main" xmlns="" val="185967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b="1" spc="300" dirty="0"/>
              <a:t> </a:t>
            </a:r>
            <a:r>
              <a:rPr lang="en-US" sz="4400" spc="300" dirty="0"/>
              <a:t>Frequency of words</a:t>
            </a:r>
          </a:p>
          <a:p>
            <a:endParaRPr lang="en-US" sz="4400" spc="300" dirty="0"/>
          </a:p>
          <a:p>
            <a:endParaRPr lang="en-US" sz="4400" spc="300" dirty="0"/>
          </a:p>
          <a:p>
            <a:endParaRPr lang="en-US" sz="440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E2E3C6-47BA-1284-3DC0-FECE3E441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1033" y="1332704"/>
            <a:ext cx="8930936" cy="50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84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POS Tagging using </a:t>
            </a:r>
            <a:r>
              <a:rPr lang="en-US" sz="4400" spc="300" dirty="0" err="1"/>
              <a:t>SpaCY</a:t>
            </a:r>
            <a:endParaRPr lang="en-US" sz="4400" spc="300" dirty="0"/>
          </a:p>
          <a:p>
            <a:endParaRPr lang="en-US" sz="4400" spc="300" dirty="0"/>
          </a:p>
          <a:p>
            <a:endParaRPr lang="en-US" sz="4400" spc="300" dirty="0"/>
          </a:p>
          <a:p>
            <a:endParaRPr lang="en-US" sz="440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CAC467C-6E4B-FEF1-A290-F1F918D6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1235" y="1299434"/>
            <a:ext cx="9200225" cy="51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171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POS Tagging using </a:t>
            </a:r>
            <a:r>
              <a:rPr lang="en-US" sz="4400" spc="300" dirty="0" err="1"/>
              <a:t>SpaCY</a:t>
            </a:r>
            <a:endParaRPr lang="en-US" sz="4400" spc="300" dirty="0"/>
          </a:p>
          <a:p>
            <a:endParaRPr lang="en-US" sz="4400" spc="300" dirty="0"/>
          </a:p>
          <a:p>
            <a:endParaRPr lang="en-US" sz="4400" spc="300" dirty="0"/>
          </a:p>
          <a:p>
            <a:endParaRPr lang="en-US" sz="4400" spc="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BEFD43-EAAA-8E35-37D4-092814837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8275" y="1296937"/>
            <a:ext cx="9209104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065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Tokenization </a:t>
            </a:r>
          </a:p>
          <a:p>
            <a:endParaRPr lang="en-US" sz="4400" spc="300" dirty="0"/>
          </a:p>
          <a:p>
            <a:endParaRPr lang="en-US" sz="4400" spc="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882084-9E99-A471-1690-90B577F9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56" y="1145220"/>
            <a:ext cx="9120326" cy="51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284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FA22C42-F554-580F-1783-72081B9D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Testing using different Algorithms</a:t>
            </a:r>
          </a:p>
          <a:p>
            <a:r>
              <a:rPr lang="en-US" sz="3600" spc="300" dirty="0"/>
              <a:t>(</a:t>
            </a:r>
            <a:r>
              <a:rPr lang="en-US" sz="3600" spc="300" dirty="0" err="1"/>
              <a:t>svm</a:t>
            </a:r>
            <a:r>
              <a:rPr lang="en-US" sz="3600" spc="300" dirty="0"/>
              <a:t>, </a:t>
            </a:r>
            <a:r>
              <a:rPr lang="en-US" sz="3600" spc="300" dirty="0" err="1"/>
              <a:t>Decisiontree</a:t>
            </a:r>
            <a:r>
              <a:rPr lang="en-US" sz="3600" spc="300" dirty="0"/>
              <a:t> and Logistic Regression)  </a:t>
            </a:r>
          </a:p>
          <a:p>
            <a:endParaRPr lang="en-US" sz="4400" spc="300" dirty="0"/>
          </a:p>
          <a:p>
            <a:endParaRPr lang="en-US" sz="4400" spc="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39E0D5-EFAE-AEFF-BF13-DC209457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7767" y="1747792"/>
            <a:ext cx="9084816" cy="51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701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255920-8B94-6DE5-4B61-9E6F14C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57594E-D217-00F5-6074-681324FCD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1817" y="1261128"/>
            <a:ext cx="9058183" cy="5095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3E0B6AA0-A5F1-4E46-1CB0-A94CE1482935}"/>
              </a:ext>
            </a:extLst>
          </p:cNvPr>
          <p:cNvSpPr txBox="1">
            <a:spLocks/>
          </p:cNvSpPr>
          <p:nvPr/>
        </p:nvSpPr>
        <p:spPr>
          <a:xfrm>
            <a:off x="609600" y="11812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Testing using different Algorithms</a:t>
            </a:r>
          </a:p>
          <a:p>
            <a:endParaRPr lang="en-US" sz="4400" spc="300" dirty="0"/>
          </a:p>
          <a:p>
            <a:endParaRPr lang="en-US" sz="4400" spc="300" dirty="0"/>
          </a:p>
        </p:txBody>
      </p:sp>
    </p:spTree>
    <p:extLst>
      <p:ext uri="{BB962C8B-B14F-4D97-AF65-F5344CB8AC3E}">
        <p14:creationId xmlns:p14="http://schemas.microsoft.com/office/powerpoint/2010/main" xmlns="" val="217649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B45712-CF49-0158-7746-53209435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396" y="1441485"/>
            <a:ext cx="9390604" cy="52822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3D9D47A-737C-2488-9B45-BA08AEA7B6BA}"/>
              </a:ext>
            </a:extLst>
          </p:cNvPr>
          <p:cNvSpPr txBox="1">
            <a:spLocks/>
          </p:cNvSpPr>
          <p:nvPr/>
        </p:nvSpPr>
        <p:spPr>
          <a:xfrm>
            <a:off x="609600" y="11812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z="4400" spc="300" dirty="0"/>
              <a:t> Classification Report</a:t>
            </a:r>
          </a:p>
          <a:p>
            <a:endParaRPr lang="en-US" sz="4400" spc="300" dirty="0"/>
          </a:p>
          <a:p>
            <a:endParaRPr lang="en-US" sz="4400" spc="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0"/>
            <a:ext cx="10972800" cy="1143000"/>
          </a:xfrm>
        </p:spPr>
        <p:txBody>
          <a:bodyPr/>
          <a:lstStyle/>
          <a:p>
            <a:r>
              <a:rPr lang="en-US" dirty="0"/>
              <a:t>Business understanding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664199"/>
          </a:xfrm>
        </p:spPr>
        <p:txBody>
          <a:bodyPr>
            <a:normAutofit fontScale="85000" lnSpcReduction="10000"/>
          </a:bodyPr>
          <a:lstStyle/>
          <a:p>
            <a:r>
              <a:rPr lang="en-US" i="1" dirty="0"/>
              <a:t>In the modern day, public discussion and evaluating of products and services occurs beyond dedicated mediums</a:t>
            </a:r>
          </a:p>
          <a:p>
            <a:endParaRPr lang="en-US" i="1" dirty="0"/>
          </a:p>
          <a:p>
            <a:r>
              <a:rPr lang="en-US" i="1" dirty="0"/>
              <a:t>Online Hotel reviews are currently found on every sites. The majority of reviewers gave a score between 1 and 5, so if a new customer browses online reviews on any of the previously mentioned review sites, they may consider booking a room at the Hotel.</a:t>
            </a:r>
          </a:p>
          <a:p>
            <a:endParaRPr lang="en-US" i="1" dirty="0"/>
          </a:p>
          <a:p>
            <a:r>
              <a:rPr lang="en-US" i="1" dirty="0"/>
              <a:t>By using sentiment analysis, on existing hotel reviews we have  to created a model that can quantify on a scale of 1–5, how the review is good or bad and visitor feels about the hotel also how the visitor think about it. If a review classifies to be less than a score of 3, this could be looked into, find out why they had a negative opinion the hotel, and in return fix the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7947500-C40C-EBC8-6428-2814F393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852232"/>
            <a:ext cx="10434221" cy="58692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927BE7B-1116-08FA-A4E6-5544992D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64CC46-283E-0AB5-CDBE-D3384FEC9579}"/>
              </a:ext>
            </a:extLst>
          </p:cNvPr>
          <p:cNvSpPr txBox="1"/>
          <p:nvPr/>
        </p:nvSpPr>
        <p:spPr>
          <a:xfrm>
            <a:off x="680720" y="497840"/>
            <a:ext cx="9103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Deployment by using </a:t>
            </a:r>
            <a:r>
              <a:rPr lang="en-IN" sz="4400" dirty="0" err="1"/>
              <a:t>streamlit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D8775A-6DE4-9E11-8D47-C79231AA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5360" y="1594802"/>
            <a:ext cx="8514080" cy="3668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C64CA-C2A8-1BD4-56C3-20CDFBE46D30}"/>
              </a:ext>
            </a:extLst>
          </p:cNvPr>
          <p:cNvSpPr txBox="1"/>
          <p:nvPr/>
        </p:nvSpPr>
        <p:spPr>
          <a:xfrm>
            <a:off x="1280160" y="6169585"/>
            <a:ext cx="834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Network URL: http://192.168.43.88:8501</a:t>
            </a:r>
          </a:p>
        </p:txBody>
      </p:sp>
    </p:spTree>
    <p:extLst>
      <p:ext uri="{BB962C8B-B14F-4D97-AF65-F5344CB8AC3E}">
        <p14:creationId xmlns:p14="http://schemas.microsoft.com/office/powerpoint/2010/main" xmlns="" val="361403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E84E357-29D5-5DEA-EA78-FAF6B36C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325994-923C-054E-156B-06672B8485B4}"/>
              </a:ext>
            </a:extLst>
          </p:cNvPr>
          <p:cNvSpPr txBox="1"/>
          <p:nvPr/>
        </p:nvSpPr>
        <p:spPr>
          <a:xfrm>
            <a:off x="1656080" y="2782669"/>
            <a:ext cx="741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55253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D94978-4DB5-77BC-42A2-BFBB2F92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431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Summery </a:t>
            </a:r>
          </a:p>
        </p:txBody>
      </p:sp>
      <p:pic>
        <p:nvPicPr>
          <p:cNvPr id="5" name="Content Placeholder 4" descr="Screenshot 2022-09-26 23080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18" y="1461294"/>
            <a:ext cx="10909320" cy="33774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/>
              <a:t>EDA ANALYSIS</a:t>
            </a:r>
          </a:p>
        </p:txBody>
      </p:sp>
      <p:pic>
        <p:nvPicPr>
          <p:cNvPr id="5" name="Content Placeholder 4" descr="Screenshot 2022-09-26 2310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00" y="1572420"/>
            <a:ext cx="9923462" cy="38913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BB6CD4F-08C0-3E4D-716E-3C783370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ABA89B7-9B67-6032-2A41-6A4B7E003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6903" y="1353503"/>
            <a:ext cx="4615497" cy="36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F7B14B-7025-80AC-8059-810B2C3904E3}"/>
              </a:ext>
            </a:extLst>
          </p:cNvPr>
          <p:cNvSpPr txBox="1"/>
          <p:nvPr/>
        </p:nvSpPr>
        <p:spPr>
          <a:xfrm>
            <a:off x="731520" y="1727200"/>
            <a:ext cx="6228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We can see that reviews with rating 5 contains 44 % of Total Review</a:t>
            </a:r>
          </a:p>
          <a:p>
            <a:r>
              <a:rPr lang="en-IN" sz="4000" dirty="0"/>
              <a:t>and 29 % contain rating as 4.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 ANALYSIS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324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85B0A8E-B544-BE98-4117-04A1D19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DC84C2C9-8A53-0FFF-E90D-C00C11EF6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74398" y="1696720"/>
            <a:ext cx="5293042" cy="3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0BCE6C-4998-0A48-D038-2ECB0F23AA5B}"/>
              </a:ext>
            </a:extLst>
          </p:cNvPr>
          <p:cNvSpPr txBox="1"/>
          <p:nvPr/>
        </p:nvSpPr>
        <p:spPr>
          <a:xfrm>
            <a:off x="706120" y="1930400"/>
            <a:ext cx="4754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We further divide the reviews as positive (1) and negative(0) considering rating greater than 3 to be positive and below that to be negative.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157227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FF8661-FC03-9726-368B-FA345C97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4524AA8F-53AD-6A29-0CEF-9C2B04E1DC02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30E7E59-9E66-7B6F-3E92-7746A3147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8767" y="1044775"/>
            <a:ext cx="9176479" cy="51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5517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270D128-A4BC-B1CD-C600-C8D4CC59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01C6671D-3C62-E1EB-D5B8-B2FE4C41365F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EDA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3BD6C0-FEC5-F61B-B515-40F10E20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2986" y="1231207"/>
            <a:ext cx="8937868" cy="50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716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2931CC4-D82E-A3D7-80D5-59CA023E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7F23F589-7F7E-48A1-A167-A943DD18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2813" y="1818005"/>
            <a:ext cx="4680422" cy="421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D05F451-B82F-80A4-04AC-16045076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605279"/>
            <a:ext cx="4382134" cy="438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300" dirty="0" err="1">
                <a:latin typeface="+mj-lt"/>
                <a:ea typeface="+mj-ea"/>
                <a:cs typeface="+mj-cs"/>
              </a:rPr>
              <a:t>Wordcount</a:t>
            </a:r>
            <a:endParaRPr lang="en-US" sz="4400" spc="3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Positive</a:t>
            </a:r>
            <a:r>
              <a:rPr kumimoji="0" lang="en-US" sz="4400" b="0" i="0" u="none" strike="noStrike" kern="1200" cap="none" spc="3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Review         Negative Review</a:t>
            </a:r>
            <a:endParaRPr kumimoji="0" lang="en-US" sz="44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339" y="6083300"/>
            <a:ext cx="10257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Average length of words in positive reviews-695 no and Average length of words in negative reviews-824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70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336</Words>
  <Application>Microsoft Office PowerPoint</Application>
  <PresentationFormat>Custom</PresentationFormat>
  <Paragraphs>66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Excelr Project – 155  Group – 3 Hotel Review – Sentiment Analysis </vt:lpstr>
      <vt:lpstr>Business understanding </vt:lpstr>
      <vt:lpstr>Data Summery </vt:lpstr>
      <vt:lpstr>EDA ANALYSIS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R Project - I  Team 5 :  BOOK RECOMMENDATION SYSTEM</dc:title>
  <dc:creator>Windows</dc:creator>
  <cp:lastModifiedBy>IRT</cp:lastModifiedBy>
  <cp:revision>35</cp:revision>
  <dcterms:created xsi:type="dcterms:W3CDTF">2022-09-09T14:42:00Z</dcterms:created>
  <dcterms:modified xsi:type="dcterms:W3CDTF">2024-03-10T07:08:02Z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902A61A6814B4A45B1553218C2F7E9FE</vt:lpwstr>
  </property>
  <property fmtid="{D5CDD505-2E9C-101B-9397-08002B2CF9AE}" pid="3" name="KSOProductBuildVer">
    <vt:lpwstr>1033-11.2.0.10463</vt:lpwstr>
  </property>
</Properties>
</file>