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25D3-95A1-B4BA-DD43-62719B0A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32537C-AFFD-7A3C-2462-F41FA831B5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E47328-32E1-D7A3-03D1-31D35FBB9197}"/>
              </a:ext>
            </a:extLst>
          </p:cNvPr>
          <p:cNvSpPr>
            <a:spLocks noGrp="1"/>
          </p:cNvSpPr>
          <p:nvPr>
            <p:ph type="dt" sz="half" idx="10"/>
          </p:nvPr>
        </p:nvSpPr>
        <p:spPr/>
        <p:txBody>
          <a:bodyPr/>
          <a:lstStyle/>
          <a:p>
            <a:fld id="{873612EC-6F0C-4474-AA0F-7FAE7C318386}" type="datetimeFigureOut">
              <a:rPr lang="en-IN" smtClean="0"/>
              <a:t>02-06-2025</a:t>
            </a:fld>
            <a:endParaRPr lang="en-IN"/>
          </a:p>
        </p:txBody>
      </p:sp>
      <p:sp>
        <p:nvSpPr>
          <p:cNvPr id="5" name="Footer Placeholder 4">
            <a:extLst>
              <a:ext uri="{FF2B5EF4-FFF2-40B4-BE49-F238E27FC236}">
                <a16:creationId xmlns:a16="http://schemas.microsoft.com/office/drawing/2014/main" id="{ED028912-6220-F91C-48C5-3A25A047F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2BD8DB-AC0F-AB2D-EC81-21C22558FD51}"/>
              </a:ext>
            </a:extLst>
          </p:cNvPr>
          <p:cNvSpPr>
            <a:spLocks noGrp="1"/>
          </p:cNvSpPr>
          <p:nvPr>
            <p:ph type="sldNum" sz="quarter" idx="12"/>
          </p:nvPr>
        </p:nvSpPr>
        <p:spPr/>
        <p:txBody>
          <a:bodyPr/>
          <a:lstStyle/>
          <a:p>
            <a:fld id="{01CE83DC-B0E3-4164-9100-ED1646BB8060}" type="slidenum">
              <a:rPr lang="en-IN" smtClean="0"/>
              <a:t>‹#›</a:t>
            </a:fld>
            <a:endParaRPr lang="en-IN"/>
          </a:p>
        </p:txBody>
      </p:sp>
    </p:spTree>
    <p:extLst>
      <p:ext uri="{BB962C8B-B14F-4D97-AF65-F5344CB8AC3E}">
        <p14:creationId xmlns:p14="http://schemas.microsoft.com/office/powerpoint/2010/main" val="1112652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5E76-8818-1A7A-63EB-DC8E2365BF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4D0406-CD1A-EC3F-7935-DE95851A0D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A95E13-C062-3875-83C1-D94E50DE5752}"/>
              </a:ext>
            </a:extLst>
          </p:cNvPr>
          <p:cNvSpPr>
            <a:spLocks noGrp="1"/>
          </p:cNvSpPr>
          <p:nvPr>
            <p:ph type="dt" sz="half" idx="10"/>
          </p:nvPr>
        </p:nvSpPr>
        <p:spPr/>
        <p:txBody>
          <a:bodyPr/>
          <a:lstStyle/>
          <a:p>
            <a:fld id="{873612EC-6F0C-4474-AA0F-7FAE7C318386}" type="datetimeFigureOut">
              <a:rPr lang="en-IN" smtClean="0"/>
              <a:t>02-06-2025</a:t>
            </a:fld>
            <a:endParaRPr lang="en-IN"/>
          </a:p>
        </p:txBody>
      </p:sp>
      <p:sp>
        <p:nvSpPr>
          <p:cNvPr id="5" name="Footer Placeholder 4">
            <a:extLst>
              <a:ext uri="{FF2B5EF4-FFF2-40B4-BE49-F238E27FC236}">
                <a16:creationId xmlns:a16="http://schemas.microsoft.com/office/drawing/2014/main" id="{7FA35159-2673-CB1C-C901-E15A5A3452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C5442B-DF67-761D-9EA2-661B70031029}"/>
              </a:ext>
            </a:extLst>
          </p:cNvPr>
          <p:cNvSpPr>
            <a:spLocks noGrp="1"/>
          </p:cNvSpPr>
          <p:nvPr>
            <p:ph type="sldNum" sz="quarter" idx="12"/>
          </p:nvPr>
        </p:nvSpPr>
        <p:spPr/>
        <p:txBody>
          <a:bodyPr/>
          <a:lstStyle/>
          <a:p>
            <a:fld id="{01CE83DC-B0E3-4164-9100-ED1646BB8060}" type="slidenum">
              <a:rPr lang="en-IN" smtClean="0"/>
              <a:t>‹#›</a:t>
            </a:fld>
            <a:endParaRPr lang="en-IN"/>
          </a:p>
        </p:txBody>
      </p:sp>
    </p:spTree>
    <p:extLst>
      <p:ext uri="{BB962C8B-B14F-4D97-AF65-F5344CB8AC3E}">
        <p14:creationId xmlns:p14="http://schemas.microsoft.com/office/powerpoint/2010/main" val="800553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E47DAA-5C21-52A6-3A87-760DC94612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C81CE1-E48F-0658-AF43-6F8C2579AC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1DC285-ACB6-AB6D-A085-0B759FC73632}"/>
              </a:ext>
            </a:extLst>
          </p:cNvPr>
          <p:cNvSpPr>
            <a:spLocks noGrp="1"/>
          </p:cNvSpPr>
          <p:nvPr>
            <p:ph type="dt" sz="half" idx="10"/>
          </p:nvPr>
        </p:nvSpPr>
        <p:spPr/>
        <p:txBody>
          <a:bodyPr/>
          <a:lstStyle/>
          <a:p>
            <a:fld id="{873612EC-6F0C-4474-AA0F-7FAE7C318386}" type="datetimeFigureOut">
              <a:rPr lang="en-IN" smtClean="0"/>
              <a:t>02-06-2025</a:t>
            </a:fld>
            <a:endParaRPr lang="en-IN"/>
          </a:p>
        </p:txBody>
      </p:sp>
      <p:sp>
        <p:nvSpPr>
          <p:cNvPr id="5" name="Footer Placeholder 4">
            <a:extLst>
              <a:ext uri="{FF2B5EF4-FFF2-40B4-BE49-F238E27FC236}">
                <a16:creationId xmlns:a16="http://schemas.microsoft.com/office/drawing/2014/main" id="{42D05C07-F834-F1DD-B9C7-1393C5DF86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7D3875-348F-48C3-C17B-388B45E650CA}"/>
              </a:ext>
            </a:extLst>
          </p:cNvPr>
          <p:cNvSpPr>
            <a:spLocks noGrp="1"/>
          </p:cNvSpPr>
          <p:nvPr>
            <p:ph type="sldNum" sz="quarter" idx="12"/>
          </p:nvPr>
        </p:nvSpPr>
        <p:spPr/>
        <p:txBody>
          <a:bodyPr/>
          <a:lstStyle/>
          <a:p>
            <a:fld id="{01CE83DC-B0E3-4164-9100-ED1646BB8060}" type="slidenum">
              <a:rPr lang="en-IN" smtClean="0"/>
              <a:t>‹#›</a:t>
            </a:fld>
            <a:endParaRPr lang="en-IN"/>
          </a:p>
        </p:txBody>
      </p:sp>
    </p:spTree>
    <p:extLst>
      <p:ext uri="{BB962C8B-B14F-4D97-AF65-F5344CB8AC3E}">
        <p14:creationId xmlns:p14="http://schemas.microsoft.com/office/powerpoint/2010/main" val="2231724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1179-4D3F-4FE6-1E67-CC35DE8E76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974799-49C1-C099-9A98-2C194F0534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C19AF3-9635-A37C-19C1-4D9C85ABD7A2}"/>
              </a:ext>
            </a:extLst>
          </p:cNvPr>
          <p:cNvSpPr>
            <a:spLocks noGrp="1"/>
          </p:cNvSpPr>
          <p:nvPr>
            <p:ph type="dt" sz="half" idx="10"/>
          </p:nvPr>
        </p:nvSpPr>
        <p:spPr/>
        <p:txBody>
          <a:bodyPr/>
          <a:lstStyle/>
          <a:p>
            <a:fld id="{873612EC-6F0C-4474-AA0F-7FAE7C318386}" type="datetimeFigureOut">
              <a:rPr lang="en-IN" smtClean="0"/>
              <a:t>02-06-2025</a:t>
            </a:fld>
            <a:endParaRPr lang="en-IN"/>
          </a:p>
        </p:txBody>
      </p:sp>
      <p:sp>
        <p:nvSpPr>
          <p:cNvPr id="5" name="Footer Placeholder 4">
            <a:extLst>
              <a:ext uri="{FF2B5EF4-FFF2-40B4-BE49-F238E27FC236}">
                <a16:creationId xmlns:a16="http://schemas.microsoft.com/office/drawing/2014/main" id="{33DEF0F0-2A3E-B574-512C-47DD8C0CB0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7239DB-7BFF-1153-F4C3-DBDE16C56DC3}"/>
              </a:ext>
            </a:extLst>
          </p:cNvPr>
          <p:cNvSpPr>
            <a:spLocks noGrp="1"/>
          </p:cNvSpPr>
          <p:nvPr>
            <p:ph type="sldNum" sz="quarter" idx="12"/>
          </p:nvPr>
        </p:nvSpPr>
        <p:spPr/>
        <p:txBody>
          <a:bodyPr/>
          <a:lstStyle/>
          <a:p>
            <a:fld id="{01CE83DC-B0E3-4164-9100-ED1646BB8060}" type="slidenum">
              <a:rPr lang="en-IN" smtClean="0"/>
              <a:t>‹#›</a:t>
            </a:fld>
            <a:endParaRPr lang="en-IN"/>
          </a:p>
        </p:txBody>
      </p:sp>
    </p:spTree>
    <p:extLst>
      <p:ext uri="{BB962C8B-B14F-4D97-AF65-F5344CB8AC3E}">
        <p14:creationId xmlns:p14="http://schemas.microsoft.com/office/powerpoint/2010/main" val="1516789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1BBED-3EDC-FCF5-C47B-B84FC7F84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D3BFCA-95EC-0FE1-14EE-DFA24902C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7D1419-6065-195F-933D-1F6EFF252B4C}"/>
              </a:ext>
            </a:extLst>
          </p:cNvPr>
          <p:cNvSpPr>
            <a:spLocks noGrp="1"/>
          </p:cNvSpPr>
          <p:nvPr>
            <p:ph type="dt" sz="half" idx="10"/>
          </p:nvPr>
        </p:nvSpPr>
        <p:spPr/>
        <p:txBody>
          <a:bodyPr/>
          <a:lstStyle/>
          <a:p>
            <a:fld id="{873612EC-6F0C-4474-AA0F-7FAE7C318386}" type="datetimeFigureOut">
              <a:rPr lang="en-IN" smtClean="0"/>
              <a:t>02-06-2025</a:t>
            </a:fld>
            <a:endParaRPr lang="en-IN"/>
          </a:p>
        </p:txBody>
      </p:sp>
      <p:sp>
        <p:nvSpPr>
          <p:cNvPr id="5" name="Footer Placeholder 4">
            <a:extLst>
              <a:ext uri="{FF2B5EF4-FFF2-40B4-BE49-F238E27FC236}">
                <a16:creationId xmlns:a16="http://schemas.microsoft.com/office/drawing/2014/main" id="{D196941F-6533-3F36-548D-076B8D1AAE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F5F8B3-6A03-9020-DE39-F04B4AE57C38}"/>
              </a:ext>
            </a:extLst>
          </p:cNvPr>
          <p:cNvSpPr>
            <a:spLocks noGrp="1"/>
          </p:cNvSpPr>
          <p:nvPr>
            <p:ph type="sldNum" sz="quarter" idx="12"/>
          </p:nvPr>
        </p:nvSpPr>
        <p:spPr/>
        <p:txBody>
          <a:bodyPr/>
          <a:lstStyle/>
          <a:p>
            <a:fld id="{01CE83DC-B0E3-4164-9100-ED1646BB8060}" type="slidenum">
              <a:rPr lang="en-IN" smtClean="0"/>
              <a:t>‹#›</a:t>
            </a:fld>
            <a:endParaRPr lang="en-IN"/>
          </a:p>
        </p:txBody>
      </p:sp>
    </p:spTree>
    <p:extLst>
      <p:ext uri="{BB962C8B-B14F-4D97-AF65-F5344CB8AC3E}">
        <p14:creationId xmlns:p14="http://schemas.microsoft.com/office/powerpoint/2010/main" val="176137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49B1-2BCF-A3F8-BD6F-FE3723D38B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5E7367-95F0-161D-84AE-48C63FA6A7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B22F99-72B2-E0E6-EC3F-2025EC2768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31D7B0-D3A1-C6DE-0786-60C824CCAD17}"/>
              </a:ext>
            </a:extLst>
          </p:cNvPr>
          <p:cNvSpPr>
            <a:spLocks noGrp="1"/>
          </p:cNvSpPr>
          <p:nvPr>
            <p:ph type="dt" sz="half" idx="10"/>
          </p:nvPr>
        </p:nvSpPr>
        <p:spPr/>
        <p:txBody>
          <a:bodyPr/>
          <a:lstStyle/>
          <a:p>
            <a:fld id="{873612EC-6F0C-4474-AA0F-7FAE7C318386}" type="datetimeFigureOut">
              <a:rPr lang="en-IN" smtClean="0"/>
              <a:t>02-06-2025</a:t>
            </a:fld>
            <a:endParaRPr lang="en-IN"/>
          </a:p>
        </p:txBody>
      </p:sp>
      <p:sp>
        <p:nvSpPr>
          <p:cNvPr id="6" name="Footer Placeholder 5">
            <a:extLst>
              <a:ext uri="{FF2B5EF4-FFF2-40B4-BE49-F238E27FC236}">
                <a16:creationId xmlns:a16="http://schemas.microsoft.com/office/drawing/2014/main" id="{2D1F2712-D7FC-54A3-DE42-C334C4F9F9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275912-C1DB-CA42-C59F-41772452791E}"/>
              </a:ext>
            </a:extLst>
          </p:cNvPr>
          <p:cNvSpPr>
            <a:spLocks noGrp="1"/>
          </p:cNvSpPr>
          <p:nvPr>
            <p:ph type="sldNum" sz="quarter" idx="12"/>
          </p:nvPr>
        </p:nvSpPr>
        <p:spPr/>
        <p:txBody>
          <a:bodyPr/>
          <a:lstStyle/>
          <a:p>
            <a:fld id="{01CE83DC-B0E3-4164-9100-ED1646BB8060}" type="slidenum">
              <a:rPr lang="en-IN" smtClean="0"/>
              <a:t>‹#›</a:t>
            </a:fld>
            <a:endParaRPr lang="en-IN"/>
          </a:p>
        </p:txBody>
      </p:sp>
    </p:spTree>
    <p:extLst>
      <p:ext uri="{BB962C8B-B14F-4D97-AF65-F5344CB8AC3E}">
        <p14:creationId xmlns:p14="http://schemas.microsoft.com/office/powerpoint/2010/main" val="3508936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AD11-774F-EAF1-2362-AD66CBD913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86A711-8F8E-B972-84F9-E9FC4DBE1C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93F3A-374C-DFA9-2367-28D4350E12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664A8E-CB9E-3D2C-3444-2A6BDA408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20C43A-35F1-F371-BECC-97C4832073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E2E428-CEA1-CA39-4867-8F54ECE9705B}"/>
              </a:ext>
            </a:extLst>
          </p:cNvPr>
          <p:cNvSpPr>
            <a:spLocks noGrp="1"/>
          </p:cNvSpPr>
          <p:nvPr>
            <p:ph type="dt" sz="half" idx="10"/>
          </p:nvPr>
        </p:nvSpPr>
        <p:spPr/>
        <p:txBody>
          <a:bodyPr/>
          <a:lstStyle/>
          <a:p>
            <a:fld id="{873612EC-6F0C-4474-AA0F-7FAE7C318386}" type="datetimeFigureOut">
              <a:rPr lang="en-IN" smtClean="0"/>
              <a:t>02-06-2025</a:t>
            </a:fld>
            <a:endParaRPr lang="en-IN"/>
          </a:p>
        </p:txBody>
      </p:sp>
      <p:sp>
        <p:nvSpPr>
          <p:cNvPr id="8" name="Footer Placeholder 7">
            <a:extLst>
              <a:ext uri="{FF2B5EF4-FFF2-40B4-BE49-F238E27FC236}">
                <a16:creationId xmlns:a16="http://schemas.microsoft.com/office/drawing/2014/main" id="{42CB0246-D0DA-81FB-06D1-9A68FC2EBC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395D2A-79A8-579F-2EA1-F2E7856790E9}"/>
              </a:ext>
            </a:extLst>
          </p:cNvPr>
          <p:cNvSpPr>
            <a:spLocks noGrp="1"/>
          </p:cNvSpPr>
          <p:nvPr>
            <p:ph type="sldNum" sz="quarter" idx="12"/>
          </p:nvPr>
        </p:nvSpPr>
        <p:spPr/>
        <p:txBody>
          <a:bodyPr/>
          <a:lstStyle/>
          <a:p>
            <a:fld id="{01CE83DC-B0E3-4164-9100-ED1646BB8060}" type="slidenum">
              <a:rPr lang="en-IN" smtClean="0"/>
              <a:t>‹#›</a:t>
            </a:fld>
            <a:endParaRPr lang="en-IN"/>
          </a:p>
        </p:txBody>
      </p:sp>
    </p:spTree>
    <p:extLst>
      <p:ext uri="{BB962C8B-B14F-4D97-AF65-F5344CB8AC3E}">
        <p14:creationId xmlns:p14="http://schemas.microsoft.com/office/powerpoint/2010/main" val="194316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0B35-69FB-1E16-CA0F-C23ABD9537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C2AE04-8FC2-D0D1-77C5-F543BB388126}"/>
              </a:ext>
            </a:extLst>
          </p:cNvPr>
          <p:cNvSpPr>
            <a:spLocks noGrp="1"/>
          </p:cNvSpPr>
          <p:nvPr>
            <p:ph type="dt" sz="half" idx="10"/>
          </p:nvPr>
        </p:nvSpPr>
        <p:spPr/>
        <p:txBody>
          <a:bodyPr/>
          <a:lstStyle/>
          <a:p>
            <a:fld id="{873612EC-6F0C-4474-AA0F-7FAE7C318386}" type="datetimeFigureOut">
              <a:rPr lang="en-IN" smtClean="0"/>
              <a:t>02-06-2025</a:t>
            </a:fld>
            <a:endParaRPr lang="en-IN"/>
          </a:p>
        </p:txBody>
      </p:sp>
      <p:sp>
        <p:nvSpPr>
          <p:cNvPr id="4" name="Footer Placeholder 3">
            <a:extLst>
              <a:ext uri="{FF2B5EF4-FFF2-40B4-BE49-F238E27FC236}">
                <a16:creationId xmlns:a16="http://schemas.microsoft.com/office/drawing/2014/main" id="{EBBBB8FA-1045-843E-4701-785B002D73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627186-66B6-2908-CD73-3426B847EA0C}"/>
              </a:ext>
            </a:extLst>
          </p:cNvPr>
          <p:cNvSpPr>
            <a:spLocks noGrp="1"/>
          </p:cNvSpPr>
          <p:nvPr>
            <p:ph type="sldNum" sz="quarter" idx="12"/>
          </p:nvPr>
        </p:nvSpPr>
        <p:spPr/>
        <p:txBody>
          <a:bodyPr/>
          <a:lstStyle/>
          <a:p>
            <a:fld id="{01CE83DC-B0E3-4164-9100-ED1646BB8060}" type="slidenum">
              <a:rPr lang="en-IN" smtClean="0"/>
              <a:t>‹#›</a:t>
            </a:fld>
            <a:endParaRPr lang="en-IN"/>
          </a:p>
        </p:txBody>
      </p:sp>
    </p:spTree>
    <p:extLst>
      <p:ext uri="{BB962C8B-B14F-4D97-AF65-F5344CB8AC3E}">
        <p14:creationId xmlns:p14="http://schemas.microsoft.com/office/powerpoint/2010/main" val="151002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69AFC0-99CC-8BF6-B7CA-F3FC8EF64BC4}"/>
              </a:ext>
            </a:extLst>
          </p:cNvPr>
          <p:cNvSpPr>
            <a:spLocks noGrp="1"/>
          </p:cNvSpPr>
          <p:nvPr>
            <p:ph type="dt" sz="half" idx="10"/>
          </p:nvPr>
        </p:nvSpPr>
        <p:spPr/>
        <p:txBody>
          <a:bodyPr/>
          <a:lstStyle/>
          <a:p>
            <a:fld id="{873612EC-6F0C-4474-AA0F-7FAE7C318386}" type="datetimeFigureOut">
              <a:rPr lang="en-IN" smtClean="0"/>
              <a:t>02-06-2025</a:t>
            </a:fld>
            <a:endParaRPr lang="en-IN"/>
          </a:p>
        </p:txBody>
      </p:sp>
      <p:sp>
        <p:nvSpPr>
          <p:cNvPr id="3" name="Footer Placeholder 2">
            <a:extLst>
              <a:ext uri="{FF2B5EF4-FFF2-40B4-BE49-F238E27FC236}">
                <a16:creationId xmlns:a16="http://schemas.microsoft.com/office/drawing/2014/main" id="{348D947F-5781-0E83-52DA-7CDA9F19FD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FC564C-FE43-08C7-E027-0E73324B3810}"/>
              </a:ext>
            </a:extLst>
          </p:cNvPr>
          <p:cNvSpPr>
            <a:spLocks noGrp="1"/>
          </p:cNvSpPr>
          <p:nvPr>
            <p:ph type="sldNum" sz="quarter" idx="12"/>
          </p:nvPr>
        </p:nvSpPr>
        <p:spPr/>
        <p:txBody>
          <a:bodyPr/>
          <a:lstStyle/>
          <a:p>
            <a:fld id="{01CE83DC-B0E3-4164-9100-ED1646BB8060}" type="slidenum">
              <a:rPr lang="en-IN" smtClean="0"/>
              <a:t>‹#›</a:t>
            </a:fld>
            <a:endParaRPr lang="en-IN"/>
          </a:p>
        </p:txBody>
      </p:sp>
    </p:spTree>
    <p:extLst>
      <p:ext uri="{BB962C8B-B14F-4D97-AF65-F5344CB8AC3E}">
        <p14:creationId xmlns:p14="http://schemas.microsoft.com/office/powerpoint/2010/main" val="297677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3320-6563-C428-0AEE-7C6750B19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3D8E35-E16E-3977-7169-A84DEAAAA4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CBBD7A-E288-3B71-D6A1-229A8598B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49234-B90F-98E4-5A0D-C0AAAF0AB75E}"/>
              </a:ext>
            </a:extLst>
          </p:cNvPr>
          <p:cNvSpPr>
            <a:spLocks noGrp="1"/>
          </p:cNvSpPr>
          <p:nvPr>
            <p:ph type="dt" sz="half" idx="10"/>
          </p:nvPr>
        </p:nvSpPr>
        <p:spPr/>
        <p:txBody>
          <a:bodyPr/>
          <a:lstStyle/>
          <a:p>
            <a:fld id="{873612EC-6F0C-4474-AA0F-7FAE7C318386}" type="datetimeFigureOut">
              <a:rPr lang="en-IN" smtClean="0"/>
              <a:t>02-06-2025</a:t>
            </a:fld>
            <a:endParaRPr lang="en-IN"/>
          </a:p>
        </p:txBody>
      </p:sp>
      <p:sp>
        <p:nvSpPr>
          <p:cNvPr id="6" name="Footer Placeholder 5">
            <a:extLst>
              <a:ext uri="{FF2B5EF4-FFF2-40B4-BE49-F238E27FC236}">
                <a16:creationId xmlns:a16="http://schemas.microsoft.com/office/drawing/2014/main" id="{E7AE2BFA-4B9C-B60A-5A0D-1207B96355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72CF90-F362-89AC-AB86-1F2C8A33E8A6}"/>
              </a:ext>
            </a:extLst>
          </p:cNvPr>
          <p:cNvSpPr>
            <a:spLocks noGrp="1"/>
          </p:cNvSpPr>
          <p:nvPr>
            <p:ph type="sldNum" sz="quarter" idx="12"/>
          </p:nvPr>
        </p:nvSpPr>
        <p:spPr/>
        <p:txBody>
          <a:bodyPr/>
          <a:lstStyle/>
          <a:p>
            <a:fld id="{01CE83DC-B0E3-4164-9100-ED1646BB8060}" type="slidenum">
              <a:rPr lang="en-IN" smtClean="0"/>
              <a:t>‹#›</a:t>
            </a:fld>
            <a:endParaRPr lang="en-IN"/>
          </a:p>
        </p:txBody>
      </p:sp>
    </p:spTree>
    <p:extLst>
      <p:ext uri="{BB962C8B-B14F-4D97-AF65-F5344CB8AC3E}">
        <p14:creationId xmlns:p14="http://schemas.microsoft.com/office/powerpoint/2010/main" val="246092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2B7E-DB99-0C9E-BB34-FB8457884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4E45CB-5CC8-B47E-012B-9020D28C66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98A169-0EF3-8EB1-3FAB-23CC5BA82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97DF2-1D6E-8BC0-3800-D6CF1362AAD8}"/>
              </a:ext>
            </a:extLst>
          </p:cNvPr>
          <p:cNvSpPr>
            <a:spLocks noGrp="1"/>
          </p:cNvSpPr>
          <p:nvPr>
            <p:ph type="dt" sz="half" idx="10"/>
          </p:nvPr>
        </p:nvSpPr>
        <p:spPr/>
        <p:txBody>
          <a:bodyPr/>
          <a:lstStyle/>
          <a:p>
            <a:fld id="{873612EC-6F0C-4474-AA0F-7FAE7C318386}" type="datetimeFigureOut">
              <a:rPr lang="en-IN" smtClean="0"/>
              <a:t>02-06-2025</a:t>
            </a:fld>
            <a:endParaRPr lang="en-IN"/>
          </a:p>
        </p:txBody>
      </p:sp>
      <p:sp>
        <p:nvSpPr>
          <p:cNvPr id="6" name="Footer Placeholder 5">
            <a:extLst>
              <a:ext uri="{FF2B5EF4-FFF2-40B4-BE49-F238E27FC236}">
                <a16:creationId xmlns:a16="http://schemas.microsoft.com/office/drawing/2014/main" id="{BADE4EFE-40AD-FDC3-FAFD-9B7F9B5C80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88D2B4-B2BE-06C8-E265-DEFF45E12B2F}"/>
              </a:ext>
            </a:extLst>
          </p:cNvPr>
          <p:cNvSpPr>
            <a:spLocks noGrp="1"/>
          </p:cNvSpPr>
          <p:nvPr>
            <p:ph type="sldNum" sz="quarter" idx="12"/>
          </p:nvPr>
        </p:nvSpPr>
        <p:spPr/>
        <p:txBody>
          <a:bodyPr/>
          <a:lstStyle/>
          <a:p>
            <a:fld id="{01CE83DC-B0E3-4164-9100-ED1646BB8060}" type="slidenum">
              <a:rPr lang="en-IN" smtClean="0"/>
              <a:t>‹#›</a:t>
            </a:fld>
            <a:endParaRPr lang="en-IN"/>
          </a:p>
        </p:txBody>
      </p:sp>
    </p:spTree>
    <p:extLst>
      <p:ext uri="{BB962C8B-B14F-4D97-AF65-F5344CB8AC3E}">
        <p14:creationId xmlns:p14="http://schemas.microsoft.com/office/powerpoint/2010/main" val="228913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C943AA-E5AE-7AE0-EA4F-15CFF46B48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F2D6CA-A0F4-B5D1-EF33-97A281AC4D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A50FF2-72C4-65A6-9638-15FA3993FB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612EC-6F0C-4474-AA0F-7FAE7C318386}" type="datetimeFigureOut">
              <a:rPr lang="en-IN" smtClean="0"/>
              <a:t>02-06-2025</a:t>
            </a:fld>
            <a:endParaRPr lang="en-IN"/>
          </a:p>
        </p:txBody>
      </p:sp>
      <p:sp>
        <p:nvSpPr>
          <p:cNvPr id="5" name="Footer Placeholder 4">
            <a:extLst>
              <a:ext uri="{FF2B5EF4-FFF2-40B4-BE49-F238E27FC236}">
                <a16:creationId xmlns:a16="http://schemas.microsoft.com/office/drawing/2014/main" id="{3B218198-739C-615B-856D-52565DA7B7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3CC4A3-1EFF-B689-3D37-79A6DBE01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E83DC-B0E3-4164-9100-ED1646BB8060}" type="slidenum">
              <a:rPr lang="en-IN" smtClean="0"/>
              <a:t>‹#›</a:t>
            </a:fld>
            <a:endParaRPr lang="en-IN"/>
          </a:p>
        </p:txBody>
      </p:sp>
    </p:spTree>
    <p:extLst>
      <p:ext uri="{BB962C8B-B14F-4D97-AF65-F5344CB8AC3E}">
        <p14:creationId xmlns:p14="http://schemas.microsoft.com/office/powerpoint/2010/main" val="870299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36D672-EA15-3CBC-3AFF-8DC2BD8D36C1}"/>
              </a:ext>
            </a:extLst>
          </p:cNvPr>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2A09D916-F85C-82EC-2864-428309907FB0}"/>
              </a:ext>
            </a:extLst>
          </p:cNvPr>
          <p:cNvSpPr/>
          <p:nvPr/>
        </p:nvSpPr>
        <p:spPr>
          <a:xfrm>
            <a:off x="123825" y="180975"/>
            <a:ext cx="11925300" cy="6486525"/>
          </a:xfrm>
          <a:prstGeom prst="roundRect">
            <a:avLst/>
          </a:prstGeom>
          <a:solidFill>
            <a:schemeClr val="bg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506B88-4F9E-FC6E-7634-5DE9315B5B36}"/>
              </a:ext>
            </a:extLst>
          </p:cNvPr>
          <p:cNvSpPr txBox="1"/>
          <p:nvPr/>
        </p:nvSpPr>
        <p:spPr>
          <a:xfrm>
            <a:off x="2695575" y="1457325"/>
            <a:ext cx="6648450" cy="1200329"/>
          </a:xfrm>
          <a:prstGeom prst="rect">
            <a:avLst/>
          </a:prstGeom>
          <a:noFill/>
        </p:spPr>
        <p:txBody>
          <a:bodyPr wrap="square" rtlCol="0">
            <a:spAutoFit/>
          </a:bodyPr>
          <a:lstStyle/>
          <a:p>
            <a:pPr algn="ctr"/>
            <a:r>
              <a:rPr lang="en-IN" sz="3600" b="1" dirty="0"/>
              <a:t>Project 2:  </a:t>
            </a:r>
          </a:p>
          <a:p>
            <a:pPr algn="ctr"/>
            <a:r>
              <a:rPr lang="en-IN" sz="3600" b="1" dirty="0"/>
              <a:t>Stock Market</a:t>
            </a:r>
          </a:p>
        </p:txBody>
      </p:sp>
      <p:sp>
        <p:nvSpPr>
          <p:cNvPr id="8" name="TextBox 7">
            <a:extLst>
              <a:ext uri="{FF2B5EF4-FFF2-40B4-BE49-F238E27FC236}">
                <a16:creationId xmlns:a16="http://schemas.microsoft.com/office/drawing/2014/main" id="{025B28C1-B347-5917-57E0-AB96BF7ABCF0}"/>
              </a:ext>
            </a:extLst>
          </p:cNvPr>
          <p:cNvSpPr txBox="1"/>
          <p:nvPr/>
        </p:nvSpPr>
        <p:spPr>
          <a:xfrm>
            <a:off x="3809999" y="3472339"/>
            <a:ext cx="4619625" cy="1200329"/>
          </a:xfrm>
          <a:prstGeom prst="rect">
            <a:avLst/>
          </a:prstGeom>
          <a:noFill/>
        </p:spPr>
        <p:txBody>
          <a:bodyPr wrap="square" rtlCol="0">
            <a:spAutoFit/>
          </a:bodyPr>
          <a:lstStyle/>
          <a:p>
            <a:pPr algn="ctr"/>
            <a:r>
              <a:rPr lang="en-IN" sz="2400" b="1" dirty="0"/>
              <a:t>By: Umesh Uday Salvi</a:t>
            </a:r>
          </a:p>
          <a:p>
            <a:pPr algn="ctr"/>
            <a:r>
              <a:rPr lang="en-IN" sz="2400" b="1" dirty="0"/>
              <a:t>UNID: UM2025045</a:t>
            </a:r>
          </a:p>
          <a:p>
            <a:pPr algn="ctr"/>
            <a:endParaRPr lang="en-IN" sz="2400" b="1" dirty="0"/>
          </a:p>
        </p:txBody>
      </p:sp>
    </p:spTree>
    <p:extLst>
      <p:ext uri="{BB962C8B-B14F-4D97-AF65-F5344CB8AC3E}">
        <p14:creationId xmlns:p14="http://schemas.microsoft.com/office/powerpoint/2010/main" val="120837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E32A5-49F7-5162-153D-1D98F01F34A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1220B04-149F-88D2-341C-14BD52FB3652}"/>
              </a:ext>
            </a:extLst>
          </p:cNvPr>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D41E77FF-6155-F7A6-7EE2-A9A67EFD3563}"/>
              </a:ext>
            </a:extLst>
          </p:cNvPr>
          <p:cNvSpPr/>
          <p:nvPr/>
        </p:nvSpPr>
        <p:spPr>
          <a:xfrm>
            <a:off x="123825" y="185737"/>
            <a:ext cx="11925300" cy="6486525"/>
          </a:xfrm>
          <a:prstGeom prst="roundRect">
            <a:avLst/>
          </a:prstGeom>
          <a:solidFill>
            <a:schemeClr val="bg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8B3C303-D359-B766-762E-34C33726E2F9}"/>
              </a:ext>
            </a:extLst>
          </p:cNvPr>
          <p:cNvSpPr txBox="1"/>
          <p:nvPr/>
        </p:nvSpPr>
        <p:spPr>
          <a:xfrm>
            <a:off x="3314700" y="552450"/>
            <a:ext cx="5562600" cy="584775"/>
          </a:xfrm>
          <a:prstGeom prst="rect">
            <a:avLst/>
          </a:prstGeom>
          <a:noFill/>
        </p:spPr>
        <p:txBody>
          <a:bodyPr wrap="square" rtlCol="0">
            <a:spAutoFit/>
          </a:bodyPr>
          <a:lstStyle/>
          <a:p>
            <a:pPr algn="ctr"/>
            <a:r>
              <a:rPr lang="en-IN" sz="3200" b="1" dirty="0"/>
              <a:t>Table of Content</a:t>
            </a:r>
          </a:p>
        </p:txBody>
      </p:sp>
      <p:sp>
        <p:nvSpPr>
          <p:cNvPr id="4" name="TextBox 3">
            <a:extLst>
              <a:ext uri="{FF2B5EF4-FFF2-40B4-BE49-F238E27FC236}">
                <a16:creationId xmlns:a16="http://schemas.microsoft.com/office/drawing/2014/main" id="{E57EB18D-B3E2-5475-308E-708BE8B3039B}"/>
              </a:ext>
            </a:extLst>
          </p:cNvPr>
          <p:cNvSpPr txBox="1"/>
          <p:nvPr/>
        </p:nvSpPr>
        <p:spPr>
          <a:xfrm>
            <a:off x="3362325" y="2085975"/>
            <a:ext cx="5448300" cy="3108543"/>
          </a:xfrm>
          <a:prstGeom prst="rect">
            <a:avLst/>
          </a:prstGeom>
          <a:noFill/>
        </p:spPr>
        <p:txBody>
          <a:bodyPr wrap="square" rtlCol="0">
            <a:spAutoFit/>
          </a:bodyPr>
          <a:lstStyle/>
          <a:p>
            <a:pPr marL="457200" indent="-457200" algn="ctr">
              <a:buFont typeface="Wingdings" panose="05000000000000000000" pitchFamily="2" charset="2"/>
              <a:buChar char="§"/>
            </a:pPr>
            <a:r>
              <a:rPr lang="en-IN" sz="2800" dirty="0"/>
              <a:t>Introduction</a:t>
            </a:r>
          </a:p>
          <a:p>
            <a:pPr algn="ctr"/>
            <a:endParaRPr lang="en-IN" sz="2800" dirty="0"/>
          </a:p>
          <a:p>
            <a:pPr marL="457200" indent="-457200" algn="ctr">
              <a:buFont typeface="Wingdings" panose="05000000000000000000" pitchFamily="2" charset="2"/>
              <a:buChar char="§"/>
            </a:pPr>
            <a:r>
              <a:rPr lang="en-IN" sz="2800" dirty="0"/>
              <a:t>Data Sources</a:t>
            </a:r>
          </a:p>
          <a:p>
            <a:pPr algn="ctr"/>
            <a:endParaRPr lang="en-IN" sz="2800" dirty="0"/>
          </a:p>
          <a:p>
            <a:pPr marL="457200" indent="-457200" algn="ctr">
              <a:buFont typeface="Wingdings" panose="05000000000000000000" pitchFamily="2" charset="2"/>
              <a:buChar char="§"/>
            </a:pPr>
            <a:r>
              <a:rPr lang="en-IN" sz="2800" dirty="0"/>
              <a:t>Key Metrics</a:t>
            </a:r>
          </a:p>
          <a:p>
            <a:pPr algn="ctr"/>
            <a:r>
              <a:rPr lang="en-IN" sz="2800" dirty="0"/>
              <a:t> </a:t>
            </a:r>
          </a:p>
          <a:p>
            <a:pPr marL="457200" indent="-457200" algn="ctr">
              <a:buFont typeface="Wingdings" panose="05000000000000000000" pitchFamily="2" charset="2"/>
              <a:buChar char="§"/>
            </a:pPr>
            <a:r>
              <a:rPr lang="en-IN" sz="2800" dirty="0"/>
              <a:t>Outcomes</a:t>
            </a:r>
          </a:p>
        </p:txBody>
      </p:sp>
    </p:spTree>
    <p:extLst>
      <p:ext uri="{BB962C8B-B14F-4D97-AF65-F5344CB8AC3E}">
        <p14:creationId xmlns:p14="http://schemas.microsoft.com/office/powerpoint/2010/main" val="354354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6B18B-BAD0-0259-12A5-D28E5ED61A2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E257D6B-D43E-58F7-B635-E31C8CE30D3E}"/>
              </a:ext>
            </a:extLst>
          </p:cNvPr>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92F6F15B-2BAF-FBDD-A7BE-CEB4D6946A90}"/>
              </a:ext>
            </a:extLst>
          </p:cNvPr>
          <p:cNvSpPr/>
          <p:nvPr/>
        </p:nvSpPr>
        <p:spPr>
          <a:xfrm>
            <a:off x="123825" y="180975"/>
            <a:ext cx="11925300" cy="6486525"/>
          </a:xfrm>
          <a:prstGeom prst="roundRect">
            <a:avLst/>
          </a:prstGeom>
          <a:solidFill>
            <a:schemeClr val="bg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D105BC8-7144-D957-2B73-1F7A95E415B6}"/>
              </a:ext>
            </a:extLst>
          </p:cNvPr>
          <p:cNvSpPr txBox="1"/>
          <p:nvPr/>
        </p:nvSpPr>
        <p:spPr>
          <a:xfrm>
            <a:off x="3929062" y="466725"/>
            <a:ext cx="4333875" cy="584775"/>
          </a:xfrm>
          <a:prstGeom prst="rect">
            <a:avLst/>
          </a:prstGeom>
          <a:noFill/>
        </p:spPr>
        <p:txBody>
          <a:bodyPr wrap="square" rtlCol="0">
            <a:spAutoFit/>
          </a:bodyPr>
          <a:lstStyle/>
          <a:p>
            <a:pPr algn="ctr"/>
            <a:r>
              <a:rPr lang="en-IN" sz="3200" b="1" dirty="0"/>
              <a:t>Introduction</a:t>
            </a:r>
          </a:p>
        </p:txBody>
      </p:sp>
      <p:sp>
        <p:nvSpPr>
          <p:cNvPr id="4" name="TextBox 3">
            <a:extLst>
              <a:ext uri="{FF2B5EF4-FFF2-40B4-BE49-F238E27FC236}">
                <a16:creationId xmlns:a16="http://schemas.microsoft.com/office/drawing/2014/main" id="{FE1F42A6-E704-0053-B7B1-EEEB723AF8AA}"/>
              </a:ext>
            </a:extLst>
          </p:cNvPr>
          <p:cNvSpPr txBox="1"/>
          <p:nvPr/>
        </p:nvSpPr>
        <p:spPr>
          <a:xfrm>
            <a:off x="1057275" y="1638270"/>
            <a:ext cx="10220325" cy="3416320"/>
          </a:xfrm>
          <a:prstGeom prst="rect">
            <a:avLst/>
          </a:prstGeom>
          <a:noFill/>
        </p:spPr>
        <p:txBody>
          <a:bodyPr wrap="square" rtlCol="0">
            <a:spAutoFit/>
          </a:bodyPr>
          <a:lstStyle/>
          <a:p>
            <a:pPr marL="285750" indent="-285750">
              <a:buFont typeface="Arial" panose="020B0604020202020204" pitchFamily="34" charset="0"/>
              <a:buChar char="•"/>
            </a:pPr>
            <a:r>
              <a:rPr lang="en-IN" sz="2400" dirty="0"/>
              <a:t>Stock-Market Data Analysis Dashboard is designed to offer a distinctive view of the Stock-Market performance of various entities.</a:t>
            </a:r>
          </a:p>
          <a:p>
            <a:endParaRPr lang="en-IN" sz="2400" dirty="0"/>
          </a:p>
          <a:p>
            <a:pPr marL="285750" indent="-285750">
              <a:buFont typeface="Arial" panose="020B0604020202020204" pitchFamily="34" charset="0"/>
              <a:buChar char="•"/>
            </a:pPr>
            <a:r>
              <a:rPr lang="en-IN" sz="2400" dirty="0"/>
              <a:t>Stock-Market Data Analysis Dashboard created with the assistance of Data Visualization Tool named Tableau.</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Dashboard as earlier mentioned gives an overview of the Stock Price movement on Daily basis across different entities such as Apple, Google, Microsoft, Netflix.</a:t>
            </a:r>
          </a:p>
        </p:txBody>
      </p:sp>
    </p:spTree>
    <p:extLst>
      <p:ext uri="{BB962C8B-B14F-4D97-AF65-F5344CB8AC3E}">
        <p14:creationId xmlns:p14="http://schemas.microsoft.com/office/powerpoint/2010/main" val="333001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DDF7A-D82B-1FDC-0A0A-C1FC6CE25DD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516D168-3D6E-865B-771A-5A2C288018C1}"/>
              </a:ext>
            </a:extLst>
          </p:cNvPr>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7125D120-88A5-297D-7E0A-1E1390D775D7}"/>
              </a:ext>
            </a:extLst>
          </p:cNvPr>
          <p:cNvSpPr/>
          <p:nvPr/>
        </p:nvSpPr>
        <p:spPr>
          <a:xfrm>
            <a:off x="123825" y="180975"/>
            <a:ext cx="11925300" cy="6486525"/>
          </a:xfrm>
          <a:prstGeom prst="roundRect">
            <a:avLst/>
          </a:prstGeom>
          <a:solidFill>
            <a:schemeClr val="bg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DC0A408-F9F3-367F-246E-0B043731AE23}"/>
              </a:ext>
            </a:extLst>
          </p:cNvPr>
          <p:cNvSpPr txBox="1"/>
          <p:nvPr/>
        </p:nvSpPr>
        <p:spPr>
          <a:xfrm>
            <a:off x="3929062" y="466725"/>
            <a:ext cx="4333875" cy="584775"/>
          </a:xfrm>
          <a:prstGeom prst="rect">
            <a:avLst/>
          </a:prstGeom>
          <a:noFill/>
        </p:spPr>
        <p:txBody>
          <a:bodyPr wrap="square" rtlCol="0">
            <a:spAutoFit/>
          </a:bodyPr>
          <a:lstStyle/>
          <a:p>
            <a:pPr algn="ctr"/>
            <a:r>
              <a:rPr lang="en-IN" sz="3200" b="1" dirty="0"/>
              <a:t>Data Sources</a:t>
            </a:r>
          </a:p>
        </p:txBody>
      </p:sp>
      <p:sp>
        <p:nvSpPr>
          <p:cNvPr id="4" name="TextBox 3">
            <a:extLst>
              <a:ext uri="{FF2B5EF4-FFF2-40B4-BE49-F238E27FC236}">
                <a16:creationId xmlns:a16="http://schemas.microsoft.com/office/drawing/2014/main" id="{6D2266A3-F189-5832-05FC-2B613CE69B82}"/>
              </a:ext>
            </a:extLst>
          </p:cNvPr>
          <p:cNvSpPr txBox="1"/>
          <p:nvPr/>
        </p:nvSpPr>
        <p:spPr>
          <a:xfrm>
            <a:off x="1057275" y="1638270"/>
            <a:ext cx="10220325"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a:t>Data Visualization tools used for creating Stock-Market Data Analysis Dashboard is named as Tableau.</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Dataset is available, provided by a link. Dataset can be utilized for the creation of the Stock-Market Data Analysis Report.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Connect to Data: Open Tableau, click connect, and import the dataset (CSV, Excel, or Database)</a:t>
            </a: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370720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E4AA7-27A1-AFDE-75B6-190AF7F36BF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AC7182C-2F61-46A8-5AB5-919D939D8F30}"/>
              </a:ext>
            </a:extLst>
          </p:cNvPr>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F224E860-E037-BE49-50E2-BDC6636D3C7E}"/>
              </a:ext>
            </a:extLst>
          </p:cNvPr>
          <p:cNvSpPr/>
          <p:nvPr/>
        </p:nvSpPr>
        <p:spPr>
          <a:xfrm>
            <a:off x="123825" y="180975"/>
            <a:ext cx="11925300" cy="6486525"/>
          </a:xfrm>
          <a:prstGeom prst="roundRect">
            <a:avLst/>
          </a:prstGeom>
          <a:solidFill>
            <a:schemeClr val="bg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7A8DD170-80EC-CCB5-6C61-D7E002E8DEC4}"/>
              </a:ext>
            </a:extLst>
          </p:cNvPr>
          <p:cNvSpPr txBox="1"/>
          <p:nvPr/>
        </p:nvSpPr>
        <p:spPr>
          <a:xfrm>
            <a:off x="4171950" y="381000"/>
            <a:ext cx="3762375" cy="584775"/>
          </a:xfrm>
          <a:prstGeom prst="rect">
            <a:avLst/>
          </a:prstGeom>
          <a:noFill/>
        </p:spPr>
        <p:txBody>
          <a:bodyPr wrap="square" rtlCol="0">
            <a:spAutoFit/>
          </a:bodyPr>
          <a:lstStyle/>
          <a:p>
            <a:pPr algn="ctr"/>
            <a:r>
              <a:rPr lang="en-IN" sz="3200" b="1" dirty="0"/>
              <a:t>Key Metrics</a:t>
            </a:r>
          </a:p>
        </p:txBody>
      </p:sp>
      <p:sp>
        <p:nvSpPr>
          <p:cNvPr id="3" name="TextBox 2">
            <a:extLst>
              <a:ext uri="{FF2B5EF4-FFF2-40B4-BE49-F238E27FC236}">
                <a16:creationId xmlns:a16="http://schemas.microsoft.com/office/drawing/2014/main" id="{C33FD005-0009-0683-4D8E-361A252ADF69}"/>
              </a:ext>
            </a:extLst>
          </p:cNvPr>
          <p:cNvSpPr txBox="1"/>
          <p:nvPr/>
        </p:nvSpPr>
        <p:spPr>
          <a:xfrm>
            <a:off x="771525" y="1543051"/>
            <a:ext cx="10167937" cy="4524315"/>
          </a:xfrm>
          <a:prstGeom prst="rect">
            <a:avLst/>
          </a:prstGeom>
          <a:noFill/>
        </p:spPr>
        <p:txBody>
          <a:bodyPr wrap="square" rtlCol="0">
            <a:spAutoFit/>
          </a:bodyPr>
          <a:lstStyle/>
          <a:p>
            <a:r>
              <a:rPr lang="en-IN" sz="2400" dirty="0"/>
              <a:t>Stock-Market Data Analysis Dashboard highlights the following key information such as:</a:t>
            </a:r>
          </a:p>
          <a:p>
            <a:endParaRPr lang="en-IN" sz="2400" dirty="0"/>
          </a:p>
          <a:p>
            <a:pPr marL="285750" indent="-285750">
              <a:buFont typeface="Arial" panose="020B0604020202020204" pitchFamily="34" charset="0"/>
              <a:buChar char="•"/>
            </a:pPr>
            <a:r>
              <a:rPr lang="en-IN" sz="2400" dirty="0"/>
              <a:t>Volume Traded Over time</a:t>
            </a:r>
          </a:p>
          <a:p>
            <a:endParaRPr lang="en-IN" sz="2400" dirty="0"/>
          </a:p>
          <a:p>
            <a:pPr marL="285750" indent="-285750">
              <a:buFont typeface="Arial" panose="020B0604020202020204" pitchFamily="34" charset="0"/>
              <a:buChar char="•"/>
            </a:pPr>
            <a:r>
              <a:rPr lang="en-IN" sz="2400" dirty="0"/>
              <a:t>Market share by Company</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Market Growth Rate</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Daywise Open Price</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Daywise Close Price</a:t>
            </a:r>
          </a:p>
        </p:txBody>
      </p:sp>
    </p:spTree>
    <p:extLst>
      <p:ext uri="{BB962C8B-B14F-4D97-AF65-F5344CB8AC3E}">
        <p14:creationId xmlns:p14="http://schemas.microsoft.com/office/powerpoint/2010/main" val="1279697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CA87C-30C8-3344-D3D4-0D0E09C2C28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F6B0E6C-B98D-F551-5E1D-C24F43836606}"/>
              </a:ext>
            </a:extLst>
          </p:cNvPr>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C33B26A1-10B4-D290-25AE-BF70F361EFA0}"/>
              </a:ext>
            </a:extLst>
          </p:cNvPr>
          <p:cNvSpPr/>
          <p:nvPr/>
        </p:nvSpPr>
        <p:spPr>
          <a:xfrm>
            <a:off x="123825" y="180975"/>
            <a:ext cx="11925300" cy="6486525"/>
          </a:xfrm>
          <a:prstGeom prst="roundRect">
            <a:avLst/>
          </a:prstGeom>
          <a:solidFill>
            <a:schemeClr val="bg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7D256BB-4B28-CB41-B830-65092018E722}"/>
              </a:ext>
            </a:extLst>
          </p:cNvPr>
          <p:cNvSpPr txBox="1"/>
          <p:nvPr/>
        </p:nvSpPr>
        <p:spPr>
          <a:xfrm>
            <a:off x="2705100" y="409575"/>
            <a:ext cx="7010400" cy="584775"/>
          </a:xfrm>
          <a:prstGeom prst="rect">
            <a:avLst/>
          </a:prstGeom>
          <a:noFill/>
        </p:spPr>
        <p:txBody>
          <a:bodyPr wrap="square" rtlCol="0">
            <a:spAutoFit/>
          </a:bodyPr>
          <a:lstStyle/>
          <a:p>
            <a:pPr algn="ctr"/>
            <a:r>
              <a:rPr lang="en-IN" sz="3200" b="1" dirty="0"/>
              <a:t>Outcomes: Stock Market Performance</a:t>
            </a:r>
          </a:p>
        </p:txBody>
      </p:sp>
      <p:pic>
        <p:nvPicPr>
          <p:cNvPr id="8" name="Picture 7">
            <a:extLst>
              <a:ext uri="{FF2B5EF4-FFF2-40B4-BE49-F238E27FC236}">
                <a16:creationId xmlns:a16="http://schemas.microsoft.com/office/drawing/2014/main" id="{DE65101A-A8F0-D7E3-BA56-F0007CA22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94349"/>
            <a:ext cx="11458575" cy="5064805"/>
          </a:xfrm>
          <a:prstGeom prst="rect">
            <a:avLst/>
          </a:prstGeom>
        </p:spPr>
      </p:pic>
    </p:spTree>
    <p:extLst>
      <p:ext uri="{BB962C8B-B14F-4D97-AF65-F5344CB8AC3E}">
        <p14:creationId xmlns:p14="http://schemas.microsoft.com/office/powerpoint/2010/main" val="287828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4B3E4-D401-55BF-334A-75947F1FC24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DEDF5D2-52A7-BE96-04E6-D17A891477BA}"/>
              </a:ext>
            </a:extLst>
          </p:cNvPr>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890DBCD2-2325-4B9D-EDEA-2CEB6FA090CB}"/>
              </a:ext>
            </a:extLst>
          </p:cNvPr>
          <p:cNvSpPr/>
          <p:nvPr/>
        </p:nvSpPr>
        <p:spPr>
          <a:xfrm>
            <a:off x="123825" y="180975"/>
            <a:ext cx="11925300" cy="6486525"/>
          </a:xfrm>
          <a:prstGeom prst="roundRect">
            <a:avLst/>
          </a:prstGeom>
          <a:solidFill>
            <a:schemeClr val="bg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80A8B8C-2886-A471-9558-54F855DDC8EE}"/>
              </a:ext>
            </a:extLst>
          </p:cNvPr>
          <p:cNvSpPr txBox="1"/>
          <p:nvPr/>
        </p:nvSpPr>
        <p:spPr>
          <a:xfrm>
            <a:off x="3409950" y="533400"/>
            <a:ext cx="5276850" cy="584775"/>
          </a:xfrm>
          <a:prstGeom prst="rect">
            <a:avLst/>
          </a:prstGeom>
          <a:noFill/>
        </p:spPr>
        <p:txBody>
          <a:bodyPr wrap="square" rtlCol="0">
            <a:spAutoFit/>
          </a:bodyPr>
          <a:lstStyle/>
          <a:p>
            <a:pPr algn="ctr"/>
            <a:r>
              <a:rPr lang="en-IN" sz="3200" b="1" dirty="0"/>
              <a:t>Conclusion</a:t>
            </a:r>
          </a:p>
        </p:txBody>
      </p:sp>
      <p:sp>
        <p:nvSpPr>
          <p:cNvPr id="3" name="TextBox 2">
            <a:extLst>
              <a:ext uri="{FF2B5EF4-FFF2-40B4-BE49-F238E27FC236}">
                <a16:creationId xmlns:a16="http://schemas.microsoft.com/office/drawing/2014/main" id="{48C62321-C713-4723-B491-8D3CB3EC308B}"/>
              </a:ext>
            </a:extLst>
          </p:cNvPr>
          <p:cNvSpPr txBox="1"/>
          <p:nvPr/>
        </p:nvSpPr>
        <p:spPr>
          <a:xfrm>
            <a:off x="1042987" y="1771650"/>
            <a:ext cx="10010776" cy="3970318"/>
          </a:xfrm>
          <a:prstGeom prst="rect">
            <a:avLst/>
          </a:prstGeom>
          <a:noFill/>
        </p:spPr>
        <p:txBody>
          <a:bodyPr wrap="square" rtlCol="0">
            <a:spAutoFit/>
          </a:bodyPr>
          <a:lstStyle/>
          <a:p>
            <a:pPr marL="285750" indent="-285750">
              <a:buFont typeface="Arial" panose="020B0604020202020204" pitchFamily="34" charset="0"/>
              <a:buChar char="•"/>
            </a:pPr>
            <a:r>
              <a:rPr lang="en-IN" sz="2400" dirty="0"/>
              <a:t>Stock Market Data Analysis Dashboard provides insights related to the stock-market price movement and performance across various different entities, and time interval, with the assistance of the key metrics such as Volume Traded Over Time, Market Share by Company, Market Growth Rate, Daywise Open Price, Daywise Close Price.</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Necessary adjustments can be made to improve the performance of the companies, this can be accomplished by predicting the day wise price movements of the various entities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45409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268</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Umesh Salvi</dc:creator>
  <cp:lastModifiedBy>Umesh Salvi</cp:lastModifiedBy>
  <cp:revision>7</cp:revision>
  <dcterms:created xsi:type="dcterms:W3CDTF">2025-05-26T05:15:34Z</dcterms:created>
  <dcterms:modified xsi:type="dcterms:W3CDTF">2025-06-02T06:20:40Z</dcterms:modified>
</cp:coreProperties>
</file>