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F4F8C-F2DA-F7BB-EAB9-C2D861B1D2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D1AA1B-DDAC-885E-625C-194085B1D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8BE50D-44CA-0B0D-3A38-7152DD1FE784}"/>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EF11E94C-6EF1-48FB-760B-48FEA7EE3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D22DF-F172-DEB4-6585-BDD0B792CFB0}"/>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427223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84A3-41A9-6722-BCA3-E56AA0017A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CEEDD2-A19A-429E-CF9E-15F53C9E2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6BC36-2F02-A78F-1CD8-D231EC756E98}"/>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5313C9D6-B9BC-9760-311A-2A53F9696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91E00-6FF2-430E-0D71-8690DEAFD3A8}"/>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85897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7662F-FB19-FA26-19FD-ACC1CAF279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87A4C-504D-62E0-3A4C-759ED8CEF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8DAF7-2E12-6C19-A414-F8DD9B4DAB4A}"/>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658E0F70-BE93-0155-C15E-08D518C05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C1299-E860-73FC-9C98-A25714C60BDF}"/>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318763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5312-225B-7C82-DF66-A5BA340F38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81FAA-8BCC-4C12-B6DA-922F693F1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D9286-20AF-D047-9B41-7FFC35BD7A44}"/>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F938CA7B-517E-F867-66AB-7DA3D889D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1DAA8-34D1-DAF5-B59D-FB35ECD616E3}"/>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379767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9571-86B9-8C4D-63C4-BD91A90EA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ED2C9B-BFA6-54C6-6706-F5406B1B1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D3E32B-9F54-3C0A-7EEB-4CABFCB9D69F}"/>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02707C6B-0C03-7259-91C1-E9FDECD1F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CA69EE-CFB2-8A60-B896-2B0D1E235740}"/>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310594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F1E4-9A21-9CD3-E8ED-1ECF91DC44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BA7A85-B7E7-7FF3-69A8-39852E015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1AB66F-2EA1-E6C9-EF38-4FB48430E4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D7FA5A-09A7-6BD5-3724-542980228C2D}"/>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6" name="Footer Placeholder 5">
            <a:extLst>
              <a:ext uri="{FF2B5EF4-FFF2-40B4-BE49-F238E27FC236}">
                <a16:creationId xmlns:a16="http://schemas.microsoft.com/office/drawing/2014/main" id="{D468595F-5856-8C03-43BB-E822BD5761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D873B-B27C-5E01-FF93-7197EEF9BDE0}"/>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22984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7BC8C-25F4-0AFC-603D-DCA10E70E4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AA846-A049-AD15-2413-C10B1DA0C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F81B0-ED43-2318-6561-A051A364D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A6A721-D8B9-B412-A7E2-60C5A4437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7BAFAC-63B0-B330-9647-14B269907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FFD40E-820D-EFF6-92AE-DBB380B2F82C}"/>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8" name="Footer Placeholder 7">
            <a:extLst>
              <a:ext uri="{FF2B5EF4-FFF2-40B4-BE49-F238E27FC236}">
                <a16:creationId xmlns:a16="http://schemas.microsoft.com/office/drawing/2014/main" id="{483C0509-5455-4B7A-B845-BC0CF8C188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A76E5B-6D28-C944-48A3-69240F7A487F}"/>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242272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F9CE-5711-370A-4802-F4EFA009E2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3B1497-46FC-F08B-9C98-6D6C4250AB3D}"/>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4" name="Footer Placeholder 3">
            <a:extLst>
              <a:ext uri="{FF2B5EF4-FFF2-40B4-BE49-F238E27FC236}">
                <a16:creationId xmlns:a16="http://schemas.microsoft.com/office/drawing/2014/main" id="{0CFE24D9-97C1-A238-0068-FD29EDAC21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FFB6BF-19B3-B121-906C-3622C9449348}"/>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282186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70411-39E8-3C60-76C5-6B1D713F0223}"/>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3" name="Footer Placeholder 2">
            <a:extLst>
              <a:ext uri="{FF2B5EF4-FFF2-40B4-BE49-F238E27FC236}">
                <a16:creationId xmlns:a16="http://schemas.microsoft.com/office/drawing/2014/main" id="{44EC92F8-A47B-E670-8432-D671547B0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BA1F18-9428-89CC-D761-8462A275F4C3}"/>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304506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CDEB-A144-4314-7F87-947DEC2A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A43D9E-7FE3-8E52-9CF2-77FF18CD1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A91A96-929C-9D99-3F4F-1ABF241663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1D0D2-8261-E3A8-05BD-596FE6565020}"/>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6" name="Footer Placeholder 5">
            <a:extLst>
              <a:ext uri="{FF2B5EF4-FFF2-40B4-BE49-F238E27FC236}">
                <a16:creationId xmlns:a16="http://schemas.microsoft.com/office/drawing/2014/main" id="{852159F2-14A3-338E-DD5E-F3A90F785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7227B-01B0-E952-B2F5-2AA84DB13F67}"/>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206834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65C0-19D3-2D3C-3170-4E56D850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AD7D46-52FD-B53F-2EE9-78EFA99C4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9A7B10-DCF8-3A17-B910-10BD80AC0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1FC22-0C19-7F28-73E1-AC5905E06E4D}"/>
              </a:ext>
            </a:extLst>
          </p:cNvPr>
          <p:cNvSpPr>
            <a:spLocks noGrp="1"/>
          </p:cNvSpPr>
          <p:nvPr>
            <p:ph type="dt" sz="half" idx="10"/>
          </p:nvPr>
        </p:nvSpPr>
        <p:spPr/>
        <p:txBody>
          <a:bodyPr/>
          <a:lstStyle/>
          <a:p>
            <a:fld id="{EA1B6EFB-C564-4D2A-8430-552ED9FB982D}" type="datetimeFigureOut">
              <a:rPr lang="en-IN" smtClean="0"/>
              <a:t>02-06-2025</a:t>
            </a:fld>
            <a:endParaRPr lang="en-IN"/>
          </a:p>
        </p:txBody>
      </p:sp>
      <p:sp>
        <p:nvSpPr>
          <p:cNvPr id="6" name="Footer Placeholder 5">
            <a:extLst>
              <a:ext uri="{FF2B5EF4-FFF2-40B4-BE49-F238E27FC236}">
                <a16:creationId xmlns:a16="http://schemas.microsoft.com/office/drawing/2014/main" id="{DAB28861-4583-4676-F08B-73336EA97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CBBD89-D0FE-C6FF-9F1A-FE452A4375C7}"/>
              </a:ext>
            </a:extLst>
          </p:cNvPr>
          <p:cNvSpPr>
            <a:spLocks noGrp="1"/>
          </p:cNvSpPr>
          <p:nvPr>
            <p:ph type="sldNum" sz="quarter" idx="12"/>
          </p:nvPr>
        </p:nvSpPr>
        <p:spPr/>
        <p:txBody>
          <a:bodyPr/>
          <a:lstStyle/>
          <a:p>
            <a:fld id="{2E71F015-D1AD-4851-87D5-FB78EF79B3CD}" type="slidenum">
              <a:rPr lang="en-IN" smtClean="0"/>
              <a:t>‹#›</a:t>
            </a:fld>
            <a:endParaRPr lang="en-IN"/>
          </a:p>
        </p:txBody>
      </p:sp>
    </p:spTree>
    <p:extLst>
      <p:ext uri="{BB962C8B-B14F-4D97-AF65-F5344CB8AC3E}">
        <p14:creationId xmlns:p14="http://schemas.microsoft.com/office/powerpoint/2010/main" val="425368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2F85B-3323-6549-8C2A-849FC83B4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CD48E-0745-C31C-14D8-AE5C6DBC1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210C54-1908-94F4-5807-E3F24D4EB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B6EFB-C564-4D2A-8430-552ED9FB982D}" type="datetimeFigureOut">
              <a:rPr lang="en-IN" smtClean="0"/>
              <a:t>02-06-2025</a:t>
            </a:fld>
            <a:endParaRPr lang="en-IN"/>
          </a:p>
        </p:txBody>
      </p:sp>
      <p:sp>
        <p:nvSpPr>
          <p:cNvPr id="5" name="Footer Placeholder 4">
            <a:extLst>
              <a:ext uri="{FF2B5EF4-FFF2-40B4-BE49-F238E27FC236}">
                <a16:creationId xmlns:a16="http://schemas.microsoft.com/office/drawing/2014/main" id="{0DE688C0-22DC-A9DD-ACC6-225A3C2EC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30CA83-B96C-B9C3-75D4-312B98D68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1F015-D1AD-4851-87D5-FB78EF79B3CD}" type="slidenum">
              <a:rPr lang="en-IN" smtClean="0"/>
              <a:t>‹#›</a:t>
            </a:fld>
            <a:endParaRPr lang="en-IN"/>
          </a:p>
        </p:txBody>
      </p:sp>
    </p:spTree>
    <p:extLst>
      <p:ext uri="{BB962C8B-B14F-4D97-AF65-F5344CB8AC3E}">
        <p14:creationId xmlns:p14="http://schemas.microsoft.com/office/powerpoint/2010/main" val="278803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559ACA-A8C2-72CA-52AE-CFD37A80E096}"/>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6" name="Diamond 5">
            <a:extLst>
              <a:ext uri="{FF2B5EF4-FFF2-40B4-BE49-F238E27FC236}">
                <a16:creationId xmlns:a16="http://schemas.microsoft.com/office/drawing/2014/main" id="{E95B1BE2-851E-B936-7228-686957AD6C6F}"/>
              </a:ext>
            </a:extLst>
          </p:cNvPr>
          <p:cNvSpPr/>
          <p:nvPr/>
        </p:nvSpPr>
        <p:spPr>
          <a:xfrm>
            <a:off x="262467" y="262467"/>
            <a:ext cx="11667066" cy="6333066"/>
          </a:xfrm>
          <a:prstGeom prst="diamond">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D469B0E-7BA8-576E-E6D3-2358DA606A8D}"/>
              </a:ext>
            </a:extLst>
          </p:cNvPr>
          <p:cNvSpPr txBox="1"/>
          <p:nvPr/>
        </p:nvSpPr>
        <p:spPr>
          <a:xfrm>
            <a:off x="2828926" y="1743075"/>
            <a:ext cx="6448424" cy="1754326"/>
          </a:xfrm>
          <a:prstGeom prst="rect">
            <a:avLst/>
          </a:prstGeom>
          <a:noFill/>
        </p:spPr>
        <p:txBody>
          <a:bodyPr wrap="square" rtlCol="0">
            <a:spAutoFit/>
          </a:bodyPr>
          <a:lstStyle/>
          <a:p>
            <a:pPr algn="ctr"/>
            <a:r>
              <a:rPr lang="en-IN" sz="3600" b="1" dirty="0"/>
              <a:t>Project 3:</a:t>
            </a:r>
          </a:p>
          <a:p>
            <a:pPr algn="ctr"/>
            <a:r>
              <a:rPr lang="en-IN" sz="3600" b="1" dirty="0"/>
              <a:t>Supply Chain Management Dashboard</a:t>
            </a:r>
          </a:p>
        </p:txBody>
      </p:sp>
      <p:sp>
        <p:nvSpPr>
          <p:cNvPr id="8" name="TextBox 7">
            <a:extLst>
              <a:ext uri="{FF2B5EF4-FFF2-40B4-BE49-F238E27FC236}">
                <a16:creationId xmlns:a16="http://schemas.microsoft.com/office/drawing/2014/main" id="{ADFBDC1A-BDDA-DF32-BF9D-D3ADC0F66E1F}"/>
              </a:ext>
            </a:extLst>
          </p:cNvPr>
          <p:cNvSpPr txBox="1"/>
          <p:nvPr/>
        </p:nvSpPr>
        <p:spPr>
          <a:xfrm>
            <a:off x="4133850" y="3924300"/>
            <a:ext cx="4152900" cy="830997"/>
          </a:xfrm>
          <a:prstGeom prst="rect">
            <a:avLst/>
          </a:prstGeom>
          <a:noFill/>
        </p:spPr>
        <p:txBody>
          <a:bodyPr wrap="square" rtlCol="0">
            <a:spAutoFit/>
          </a:bodyPr>
          <a:lstStyle/>
          <a:p>
            <a:pPr algn="ctr"/>
            <a:r>
              <a:rPr lang="en-IN" sz="2400" b="1" dirty="0"/>
              <a:t>By: Umesh Uday Salvi</a:t>
            </a:r>
          </a:p>
          <a:p>
            <a:pPr algn="ctr"/>
            <a:r>
              <a:rPr lang="en-IN" sz="2400" b="1" dirty="0"/>
              <a:t>UNID: UM2025045</a:t>
            </a:r>
          </a:p>
        </p:txBody>
      </p:sp>
    </p:spTree>
    <p:extLst>
      <p:ext uri="{BB962C8B-B14F-4D97-AF65-F5344CB8AC3E}">
        <p14:creationId xmlns:p14="http://schemas.microsoft.com/office/powerpoint/2010/main" val="82735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919-1041-B435-C902-27B640367D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2ADAD92-3864-9514-827D-7160A95BC789}"/>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3E9176EA-9C32-B91A-900F-26FDF1127FC9}"/>
              </a:ext>
            </a:extLst>
          </p:cNvPr>
          <p:cNvSpPr/>
          <p:nvPr/>
        </p:nvSpPr>
        <p:spPr>
          <a:xfrm>
            <a:off x="142875" y="166687"/>
            <a:ext cx="11906250" cy="6524625"/>
          </a:xfrm>
          <a:prstGeom prst="roundRect">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B4E6EB8-9CF5-A6EE-5B15-68865F6F9591}"/>
              </a:ext>
            </a:extLst>
          </p:cNvPr>
          <p:cNvSpPr txBox="1"/>
          <p:nvPr/>
        </p:nvSpPr>
        <p:spPr>
          <a:xfrm>
            <a:off x="3095625" y="381000"/>
            <a:ext cx="5943600" cy="584775"/>
          </a:xfrm>
          <a:prstGeom prst="rect">
            <a:avLst/>
          </a:prstGeom>
          <a:noFill/>
        </p:spPr>
        <p:txBody>
          <a:bodyPr wrap="square" rtlCol="0">
            <a:spAutoFit/>
          </a:bodyPr>
          <a:lstStyle/>
          <a:p>
            <a:pPr algn="ctr"/>
            <a:r>
              <a:rPr lang="en-IN" sz="3200" b="1" dirty="0"/>
              <a:t>Table of Contents</a:t>
            </a:r>
          </a:p>
        </p:txBody>
      </p:sp>
      <p:sp>
        <p:nvSpPr>
          <p:cNvPr id="4" name="TextBox 3">
            <a:extLst>
              <a:ext uri="{FF2B5EF4-FFF2-40B4-BE49-F238E27FC236}">
                <a16:creationId xmlns:a16="http://schemas.microsoft.com/office/drawing/2014/main" id="{B792AB54-0F65-6AF8-FB1C-2D3578D38116}"/>
              </a:ext>
            </a:extLst>
          </p:cNvPr>
          <p:cNvSpPr txBox="1"/>
          <p:nvPr/>
        </p:nvSpPr>
        <p:spPr>
          <a:xfrm>
            <a:off x="1843087" y="1874727"/>
            <a:ext cx="8505825" cy="3108543"/>
          </a:xfrm>
          <a:prstGeom prst="rect">
            <a:avLst/>
          </a:prstGeom>
          <a:noFill/>
        </p:spPr>
        <p:txBody>
          <a:bodyPr wrap="square" rtlCol="0">
            <a:spAutoFit/>
          </a:bodyPr>
          <a:lstStyle/>
          <a:p>
            <a:pPr marL="285750" indent="-285750" algn="ctr">
              <a:buFont typeface="Wingdings" panose="05000000000000000000" pitchFamily="2" charset="2"/>
              <a:buChar char="§"/>
            </a:pPr>
            <a:r>
              <a:rPr lang="en-IN" sz="2800" dirty="0"/>
              <a:t>Introduction</a:t>
            </a:r>
          </a:p>
          <a:p>
            <a:pPr algn="ctr"/>
            <a:endParaRPr lang="en-IN" sz="2800" dirty="0"/>
          </a:p>
          <a:p>
            <a:pPr marL="285750" indent="-285750" algn="ctr">
              <a:buFont typeface="Wingdings" panose="05000000000000000000" pitchFamily="2" charset="2"/>
              <a:buChar char="§"/>
            </a:pPr>
            <a:r>
              <a:rPr lang="en-IN" sz="2800" dirty="0"/>
              <a:t>Data Sources</a:t>
            </a:r>
          </a:p>
          <a:p>
            <a:pPr marL="285750" indent="-285750" algn="ctr">
              <a:buFont typeface="Wingdings" panose="05000000000000000000" pitchFamily="2" charset="2"/>
              <a:buChar char="§"/>
            </a:pPr>
            <a:endParaRPr lang="en-IN" sz="2800" dirty="0"/>
          </a:p>
          <a:p>
            <a:pPr marL="285750" indent="-285750" algn="ctr">
              <a:buFont typeface="Wingdings" panose="05000000000000000000" pitchFamily="2" charset="2"/>
              <a:buChar char="§"/>
            </a:pPr>
            <a:r>
              <a:rPr lang="en-IN" sz="2800" dirty="0"/>
              <a:t>Key Metrics</a:t>
            </a:r>
          </a:p>
          <a:p>
            <a:pPr marL="285750" indent="-285750" algn="ctr">
              <a:buFont typeface="Wingdings" panose="05000000000000000000" pitchFamily="2" charset="2"/>
              <a:buChar char="§"/>
            </a:pPr>
            <a:endParaRPr lang="en-IN" sz="2800" dirty="0"/>
          </a:p>
          <a:p>
            <a:pPr marL="285750" indent="-285750" algn="ctr">
              <a:buFont typeface="Wingdings" panose="05000000000000000000" pitchFamily="2" charset="2"/>
              <a:buChar char="§"/>
            </a:pPr>
            <a:r>
              <a:rPr lang="en-IN" sz="2800" dirty="0"/>
              <a:t>Outcomes</a:t>
            </a:r>
          </a:p>
        </p:txBody>
      </p:sp>
    </p:spTree>
    <p:extLst>
      <p:ext uri="{BB962C8B-B14F-4D97-AF65-F5344CB8AC3E}">
        <p14:creationId xmlns:p14="http://schemas.microsoft.com/office/powerpoint/2010/main" val="204798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D58D97EA-0619-AB32-214A-8A8E012DD4C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435D9C-870E-1F35-5751-C12E9EA03AE6}"/>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E3E8F730-4283-E498-EE17-60B2BD9F524D}"/>
              </a:ext>
            </a:extLst>
          </p:cNvPr>
          <p:cNvSpPr/>
          <p:nvPr/>
        </p:nvSpPr>
        <p:spPr>
          <a:xfrm>
            <a:off x="142875" y="166687"/>
            <a:ext cx="11906250" cy="6524625"/>
          </a:xfrm>
          <a:prstGeom prst="roundRect">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B38C2BC-7EB0-87C0-6A27-3D2BF08CFF67}"/>
              </a:ext>
            </a:extLst>
          </p:cNvPr>
          <p:cNvSpPr txBox="1"/>
          <p:nvPr/>
        </p:nvSpPr>
        <p:spPr>
          <a:xfrm>
            <a:off x="4067175" y="409575"/>
            <a:ext cx="3876675" cy="584775"/>
          </a:xfrm>
          <a:prstGeom prst="rect">
            <a:avLst/>
          </a:prstGeom>
          <a:noFill/>
        </p:spPr>
        <p:txBody>
          <a:bodyPr wrap="square" rtlCol="0">
            <a:spAutoFit/>
          </a:bodyPr>
          <a:lstStyle/>
          <a:p>
            <a:pPr algn="ctr"/>
            <a:r>
              <a:rPr lang="en-IN" sz="3200" b="1" dirty="0"/>
              <a:t>Introduction</a:t>
            </a:r>
          </a:p>
        </p:txBody>
      </p:sp>
      <p:sp>
        <p:nvSpPr>
          <p:cNvPr id="4" name="TextBox 3">
            <a:extLst>
              <a:ext uri="{FF2B5EF4-FFF2-40B4-BE49-F238E27FC236}">
                <a16:creationId xmlns:a16="http://schemas.microsoft.com/office/drawing/2014/main" id="{3E8C4544-ED44-8B17-FDFB-4640AF419017}"/>
              </a:ext>
            </a:extLst>
          </p:cNvPr>
          <p:cNvSpPr txBox="1"/>
          <p:nvPr/>
        </p:nvSpPr>
        <p:spPr>
          <a:xfrm>
            <a:off x="1452562" y="1720839"/>
            <a:ext cx="9286875"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t>Supply Chain Management Dashboard is designed to offer a distinctive view of the Supply Chain financial performance of a business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Supply Chain Management Dashboard created with the assistance of Data Visualization Tool named Tableau</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Dashboard as earlier mentioned gives an overview of the financial performance across various Cities and by the Transportation modes for increasing the Supply Chain profitability.</a:t>
            </a:r>
          </a:p>
        </p:txBody>
      </p:sp>
    </p:spTree>
    <p:extLst>
      <p:ext uri="{BB962C8B-B14F-4D97-AF65-F5344CB8AC3E}">
        <p14:creationId xmlns:p14="http://schemas.microsoft.com/office/powerpoint/2010/main" val="40731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CB08F-29AA-E8B0-2CBE-6C6C04A878C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F19336B-3379-D94E-533B-77D4FB8615C8}"/>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513F2D00-56A1-8469-233E-6BB922AC768E}"/>
              </a:ext>
            </a:extLst>
          </p:cNvPr>
          <p:cNvSpPr/>
          <p:nvPr/>
        </p:nvSpPr>
        <p:spPr>
          <a:xfrm>
            <a:off x="142875" y="166687"/>
            <a:ext cx="11906250" cy="6524625"/>
          </a:xfrm>
          <a:prstGeom prst="roundRect">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09B9C2A-FCE7-D66F-9AC2-62581FB62731}"/>
              </a:ext>
            </a:extLst>
          </p:cNvPr>
          <p:cNvSpPr txBox="1"/>
          <p:nvPr/>
        </p:nvSpPr>
        <p:spPr>
          <a:xfrm>
            <a:off x="4043362" y="447675"/>
            <a:ext cx="4105275" cy="584775"/>
          </a:xfrm>
          <a:prstGeom prst="rect">
            <a:avLst/>
          </a:prstGeom>
          <a:noFill/>
        </p:spPr>
        <p:txBody>
          <a:bodyPr wrap="square" rtlCol="0">
            <a:spAutoFit/>
          </a:bodyPr>
          <a:lstStyle/>
          <a:p>
            <a:pPr algn="ctr"/>
            <a:r>
              <a:rPr lang="en-IN" sz="3200" b="1" dirty="0"/>
              <a:t>Data Sources</a:t>
            </a:r>
          </a:p>
        </p:txBody>
      </p:sp>
      <p:sp>
        <p:nvSpPr>
          <p:cNvPr id="4" name="TextBox 3">
            <a:extLst>
              <a:ext uri="{FF2B5EF4-FFF2-40B4-BE49-F238E27FC236}">
                <a16:creationId xmlns:a16="http://schemas.microsoft.com/office/drawing/2014/main" id="{A98B2361-4178-29D8-37A4-8FCE95EFBB43}"/>
              </a:ext>
            </a:extLst>
          </p:cNvPr>
          <p:cNvSpPr txBox="1"/>
          <p:nvPr/>
        </p:nvSpPr>
        <p:spPr>
          <a:xfrm>
            <a:off x="928686" y="1905505"/>
            <a:ext cx="10334625"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Data Visualization tools used for creating Supply Chain Management Dashboard is named as Tableau.</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Dataset is available, provided by a link. Dataset can be utilized for the creation of the Supply Chain Management Report.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Connect to Data: Open Tableau, click connect, and import the dataset (CSV, Excel, or Database)</a:t>
            </a:r>
          </a:p>
        </p:txBody>
      </p:sp>
    </p:spTree>
    <p:extLst>
      <p:ext uri="{BB962C8B-B14F-4D97-AF65-F5344CB8AC3E}">
        <p14:creationId xmlns:p14="http://schemas.microsoft.com/office/powerpoint/2010/main" val="387827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5F0B5-C389-2FA1-C02C-0CEFA148868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165D9B-D69D-0E8B-62F1-FB46FC058F8B}"/>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C460B1EA-4727-CCD4-B5EA-F49E4B202342}"/>
              </a:ext>
            </a:extLst>
          </p:cNvPr>
          <p:cNvSpPr/>
          <p:nvPr/>
        </p:nvSpPr>
        <p:spPr>
          <a:xfrm>
            <a:off x="142875" y="166687"/>
            <a:ext cx="11906250" cy="65246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3841A80-9F76-7DA7-E137-8E1E2DF22CE5}"/>
              </a:ext>
            </a:extLst>
          </p:cNvPr>
          <p:cNvSpPr txBox="1"/>
          <p:nvPr/>
        </p:nvSpPr>
        <p:spPr>
          <a:xfrm>
            <a:off x="4105275" y="409575"/>
            <a:ext cx="3943350" cy="584775"/>
          </a:xfrm>
          <a:prstGeom prst="rect">
            <a:avLst/>
          </a:prstGeom>
          <a:noFill/>
        </p:spPr>
        <p:txBody>
          <a:bodyPr wrap="square" rtlCol="0">
            <a:spAutoFit/>
          </a:bodyPr>
          <a:lstStyle/>
          <a:p>
            <a:pPr algn="ctr"/>
            <a:r>
              <a:rPr lang="en-IN" sz="3200" b="1" dirty="0"/>
              <a:t>Key Metrics</a:t>
            </a:r>
          </a:p>
        </p:txBody>
      </p:sp>
      <p:sp>
        <p:nvSpPr>
          <p:cNvPr id="4" name="TextBox 3">
            <a:extLst>
              <a:ext uri="{FF2B5EF4-FFF2-40B4-BE49-F238E27FC236}">
                <a16:creationId xmlns:a16="http://schemas.microsoft.com/office/drawing/2014/main" id="{03ADDD40-4E09-003D-22FB-53F995A88370}"/>
              </a:ext>
            </a:extLst>
          </p:cNvPr>
          <p:cNvSpPr txBox="1"/>
          <p:nvPr/>
        </p:nvSpPr>
        <p:spPr>
          <a:xfrm>
            <a:off x="747713" y="1650176"/>
            <a:ext cx="10453688" cy="3416320"/>
          </a:xfrm>
          <a:prstGeom prst="rect">
            <a:avLst/>
          </a:prstGeom>
          <a:noFill/>
        </p:spPr>
        <p:txBody>
          <a:bodyPr wrap="square" rtlCol="0">
            <a:spAutoFit/>
          </a:bodyPr>
          <a:lstStyle/>
          <a:p>
            <a:r>
              <a:rPr lang="en-IN" sz="2400" dirty="0"/>
              <a:t>Supply Chain Management Dashboard highlights the following key performance indicators such as:</a:t>
            </a:r>
          </a:p>
          <a:p>
            <a:pPr marL="285750" indent="-285750">
              <a:buFont typeface="Arial" panose="020B0604020202020204" pitchFamily="34" charset="0"/>
              <a:buChar char="•"/>
            </a:pPr>
            <a:r>
              <a:rPr lang="en-IN" sz="2400" dirty="0"/>
              <a:t>Total Revenue Generated</a:t>
            </a:r>
          </a:p>
          <a:p>
            <a:endParaRPr lang="en-IN" sz="2400" dirty="0"/>
          </a:p>
          <a:p>
            <a:pPr marL="285750" indent="-285750">
              <a:buFont typeface="Arial" panose="020B0604020202020204" pitchFamily="34" charset="0"/>
              <a:buChar char="•"/>
            </a:pPr>
            <a:r>
              <a:rPr lang="en-IN" sz="2400" dirty="0"/>
              <a:t>Total Orders Quantity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Total Availability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Production Volumes</a:t>
            </a:r>
          </a:p>
        </p:txBody>
      </p:sp>
      <p:pic>
        <p:nvPicPr>
          <p:cNvPr id="7" name="Picture 6">
            <a:extLst>
              <a:ext uri="{FF2B5EF4-FFF2-40B4-BE49-F238E27FC236}">
                <a16:creationId xmlns:a16="http://schemas.microsoft.com/office/drawing/2014/main" id="{517DF779-EC89-5C42-0A91-8A00E63C9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0" y="5367992"/>
            <a:ext cx="9311640" cy="708660"/>
          </a:xfrm>
          <a:prstGeom prst="rect">
            <a:avLst/>
          </a:prstGeom>
        </p:spPr>
      </p:pic>
    </p:spTree>
    <p:extLst>
      <p:ext uri="{BB962C8B-B14F-4D97-AF65-F5344CB8AC3E}">
        <p14:creationId xmlns:p14="http://schemas.microsoft.com/office/powerpoint/2010/main" val="320191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B1CBE-E850-1B22-9B0C-C3AC589BD2F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169BBDD-4CC8-0DAD-C0AC-BC98CB1FD992}"/>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40F66BB2-A6B6-34D6-03AD-484141A3871A}"/>
              </a:ext>
            </a:extLst>
          </p:cNvPr>
          <p:cNvSpPr/>
          <p:nvPr/>
        </p:nvSpPr>
        <p:spPr>
          <a:xfrm>
            <a:off x="142875" y="166687"/>
            <a:ext cx="11906250" cy="6524625"/>
          </a:xfrm>
          <a:prstGeom prst="round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B2D0169-D683-430E-CDB2-A579EC12347B}"/>
              </a:ext>
            </a:extLst>
          </p:cNvPr>
          <p:cNvSpPr txBox="1"/>
          <p:nvPr/>
        </p:nvSpPr>
        <p:spPr>
          <a:xfrm>
            <a:off x="1523999" y="352425"/>
            <a:ext cx="9267825" cy="584775"/>
          </a:xfrm>
          <a:prstGeom prst="rect">
            <a:avLst/>
          </a:prstGeom>
          <a:noFill/>
        </p:spPr>
        <p:txBody>
          <a:bodyPr wrap="square" rtlCol="0">
            <a:spAutoFit/>
          </a:bodyPr>
          <a:lstStyle/>
          <a:p>
            <a:pPr algn="ctr"/>
            <a:r>
              <a:rPr lang="en-IN" sz="3200" b="1" dirty="0"/>
              <a:t>Outcomes: Supply Chain Management Performance</a:t>
            </a:r>
          </a:p>
        </p:txBody>
      </p:sp>
      <p:pic>
        <p:nvPicPr>
          <p:cNvPr id="8" name="Picture 7">
            <a:extLst>
              <a:ext uri="{FF2B5EF4-FFF2-40B4-BE49-F238E27FC236}">
                <a16:creationId xmlns:a16="http://schemas.microsoft.com/office/drawing/2014/main" id="{E89050BA-FC7C-8674-0248-E78F94B52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122938"/>
            <a:ext cx="11439525" cy="4964126"/>
          </a:xfrm>
          <a:prstGeom prst="rect">
            <a:avLst/>
          </a:prstGeom>
        </p:spPr>
      </p:pic>
    </p:spTree>
    <p:extLst>
      <p:ext uri="{BB962C8B-B14F-4D97-AF65-F5344CB8AC3E}">
        <p14:creationId xmlns:p14="http://schemas.microsoft.com/office/powerpoint/2010/main" val="160657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6AA4-8E30-55B2-5D5A-CB0436426EA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E787135-A0D9-F16D-E829-002B78637EF0}"/>
              </a:ext>
            </a:extLst>
          </p:cNvPr>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a:noFill/>
        </p:spPr>
      </p:pic>
      <p:sp>
        <p:nvSpPr>
          <p:cNvPr id="2" name="Rectangle: Rounded Corners 1">
            <a:extLst>
              <a:ext uri="{FF2B5EF4-FFF2-40B4-BE49-F238E27FC236}">
                <a16:creationId xmlns:a16="http://schemas.microsoft.com/office/drawing/2014/main" id="{A39B0695-6212-B0FE-4626-14ED50A18DF4}"/>
              </a:ext>
            </a:extLst>
          </p:cNvPr>
          <p:cNvSpPr/>
          <p:nvPr/>
        </p:nvSpPr>
        <p:spPr>
          <a:xfrm>
            <a:off x="142875" y="166687"/>
            <a:ext cx="11906250" cy="6524625"/>
          </a:xfrm>
          <a:prstGeom prst="roundRect">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2D36081F-AF18-F613-3A69-D2586BD60A9E}"/>
              </a:ext>
            </a:extLst>
          </p:cNvPr>
          <p:cNvSpPr txBox="1"/>
          <p:nvPr/>
        </p:nvSpPr>
        <p:spPr>
          <a:xfrm>
            <a:off x="4600575" y="285750"/>
            <a:ext cx="3048000" cy="584775"/>
          </a:xfrm>
          <a:prstGeom prst="rect">
            <a:avLst/>
          </a:prstGeom>
          <a:noFill/>
        </p:spPr>
        <p:txBody>
          <a:bodyPr wrap="square" rtlCol="0">
            <a:spAutoFit/>
          </a:bodyPr>
          <a:lstStyle/>
          <a:p>
            <a:pPr algn="ctr"/>
            <a:r>
              <a:rPr lang="en-IN" sz="3200" b="1" dirty="0"/>
              <a:t>Conclusion</a:t>
            </a:r>
          </a:p>
        </p:txBody>
      </p:sp>
      <p:sp>
        <p:nvSpPr>
          <p:cNvPr id="6" name="TextBox 5">
            <a:extLst>
              <a:ext uri="{FF2B5EF4-FFF2-40B4-BE49-F238E27FC236}">
                <a16:creationId xmlns:a16="http://schemas.microsoft.com/office/drawing/2014/main" id="{A71F665D-3555-D09B-1023-0D3B40557947}"/>
              </a:ext>
            </a:extLst>
          </p:cNvPr>
          <p:cNvSpPr txBox="1"/>
          <p:nvPr/>
        </p:nvSpPr>
        <p:spPr>
          <a:xfrm>
            <a:off x="1133475" y="1585912"/>
            <a:ext cx="10153650" cy="4062651"/>
          </a:xfrm>
          <a:prstGeom prst="rect">
            <a:avLst/>
          </a:prstGeom>
          <a:noFill/>
        </p:spPr>
        <p:txBody>
          <a:bodyPr wrap="square" rtlCol="0">
            <a:spAutoFit/>
          </a:bodyPr>
          <a:lstStyle/>
          <a:p>
            <a:pPr marL="285750" indent="-285750">
              <a:buFont typeface="Arial" panose="020B0604020202020204" pitchFamily="34" charset="0"/>
              <a:buChar char="•"/>
            </a:pPr>
            <a:r>
              <a:rPr lang="en-IN" sz="2400" dirty="0"/>
              <a:t>Supply Chain Management Dashboard provides insights related to the financial performance of a business  across different cities and by the Transportation Modes, with the assistance of the key financial metrics such as Total Revenue Generated, Total Orders Quantity, Total Availability, and Production Volumes.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Necessary adjustments can be made to improve the performance of the productivity of the business across different cities, by predicting the financial performance of the products, which can be estimated by observing the Supply Chain Management Dashboard.</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31142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267</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Umesh Salvi</dc:creator>
  <cp:lastModifiedBy>Umesh Salvi</cp:lastModifiedBy>
  <cp:revision>9</cp:revision>
  <dcterms:created xsi:type="dcterms:W3CDTF">2025-05-26T05:16:47Z</dcterms:created>
  <dcterms:modified xsi:type="dcterms:W3CDTF">2025-06-02T06:21:53Z</dcterms:modified>
</cp:coreProperties>
</file>