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notesMasterIdLst>
    <p:notesMasterId r:id="rId22"/>
  </p:notesMasterIdLst>
  <p:sldIdLst>
    <p:sldId id="257" r:id="rId2"/>
    <p:sldId id="275" r:id="rId3"/>
    <p:sldId id="296" r:id="rId4"/>
    <p:sldId id="286" r:id="rId5"/>
    <p:sldId id="299" r:id="rId6"/>
    <p:sldId id="297" r:id="rId7"/>
    <p:sldId id="301" r:id="rId8"/>
    <p:sldId id="302" r:id="rId9"/>
    <p:sldId id="304" r:id="rId10"/>
    <p:sldId id="305" r:id="rId11"/>
    <p:sldId id="306" r:id="rId12"/>
    <p:sldId id="303" r:id="rId13"/>
    <p:sldId id="307" r:id="rId14"/>
    <p:sldId id="308" r:id="rId15"/>
    <p:sldId id="309" r:id="rId16"/>
    <p:sldId id="311" r:id="rId17"/>
    <p:sldId id="298" r:id="rId18"/>
    <p:sldId id="300" r:id="rId19"/>
    <p:sldId id="312" r:id="rId20"/>
    <p:sldId id="295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3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6" autoAdjust="0"/>
    <p:restoredTop sz="89223" autoAdjust="0"/>
  </p:normalViewPr>
  <p:slideViewPr>
    <p:cSldViewPr>
      <p:cViewPr>
        <p:scale>
          <a:sx n="80" d="100"/>
          <a:sy n="80" d="100"/>
        </p:scale>
        <p:origin x="1526" y="1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DB30014-F471-4B7F-AF5C-7BE1C69231A7}" type="datetimeFigureOut">
              <a:rPr lang="en-US"/>
              <a:pPr>
                <a:defRPr/>
              </a:pPr>
              <a:t>4/13/2020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E5CAADD-566B-4699-90ED-ECCDCB4E22D6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1708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040225-2A1C-4088-B404-EBE6FB1A28DF}" type="slidenum">
              <a:rPr lang="en-I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A643BF-FDCD-4B22-B499-95342031CA84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713710-32C0-48C8-A7F1-7D3A176A1C3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67CD7B-A3A7-46D9-8977-D455F1A3C33C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0FE36C-33D6-49B6-8A7E-233157CD7AE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144EE1-5CD0-4182-886E-7282AC3DCCE4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108309-C21E-47A9-B375-CA409B543C5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 dirty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6930E-9818-4FF8-B94A-9E2C78D7097B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78806-D5BA-4C71-B324-63F4C29771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A5767D-934F-4D94-8DDD-28234E448CE5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78806-D5BA-4C71-B324-63F4C29771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 dirty="0"/>
              <a:t>Click icon to add chart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903466-289A-4CB2-8420-46DDA03C38BD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78806-D5BA-4C71-B324-63F4C29771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image00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29600" y="228600"/>
            <a:ext cx="77470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FFCC0C-6ACC-4D7C-AF1D-426E480625D4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88E12A-1AB4-4AD9-BD7A-4769356F570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0478FB-C008-445E-B272-110AFAF09524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533BD5-CA0D-4CC8-AE33-B4F33E77B2E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2FE084-01A7-4DE5-8F8D-4BC627E8C151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DB31FB-8E8C-4AE6-B365-2E2E6D3C507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1F4F33-0F45-4C48-A7EB-8555648BF179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DBC62D-1416-4E62-B418-338E4C6559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44D7DF-27FE-4077-ADE4-6CD4D1510506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8181EB-0A1F-4BD0-A9E8-F7F86B368BF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image00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93100" y="76200"/>
            <a:ext cx="77470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0FB9BD-D278-48FA-9D3E-E74B9EFF46A9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4B53C4-767E-4624-906B-74B4BDB6FA8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197F65-EBF2-4F6D-9256-5FF3F4358F17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FDE03A-D895-4831-A8AE-1CBFE43A165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A054BB-C36F-47B3-A2CB-A1B2C91C0A7E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09244D-0F08-446D-ACBB-0D361E70E33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latin typeface="+mj-lt"/>
                <a:cs typeface="+mn-cs"/>
              </a:defRPr>
            </a:lvl1pPr>
          </a:lstStyle>
          <a:p>
            <a:pPr>
              <a:defRPr/>
            </a:pPr>
            <a:fld id="{C559FF77-5179-46C6-A61C-683F8EB5EDB4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latin typeface="+mj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j-lt"/>
                <a:cs typeface="+mn-cs"/>
              </a:defRPr>
            </a:lvl1pPr>
          </a:lstStyle>
          <a:p>
            <a:pPr>
              <a:defRPr/>
            </a:pPr>
            <a:fld id="{5B778806-D5BA-4C71-B324-63F4C29771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15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"/>
          <p:cNvSpPr>
            <a:spLocks noGrp="1"/>
          </p:cNvSpPr>
          <p:nvPr>
            <p:ph type="title"/>
          </p:nvPr>
        </p:nvSpPr>
        <p:spPr>
          <a:xfrm>
            <a:off x="495697" y="446842"/>
            <a:ext cx="7920880" cy="1584176"/>
          </a:xfrm>
        </p:spPr>
        <p:txBody>
          <a:bodyPr/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32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Face </a:t>
            </a:r>
            <a:r>
              <a:rPr lang="en-US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Recognition using Convolution Neural </a:t>
            </a:r>
            <a:r>
              <a:rPr lang="en-US" sz="32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Networks</a:t>
            </a: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endParaRPr lang="en-IN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713710-32C0-48C8-A7F1-7D3A176A1C3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6148" name="TextBox 5"/>
          <p:cNvSpPr txBox="1">
            <a:spLocks noChangeArrowheads="1"/>
          </p:cNvSpPr>
          <p:nvPr/>
        </p:nvSpPr>
        <p:spPr bwMode="auto">
          <a:xfrm>
            <a:off x="1600150" y="5130095"/>
            <a:ext cx="70866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 dirty="0"/>
              <a:t>Srinivasa Ramanujan Institute of Technology</a:t>
            </a:r>
          </a:p>
          <a:p>
            <a:pPr algn="ctr"/>
            <a:r>
              <a:rPr lang="en-US" b="1" dirty="0"/>
              <a:t>Department of Computer Science &amp; Engineering</a:t>
            </a:r>
          </a:p>
          <a:p>
            <a:endParaRPr lang="en-US" dirty="0"/>
          </a:p>
        </p:txBody>
      </p:sp>
      <p:pic>
        <p:nvPicPr>
          <p:cNvPr id="614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6069" y="5130095"/>
            <a:ext cx="1147058" cy="974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E7275B2-A5C8-4F5A-8F98-9C44C7ECCFD7}"/>
              </a:ext>
            </a:extLst>
          </p:cNvPr>
          <p:cNvSpPr txBox="1"/>
          <p:nvPr/>
        </p:nvSpPr>
        <p:spPr>
          <a:xfrm>
            <a:off x="647601" y="2499727"/>
            <a:ext cx="8039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GitHub Link: </a:t>
            </a:r>
            <a:r>
              <a:rPr lang="en-IN" sz="1200" b="1" dirty="0" smtClean="0">
                <a:solidFill>
                  <a:schemeClr val="accent1">
                    <a:lumMod val="50000"/>
                  </a:schemeClr>
                </a:solidFill>
              </a:rPr>
              <a:t>https</a:t>
            </a:r>
            <a:r>
              <a:rPr lang="en-IN" sz="1200" b="1" dirty="0">
                <a:solidFill>
                  <a:schemeClr val="accent1">
                    <a:lumMod val="50000"/>
                  </a:schemeClr>
                </a:solidFill>
              </a:rPr>
              <a:t>://github.com/syamkakarla98/Face_Recognition_Using_Convolutional_Neural_Networks </a:t>
            </a:r>
            <a:endParaRPr lang="en-IN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69702" y="2914104"/>
            <a:ext cx="4536504" cy="221599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eaLnBrk="1" hangingPunct="1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Batch No: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B – 01</a:t>
            </a:r>
          </a:p>
          <a:p>
            <a:pPr eaLnBrk="1" hangingPunct="1"/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Sai Rahul	 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164G1A0589)                               </a:t>
            </a:r>
            <a:endParaRPr lang="en-US" sz="1600" baseline="-25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Syam Kakarla 	       (164G1A05B0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G.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Priyaranjan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Reddy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164G1A0571)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C. Sai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Charan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Singh     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164G1A0584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292080" y="2914104"/>
            <a:ext cx="295232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Project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Guide</a:t>
            </a:r>
          </a:p>
          <a:p>
            <a:pPr eaLnBrk="1" hangingPunct="1"/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T. Hitendra Sarma,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Ph.D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.,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	  Professor</a:t>
            </a:r>
          </a:p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4000"/>
    </mc:Choice>
    <mc:Fallback>
      <p:transition advTm="4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4EEA2-D9C9-49BB-B487-5A3BA47E2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Cont</a:t>
            </a:r>
            <a:r>
              <a:rPr lang="en-IN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2D323-4992-4A5D-8EB2-288CD9387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 Interface is a web page which takes the video frame as input through the camera using open computer vision (OpenCV) library.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is the back-end of the application which maintains the connection with front-end interface, model, database and display screen. 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88E12A-1AB4-4AD9-BD7A-4769356F570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477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C4260-4F81-4034-93FE-30FFD8F13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Cont</a:t>
            </a:r>
            <a:r>
              <a:rPr lang="en-IN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518A1-2458-40C8-B2E7-E8A92C8C0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server checks if the attendance is posted previously. If not, the attendance is posted into the database including the timestamp.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details of the corresponding student will be shown using the display screen, which is web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88E12A-1AB4-4AD9-BD7A-4769356F570E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968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CEBA4-CB88-4BB6-B05D-D2E78F624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Training	the 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82107-030A-43E0-B76B-95E2B96D4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25909"/>
            <a:ext cx="8229600" cy="5006181"/>
          </a:xfrm>
        </p:spPr>
        <p:txBody>
          <a:bodyPr/>
          <a:lstStyle/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parameters are also used in training process:</a:t>
            </a:r>
          </a:p>
          <a:p>
            <a:pPr lvl="0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Optimizer	    –       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RMSProp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Rate   –       0.001</a:t>
            </a:r>
          </a:p>
          <a:p>
            <a:pPr lvl="0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Metric      – </a:t>
            </a:r>
            <a:r>
              <a:rPr lang="en-I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Categorical Cross Entropy  </a:t>
            </a:r>
          </a:p>
          <a:p>
            <a:pPr lvl="0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Size        –        256 </a:t>
            </a:r>
          </a:p>
          <a:p>
            <a:pPr lvl="0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Epochs	      –      50</a:t>
            </a:r>
          </a:p>
          <a:p>
            <a:pPr marL="0" lv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time taken to train the model is 27min 30sec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56BC5BB-1F7D-4743-84D7-3AA467DC1FDB}"/>
              </a:ext>
            </a:extLst>
          </p:cNvPr>
          <p:cNvGrpSpPr/>
          <p:nvPr/>
        </p:nvGrpSpPr>
        <p:grpSpPr>
          <a:xfrm>
            <a:off x="1043608" y="3903211"/>
            <a:ext cx="6624736" cy="2227714"/>
            <a:chOff x="0" y="0"/>
            <a:chExt cx="4884420" cy="180594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D42D276-014E-4BDC-9AD7-CA39C01364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2860"/>
              <a:ext cx="2477135" cy="178308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3A38EAA-3862-4E73-A18D-3166713636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6500" y="0"/>
              <a:ext cx="2407920" cy="1803400"/>
            </a:xfrm>
            <a:prstGeom prst="rect">
              <a:avLst/>
            </a:prstGeom>
          </p:spPr>
        </p:pic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88E12A-1AB4-4AD9-BD7A-4769356F570E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223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40986-2C60-41A5-A58C-5EFD67EE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4A90C-CECB-4415-A6CE-1223A3A78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94213"/>
          </a:xfrm>
        </p:spPr>
        <p:txBody>
          <a:bodyPr/>
          <a:lstStyle/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atrix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Classwise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ccuracy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15D033F-8B05-447D-AD6F-943B49336763}"/>
              </a:ext>
            </a:extLst>
          </p:cNvPr>
          <p:cNvGrpSpPr/>
          <p:nvPr/>
        </p:nvGrpSpPr>
        <p:grpSpPr>
          <a:xfrm>
            <a:off x="539552" y="1298600"/>
            <a:ext cx="3177540" cy="2459990"/>
            <a:chOff x="0" y="0"/>
            <a:chExt cx="2781300" cy="222377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7E39693-8F61-462C-BDC8-28FD53C8F9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781300" cy="1947545"/>
            </a:xfrm>
            <a:prstGeom prst="rect">
              <a:avLst/>
            </a:prstGeom>
          </p:spPr>
        </p:pic>
        <p:sp>
          <p:nvSpPr>
            <p:cNvPr id="6" name="Text Box 34">
              <a:extLst>
                <a:ext uri="{FF2B5EF4-FFF2-40B4-BE49-F238E27FC236}">
                  <a16:creationId xmlns:a16="http://schemas.microsoft.com/office/drawing/2014/main" id="{181A733C-7FCB-457E-8303-39AC9A42BB6A}"/>
                </a:ext>
              </a:extLst>
            </p:cNvPr>
            <p:cNvSpPr txBox="1"/>
            <p:nvPr/>
          </p:nvSpPr>
          <p:spPr>
            <a:xfrm>
              <a:off x="152400" y="1950720"/>
              <a:ext cx="2567940" cy="273050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1000"/>
                </a:spcAft>
              </a:pPr>
              <a:endParaRPr lang="en-IN" sz="9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3F34DB7-B526-48E6-89D4-358A3DFC3A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849858"/>
              </p:ext>
            </p:extLst>
          </p:nvPr>
        </p:nvGraphicFramePr>
        <p:xfrm>
          <a:off x="4599783" y="1333671"/>
          <a:ext cx="3610744" cy="1828800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1805372">
                  <a:extLst>
                    <a:ext uri="{9D8B030D-6E8A-4147-A177-3AD203B41FA5}">
                      <a16:colId xmlns:a16="http://schemas.microsoft.com/office/drawing/2014/main" val="2925853476"/>
                    </a:ext>
                  </a:extLst>
                </a:gridCol>
                <a:gridCol w="1805372">
                  <a:extLst>
                    <a:ext uri="{9D8B030D-6E8A-4147-A177-3AD203B41FA5}">
                      <a16:colId xmlns:a16="http://schemas.microsoft.com/office/drawing/2014/main" val="2518857730"/>
                    </a:ext>
                  </a:extLst>
                </a:gridCol>
              </a:tblGrid>
              <a:tr h="345638">
                <a:tc>
                  <a:txBody>
                    <a:bodyPr/>
                    <a:lstStyle/>
                    <a:p>
                      <a:pPr marL="45720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 spc="-5" dirty="0">
                          <a:effectLst/>
                        </a:rPr>
                        <a:t>Class Label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 spc="-5" dirty="0">
                          <a:effectLst/>
                        </a:rPr>
                        <a:t>Accuracy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67788762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marL="45720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 spc="-5" dirty="0">
                          <a:effectLst/>
                        </a:rPr>
                        <a:t>1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 spc="-5" dirty="0">
                          <a:effectLst/>
                        </a:rPr>
                        <a:t>100%</a:t>
                      </a:r>
                      <a:endParaRPr lang="en-IN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37451696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marL="45720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 spc="-5" dirty="0">
                          <a:effectLst/>
                        </a:rPr>
                        <a:t>2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 spc="-5" dirty="0">
                          <a:effectLst/>
                        </a:rPr>
                        <a:t>99.49%</a:t>
                      </a:r>
                      <a:endParaRPr lang="en-IN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8948773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marL="45720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 spc="-5" dirty="0">
                          <a:effectLst/>
                        </a:rPr>
                        <a:t>3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 spc="-5" dirty="0">
                          <a:effectLst/>
                        </a:rPr>
                        <a:t>100%</a:t>
                      </a:r>
                      <a:endParaRPr lang="en-IN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95224806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marL="45720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 spc="-5" dirty="0">
                          <a:effectLst/>
                        </a:rPr>
                        <a:t>4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 spc="-5" dirty="0">
                          <a:effectLst/>
                        </a:rPr>
                        <a:t>100%</a:t>
                      </a:r>
                      <a:endParaRPr lang="en-IN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1878600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D7A1CB6-63BD-4175-976C-EEA0AD1C7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470107"/>
              </p:ext>
            </p:extLst>
          </p:nvPr>
        </p:nvGraphicFramePr>
        <p:xfrm>
          <a:off x="2259523" y="3851854"/>
          <a:ext cx="4680520" cy="2194560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2340260">
                  <a:extLst>
                    <a:ext uri="{9D8B030D-6E8A-4147-A177-3AD203B41FA5}">
                      <a16:colId xmlns:a16="http://schemas.microsoft.com/office/drawing/2014/main" val="597348338"/>
                    </a:ext>
                  </a:extLst>
                </a:gridCol>
                <a:gridCol w="2340260">
                  <a:extLst>
                    <a:ext uri="{9D8B030D-6E8A-4147-A177-3AD203B41FA5}">
                      <a16:colId xmlns:a16="http://schemas.microsoft.com/office/drawing/2014/main" val="2816860523"/>
                    </a:ext>
                  </a:extLst>
                </a:gridCol>
              </a:tblGrid>
              <a:tr h="277055">
                <a:tc>
                  <a:txBody>
                    <a:bodyPr/>
                    <a:lstStyle/>
                    <a:p>
                      <a:pPr marL="45720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 spc="-5">
                          <a:effectLst/>
                        </a:rPr>
                        <a:t>Metric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 spc="-5">
                          <a:effectLst/>
                        </a:rPr>
                        <a:t>Value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50974721"/>
                  </a:ext>
                </a:extLst>
              </a:tr>
              <a:tr h="277055">
                <a:tc>
                  <a:txBody>
                    <a:bodyPr/>
                    <a:lstStyle/>
                    <a:p>
                      <a:pPr marL="45720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 spc="-5">
                          <a:effectLst/>
                        </a:rPr>
                        <a:t>Classification Accuracy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 spc="-5" dirty="0">
                          <a:effectLst/>
                        </a:rPr>
                        <a:t>99.8671%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05173924"/>
                  </a:ext>
                </a:extLst>
              </a:tr>
              <a:tr h="277055">
                <a:tc>
                  <a:txBody>
                    <a:bodyPr/>
                    <a:lstStyle/>
                    <a:p>
                      <a:pPr marL="45720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 spc="-5" dirty="0">
                          <a:effectLst/>
                        </a:rPr>
                        <a:t>Precision 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 spc="-5" dirty="0">
                          <a:effectLst/>
                        </a:rPr>
                        <a:t>99.861%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67103490"/>
                  </a:ext>
                </a:extLst>
              </a:tr>
              <a:tr h="277055">
                <a:tc>
                  <a:txBody>
                    <a:bodyPr/>
                    <a:lstStyle/>
                    <a:p>
                      <a:pPr marL="45720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 spc="-5">
                          <a:effectLst/>
                        </a:rPr>
                        <a:t>Recall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 spc="-5" dirty="0">
                          <a:effectLst/>
                        </a:rPr>
                        <a:t>99.874%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86542895"/>
                  </a:ext>
                </a:extLst>
              </a:tr>
              <a:tr h="277055">
                <a:tc>
                  <a:txBody>
                    <a:bodyPr/>
                    <a:lstStyle/>
                    <a:p>
                      <a:pPr marL="45720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 spc="-5">
                          <a:effectLst/>
                        </a:rPr>
                        <a:t>F1 Score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 spc="-5" dirty="0">
                          <a:effectLst/>
                        </a:rPr>
                        <a:t>99.867%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91670550"/>
                  </a:ext>
                </a:extLst>
              </a:tr>
              <a:tr h="277055">
                <a:tc>
                  <a:txBody>
                    <a:bodyPr/>
                    <a:lstStyle/>
                    <a:p>
                      <a:pPr marL="45720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 spc="-5" dirty="0">
                          <a:effectLst/>
                        </a:rPr>
                        <a:t>Kappa Score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 spc="-5" dirty="0">
                          <a:effectLst/>
                        </a:rPr>
                        <a:t>99.822%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5878400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BBAD74E-46F4-4CC2-BBCB-D9B3F96FFE68}"/>
              </a:ext>
            </a:extLst>
          </p:cNvPr>
          <p:cNvSpPr txBox="1"/>
          <p:nvPr/>
        </p:nvSpPr>
        <p:spPr>
          <a:xfrm>
            <a:off x="1969246" y="3428597"/>
            <a:ext cx="5261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etrics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88E12A-1AB4-4AD9-BD7A-4769356F570E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967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26FA1-FDCA-451D-8A85-F3757A7D5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8BEE2-A3C3-4F4C-8C16-E218311F3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8357"/>
            <a:ext cx="8229600" cy="4530725"/>
          </a:xfrm>
        </p:spPr>
        <p:txBody>
          <a:bodyPr/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Predictions of Sample Test images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13"/>
          <a:stretch/>
        </p:blipFill>
        <p:spPr>
          <a:xfrm>
            <a:off x="1115616" y="2276872"/>
            <a:ext cx="7053683" cy="2304256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88E12A-1AB4-4AD9-BD7A-4769356F570E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646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CCD8F-82BD-4CFA-B69D-ED37E6315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5DFD5-0EC4-419B-AFCE-4232002D5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829469"/>
            <a:ext cx="8640960" cy="5335835"/>
          </a:xfrm>
        </p:spPr>
        <p:txBody>
          <a:bodyPr/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44CB18-8F8D-4AE3-8F00-7B139DA962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668052" y="1289497"/>
            <a:ext cx="3837112" cy="20833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675F3F-0EA5-4C32-8D9A-8A2EF339183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1"/>
          <a:stretch/>
        </p:blipFill>
        <p:spPr>
          <a:xfrm>
            <a:off x="4572000" y="1340768"/>
            <a:ext cx="4258816" cy="2032100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11FE9684-D548-4F29-8A9C-DC164A37D0C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7087" y="3717031"/>
            <a:ext cx="3851920" cy="2342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4BA55D-C985-483C-95A3-6C3347198D0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158" y="3717031"/>
            <a:ext cx="4301413" cy="2342691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1835696" y="1557983"/>
            <a:ext cx="288032" cy="4113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5652120" y="2420888"/>
            <a:ext cx="288032" cy="4113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11FE9684-D548-4F29-8A9C-DC164A37D0C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3244" y="3717031"/>
            <a:ext cx="3851920" cy="2342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Straight Arrow Connector 12"/>
          <p:cNvCxnSpPr/>
          <p:nvPr/>
        </p:nvCxnSpPr>
        <p:spPr>
          <a:xfrm flipH="1" flipV="1">
            <a:off x="1259632" y="3905490"/>
            <a:ext cx="288032" cy="41131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15616" y="2007052"/>
            <a:ext cx="2150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1. Command to run the web application</a:t>
            </a:r>
            <a:endParaRPr lang="en-IN" sz="1200" b="1" dirty="0">
              <a:solidFill>
                <a:schemeClr val="accent1">
                  <a:lumMod val="60000"/>
                  <a:lumOff val="40000"/>
                </a:schemeClr>
              </a:solidFill>
              <a:latin typeface="Tw Cen MT" panose="020B0602020104020603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48064" y="2832199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2. Localhost </a:t>
            </a:r>
            <a:r>
              <a:rPr lang="en-IN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A</a:t>
            </a:r>
            <a:r>
              <a:rPr lang="en-IN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ddress </a:t>
            </a:r>
            <a:endParaRPr lang="en-IN" sz="1200" b="1" dirty="0">
              <a:solidFill>
                <a:schemeClr val="accent1">
                  <a:lumMod val="60000"/>
                  <a:lumOff val="40000"/>
                </a:schemeClr>
              </a:solidFill>
              <a:latin typeface="Tw Cen MT" panose="020B0602020104020603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7087" y="4268687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 smtClean="0">
                <a:solidFill>
                  <a:srgbClr val="C00000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3. Adding Localhost </a:t>
            </a:r>
            <a:r>
              <a:rPr lang="en-IN" sz="1200" b="1" dirty="0">
                <a:solidFill>
                  <a:srgbClr val="C00000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A</a:t>
            </a:r>
            <a:r>
              <a:rPr lang="en-IN" sz="1200" b="1" dirty="0" smtClean="0">
                <a:solidFill>
                  <a:srgbClr val="C00000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ddress in Browser</a:t>
            </a:r>
            <a:endParaRPr lang="en-IN" sz="1200" b="1" dirty="0">
              <a:solidFill>
                <a:srgbClr val="C00000"/>
              </a:solidFill>
              <a:latin typeface="Tw Cen MT" panose="020B0602020104020603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11960" y="4316801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rgbClr val="C00000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4</a:t>
            </a:r>
            <a:r>
              <a:rPr lang="en-IN" sz="1200" b="1" dirty="0" smtClean="0">
                <a:solidFill>
                  <a:srgbClr val="C00000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. Web Application</a:t>
            </a:r>
            <a:endParaRPr lang="en-IN" sz="1200" b="1" dirty="0">
              <a:solidFill>
                <a:srgbClr val="C00000"/>
              </a:solidFill>
              <a:latin typeface="Tw Cen MT" panose="020B0602020104020603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88E12A-1AB4-4AD9-BD7A-4769356F570E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051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38416-1952-4C7B-89A0-3E3F8298B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4E56E2-F0B2-4842-BE08-9C2C3A45F2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73" y="1021407"/>
            <a:ext cx="3538736" cy="218188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93AB00-32C7-4F0C-B59B-71BB523E27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282" y="1021407"/>
            <a:ext cx="3538736" cy="2181884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E4B2C0E4-8E81-4376-868F-4AC3BF36D4A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8365" y="3446429"/>
            <a:ext cx="3610744" cy="2180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5CA960-0A6B-45EC-BC21-7011B7E0FF7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8" t="17291" r="63889" b="69450"/>
          <a:stretch/>
        </p:blipFill>
        <p:spPr>
          <a:xfrm>
            <a:off x="4572000" y="3946885"/>
            <a:ext cx="4320480" cy="153036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03005" y="1525407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rgbClr val="C00000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5</a:t>
            </a:r>
            <a:r>
              <a:rPr lang="en-IN" sz="1200" b="1" dirty="0" smtClean="0">
                <a:solidFill>
                  <a:srgbClr val="C00000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. Screenshots of </a:t>
            </a:r>
          </a:p>
          <a:p>
            <a:pPr algn="ctr"/>
            <a:r>
              <a:rPr lang="en-IN" sz="1200" b="1" dirty="0" smtClean="0">
                <a:solidFill>
                  <a:srgbClr val="C00000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Posted Result </a:t>
            </a:r>
            <a:endParaRPr lang="en-IN" sz="1200" b="1" dirty="0">
              <a:solidFill>
                <a:srgbClr val="C00000"/>
              </a:solidFill>
              <a:latin typeface="Tw Cen MT" panose="020B0602020104020603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>
            <a:stCxn id="9" idx="2"/>
          </p:cNvCxnSpPr>
          <p:nvPr/>
        </p:nvCxnSpPr>
        <p:spPr>
          <a:xfrm flipH="1">
            <a:off x="3258990" y="1987072"/>
            <a:ext cx="1080119" cy="51067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305175" y="1987072"/>
            <a:ext cx="1313211" cy="33980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2"/>
          </p:cNvCxnSpPr>
          <p:nvPr/>
        </p:nvCxnSpPr>
        <p:spPr>
          <a:xfrm flipH="1">
            <a:off x="3021759" y="1987072"/>
            <a:ext cx="1317350" cy="165795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696399" y="3414191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 smtClean="0">
                <a:solidFill>
                  <a:srgbClr val="C00000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6. Timestamps Recorder in Database w.r.t Period</a:t>
            </a:r>
            <a:endParaRPr lang="en-IN" sz="1200" b="1" dirty="0">
              <a:solidFill>
                <a:srgbClr val="C00000"/>
              </a:solidFill>
              <a:latin typeface="Tw Cen MT" panose="020B0602020104020603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88E12A-1AB4-4AD9-BD7A-4769356F570E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207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	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458200" cy="4530725"/>
          </a:xfrm>
        </p:spPr>
        <p:txBody>
          <a:bodyPr/>
          <a:lstStyle/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formally introduces the role of Convolutional Neural Networks (CNNs) in Face Recognition and adaption of CNN in attendance posting and also proposes a </a:t>
            </a: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novel CNN architecture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Face Recognition</a:t>
            </a: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also provides in detailed explanation on the key components which are essential to build a robust deep learning model, such as collecting real-time data i.e., Human Faces, Data Augmentation and Pre-Processing, Training and Hyper Parameter Tuning the proposed CNN model.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88E12A-1AB4-4AD9-BD7A-4769356F570E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40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ADF9D-9A7C-46BC-94F7-DE36CF761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</a:t>
            </a:r>
            <a:r>
              <a:rPr lang="en-IN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02532-8DB2-4642-AEC6-7E3EA59D4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project is to build the dataset with more number of classes and to train the proposed CNN model as the project uses only four classes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build a robust web application with different features such as Login Page, Attendance Management, Student Section, Faculty Section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88E12A-1AB4-4AD9-BD7A-4769356F570E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44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88E12A-1AB4-4AD9-BD7A-4769356F570E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1540" y="1052736"/>
            <a:ext cx="8640959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We </a:t>
            </a:r>
            <a:r>
              <a: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a</a:t>
            </a:r>
            <a:r>
              <a:rPr lang="en-I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re </a:t>
            </a:r>
            <a:r>
              <a: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h</a:t>
            </a:r>
            <a:r>
              <a:rPr lang="en-I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appy to </a:t>
            </a:r>
            <a:r>
              <a: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s</a:t>
            </a:r>
            <a:r>
              <a:rPr lang="en-I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hare our research </a:t>
            </a:r>
            <a:r>
              <a: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p</a:t>
            </a:r>
            <a:r>
              <a:rPr lang="en-I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aper entitled</a:t>
            </a:r>
          </a:p>
          <a:p>
            <a:pPr algn="ctr"/>
            <a:endParaRPr lang="en-I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  <a:p>
            <a:pPr algn="ctr"/>
            <a:r>
              <a:rPr lang="en-IN" sz="2400" b="1" dirty="0" smtClean="0">
                <a:solidFill>
                  <a:srgbClr val="FF6347"/>
                </a:solidFill>
                <a:latin typeface="Tw Cen MT" panose="020B0602020104020603" pitchFamily="34" charset="0"/>
              </a:rPr>
              <a:t>Smart Attendance Management System Based on 	                    Face Recognition Using CNN</a:t>
            </a:r>
          </a:p>
          <a:p>
            <a:pPr algn="ctr"/>
            <a:r>
              <a:rPr lang="en-I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 </a:t>
            </a:r>
          </a:p>
          <a:p>
            <a:pPr algn="ctr"/>
            <a:r>
              <a: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A</a:t>
            </a:r>
            <a:r>
              <a:rPr lang="en-I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ccepted </a:t>
            </a:r>
          </a:p>
          <a:p>
            <a:pPr algn="ctr"/>
            <a:r>
              <a:rPr lang="en-I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to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3501008"/>
            <a:ext cx="5256584" cy="172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530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5064125"/>
          </a:xfrm>
        </p:spPr>
        <p:txBody>
          <a:bodyPr/>
          <a:lstStyle/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Biometric systems can add great convenience by replacing passwords, helping law enforcement catch criminals and even in organizations in posting the attendance of an employee</a:t>
            </a: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Several types of Biometric systems are available like Face Recognition, Fingerprint Scanner, Voice Recognition etc.</a:t>
            </a: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Recognition generally measures the unique patterns of a person’s face by comparing and analysing facial contours</a:t>
            </a: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400" dirty="0"/>
          </a:p>
          <a:p>
            <a:pPr algn="just"/>
            <a:endParaRPr lang="en-IN" sz="2400" dirty="0"/>
          </a:p>
          <a:p>
            <a:pPr algn="just"/>
            <a:endParaRPr lang="en-IN" sz="2400" dirty="0"/>
          </a:p>
          <a:p>
            <a:pPr algn="just"/>
            <a:endParaRPr lang="en-IN" sz="2400" dirty="0"/>
          </a:p>
          <a:p>
            <a:pPr algn="just">
              <a:buFont typeface="Wingdings" pitchFamily="2" charset="2"/>
              <a:buChar char="q"/>
            </a:pPr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88E12A-1AB4-4AD9-BD7A-4769356F570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7747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Thank you</a:t>
            </a:r>
          </a:p>
        </p:txBody>
      </p:sp>
      <p:sp>
        <p:nvSpPr>
          <p:cNvPr id="11267" name="Text Placeholder 4"/>
          <p:cNvSpPr>
            <a:spLocks noGrp="1"/>
          </p:cNvSpPr>
          <p:nvPr>
            <p:ph type="body" idx="1"/>
          </p:nvPr>
        </p:nvSpPr>
        <p:spPr>
          <a:xfrm>
            <a:off x="685800" y="609600"/>
            <a:ext cx="7772400" cy="1500188"/>
          </a:xfrm>
        </p:spPr>
        <p:txBody>
          <a:bodyPr/>
          <a:lstStyle/>
          <a:p>
            <a:pPr algn="ctr" eaLnBrk="1" hangingPunct="1"/>
            <a:r>
              <a:rPr 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Queries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886200" y="2362200"/>
            <a:ext cx="1676400" cy="186204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5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  <a:latin typeface="+mn-lt"/>
                <a:cs typeface="+mn-cs"/>
              </a:rPr>
              <a:t>?</a:t>
            </a:r>
            <a:endParaRPr lang="en-US" sz="115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8000" endPos="45000" dist="1000" dir="5400000" sy="-100000" algn="bl" rotWithShape="0"/>
              </a:effectLst>
              <a:latin typeface="Jokerman" pitchFamily="82" charset="0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533BD5-CA0D-4CC8-AE33-B4F33E77B2E0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Cont…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5064125"/>
          </a:xfrm>
        </p:spPr>
        <p:txBody>
          <a:bodyPr/>
          <a:lstStyle/>
          <a:p>
            <a:pPr marL="0" indent="0" algn="just">
              <a:buNone/>
            </a:pPr>
            <a:r>
              <a:rPr lang="en-IN" sz="2400" b="1" dirty="0"/>
              <a:t> </a:t>
            </a:r>
            <a:endParaRPr lang="en-US" sz="2400" dirty="0"/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Recognition system is being used by some organization to track the attendance of the employees</a:t>
            </a: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proposes a novel CNN model for Face recognition and also address the different challenges that occur to develop an end to end Face Recognition System which is furtherly used for Attendance Posting</a:t>
            </a:r>
          </a:p>
          <a:p>
            <a:pPr algn="just"/>
            <a:endParaRPr lang="en-IN" sz="2400" dirty="0"/>
          </a:p>
          <a:p>
            <a:pPr algn="just"/>
            <a:endParaRPr lang="en-IN" sz="2400" dirty="0"/>
          </a:p>
          <a:p>
            <a:pPr algn="just"/>
            <a:endParaRPr lang="en-IN" sz="2400" dirty="0"/>
          </a:p>
          <a:p>
            <a:pPr algn="just">
              <a:buFont typeface="Wingdings" pitchFamily="2" charset="2"/>
              <a:buChar char="q"/>
            </a:pPr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88E12A-1AB4-4AD9-BD7A-4769356F570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963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Existing System	 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458200" cy="45307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several classification models used for face recognition like: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Eigen Face Recognition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Fischer Face Recognition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Binary Pattern Histogram ( LBPH )</a:t>
            </a:r>
          </a:p>
          <a:p>
            <a:pPr marL="344487" lvl="1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pre-processing techniques includes: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LDA</a:t>
            </a:r>
          </a:p>
          <a:p>
            <a:pPr marL="0" indent="0" algn="just" eaLnBrk="1" hangingPunct="1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88E12A-1AB4-4AD9-BD7A-4769356F570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Proposed System	 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458200" cy="4530725"/>
          </a:xfrm>
        </p:spPr>
        <p:txBody>
          <a:bodyPr/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is based on  convolutional neural networks which performs feature extraction automatically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develop an end-to-end process to build a custom facial recognition system using convolutional neural network.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88E12A-1AB4-4AD9-BD7A-4769356F570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190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Abstract 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5064125"/>
          </a:xfrm>
        </p:spPr>
        <p:txBody>
          <a:bodyPr/>
          <a:lstStyle/>
          <a:p>
            <a:pPr marL="0" indent="0" algn="just">
              <a:buNone/>
            </a:pPr>
            <a:r>
              <a:rPr lang="en-IN" sz="2400" b="1" dirty="0"/>
              <a:t> </a:t>
            </a:r>
            <a:endParaRPr lang="en-US" sz="2400" dirty="0"/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Networks (CNNs) has been playing a significant role in solving Computer Vision problems</a:t>
            </a:r>
          </a:p>
          <a:p>
            <a:pPr algn="just"/>
            <a:endParaRPr lang="en-IN" sz="2400" dirty="0"/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Conventional Facial Recognition system uses biometrics to map facial features from a photograph or video by comparing the information resides in the database to find a match</a:t>
            </a: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proposes a novel CNN architecture for Face Recognition and a pipeline to develop an end-to-end facial recognition system which includes collecting real time data</a:t>
            </a:r>
          </a:p>
          <a:p>
            <a:pPr algn="just"/>
            <a:endParaRPr lang="en-IN" sz="2400" dirty="0"/>
          </a:p>
          <a:p>
            <a:pPr algn="just">
              <a:buFont typeface="Wingdings" pitchFamily="2" charset="2"/>
              <a:buChar char="q"/>
            </a:pPr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88E12A-1AB4-4AD9-BD7A-4769356F570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346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51A41-13CC-4AEE-8EC0-7E4E38452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Tw Cen MT" panose="020B0602020104020603" pitchFamily="34" charset="0"/>
              </a:rPr>
              <a:t>CNN Architecture</a:t>
            </a:r>
            <a:br>
              <a:rPr lang="en-IN" dirty="0">
                <a:solidFill>
                  <a:schemeClr val="tx2">
                    <a:lumMod val="75000"/>
                  </a:schemeClr>
                </a:solidFill>
                <a:latin typeface="Tw Cen MT" panose="020B0602020104020603" pitchFamily="34" charset="0"/>
              </a:rPr>
            </a:br>
            <a:endParaRPr lang="en-IN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2CA83E4-22A8-484A-95CB-1EF2EF3B54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748" y="1052736"/>
            <a:ext cx="4536504" cy="4968551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88E12A-1AB4-4AD9-BD7A-4769356F570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676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68231-6D79-4CFF-8325-9406BAE37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6347"/>
                </a:solidFill>
                <a:latin typeface="Tw Cen MT" panose="020B0602020104020603" pitchFamily="34" charset="0"/>
              </a:rPr>
              <a:t>Web Application Architecture</a:t>
            </a:r>
            <a:endParaRPr lang="en-IN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0E18515-0083-4E4D-83E1-8CFC9A78A6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268760"/>
            <a:ext cx="5498114" cy="453072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88E12A-1AB4-4AD9-BD7A-4769356F570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421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CD3A5-17F3-45D5-80DE-8DA27FBC6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Cont</a:t>
            </a:r>
            <a:r>
              <a:rPr lang="en-IN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B9626-ED6D-440A-BDE0-32AE33FB9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components of the application are: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Front-End Interface (Camera)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Server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CNN Model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Database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 End Result (Display Screen)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88E12A-1AB4-4AD9-BD7A-4769356F570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128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1263</TotalTime>
  <Words>586</Words>
  <Application>Microsoft Office PowerPoint</Application>
  <PresentationFormat>On-screen Show (4:3)</PresentationFormat>
  <Paragraphs>152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Garamond</vt:lpstr>
      <vt:lpstr>Jokerman</vt:lpstr>
      <vt:lpstr>Times New Roman</vt:lpstr>
      <vt:lpstr>Tw Cen MT</vt:lpstr>
      <vt:lpstr>Wingdings</vt:lpstr>
      <vt:lpstr>Theme1</vt:lpstr>
      <vt:lpstr> Face Recognition using Convolution Neural Networks   </vt:lpstr>
      <vt:lpstr>Introduction</vt:lpstr>
      <vt:lpstr>Cont…</vt:lpstr>
      <vt:lpstr>Existing System  </vt:lpstr>
      <vt:lpstr>Proposed System  </vt:lpstr>
      <vt:lpstr>Abstract </vt:lpstr>
      <vt:lpstr>CNN Architecture </vt:lpstr>
      <vt:lpstr>Web Application Architecture</vt:lpstr>
      <vt:lpstr>Cont…</vt:lpstr>
      <vt:lpstr>Cont…</vt:lpstr>
      <vt:lpstr>Cont…</vt:lpstr>
      <vt:lpstr>Training the CNN</vt:lpstr>
      <vt:lpstr>Results</vt:lpstr>
      <vt:lpstr>Results</vt:lpstr>
      <vt:lpstr>Results </vt:lpstr>
      <vt:lpstr>Results </vt:lpstr>
      <vt:lpstr>Conclusion </vt:lpstr>
      <vt:lpstr>Cont…</vt:lpstr>
      <vt:lpstr>PowerPoint Presentation</vt:lpstr>
      <vt:lpstr>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Finishing School Programme on C Programming</dc:title>
  <dc:creator>Hitendra</dc:creator>
  <cp:lastModifiedBy>Syam Kakarla</cp:lastModifiedBy>
  <cp:revision>304</cp:revision>
  <dcterms:created xsi:type="dcterms:W3CDTF">2006-08-16T00:00:00Z</dcterms:created>
  <dcterms:modified xsi:type="dcterms:W3CDTF">2020-04-13T06:36:38Z</dcterms:modified>
</cp:coreProperties>
</file>