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2"/>
  </p:notesMasterIdLst>
  <p:sldIdLst>
    <p:sldId id="256" r:id="rId2"/>
    <p:sldId id="285" r:id="rId3"/>
    <p:sldId id="258" r:id="rId4"/>
    <p:sldId id="259" r:id="rId5"/>
    <p:sldId id="262" r:id="rId6"/>
    <p:sldId id="275" r:id="rId7"/>
    <p:sldId id="276" r:id="rId8"/>
    <p:sldId id="279" r:id="rId9"/>
    <p:sldId id="292" r:id="rId10"/>
    <p:sldId id="294" r:id="rId11"/>
    <p:sldId id="280" r:id="rId12"/>
    <p:sldId id="293" r:id="rId13"/>
    <p:sldId id="281" r:id="rId14"/>
    <p:sldId id="282" r:id="rId15"/>
    <p:sldId id="288" r:id="rId16"/>
    <p:sldId id="291" r:id="rId17"/>
    <p:sldId id="287" r:id="rId18"/>
    <p:sldId id="289" r:id="rId19"/>
    <p:sldId id="290" r:id="rId20"/>
    <p:sldId id="267" r:id="rId21"/>
  </p:sldIdLst>
  <p:sldSz cx="9144000" cy="6858000" type="screen4x3"/>
  <p:notesSz cx="6858000" cy="9144000"/>
  <p:embeddedFontLst>
    <p:embeddedFont>
      <p:font typeface="Garamond" pitchFamily="18" charset="0"/>
      <p:regular r:id="rId23"/>
      <p:bold r:id="rId24"/>
      <p:italic r:id="rId25"/>
    </p:embeddedFont>
    <p:embeddedFont>
      <p:font typeface="Ribeye" charset="0"/>
      <p:regular r:id="rId26"/>
    </p:embeddedFont>
    <p:embeddedFont>
      <p:font typeface="Calibri"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12" autoAdjust="0"/>
    <p:restoredTop sz="94660"/>
  </p:normalViewPr>
  <p:slideViewPr>
    <p:cSldViewPr snapToGrid="0">
      <p:cViewPr>
        <p:scale>
          <a:sx n="76" d="100"/>
          <a:sy n="76" d="100"/>
        </p:scale>
        <p:origin x="-97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60F76B-A30A-4D16-92F9-BFFC5FA44A00}"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9CD5660C-5137-4B90-B8FF-B85A0E2DB12C}">
      <dgm:prSet/>
      <dgm:spPr/>
      <dgm:t>
        <a:bodyPr/>
        <a:lstStyle/>
        <a:p>
          <a:r>
            <a:rPr lang="en-US" dirty="0"/>
            <a:t>Background Subtraction</a:t>
          </a:r>
        </a:p>
      </dgm:t>
    </dgm:pt>
    <dgm:pt modelId="{54A2EF3D-A645-4BCF-BEDB-52AB40F38AD7}" type="parTrans" cxnId="{4B7CF141-C25C-4B06-BA54-72A667275261}">
      <dgm:prSet/>
      <dgm:spPr/>
      <dgm:t>
        <a:bodyPr/>
        <a:lstStyle/>
        <a:p>
          <a:endParaRPr lang="en-US"/>
        </a:p>
      </dgm:t>
    </dgm:pt>
    <dgm:pt modelId="{85AB4AE5-8407-42CC-A773-0598D1CDAA02}" type="sibTrans" cxnId="{4B7CF141-C25C-4B06-BA54-72A667275261}">
      <dgm:prSet/>
      <dgm:spPr/>
      <dgm:t>
        <a:bodyPr/>
        <a:lstStyle/>
        <a:p>
          <a:endParaRPr lang="en-US"/>
        </a:p>
      </dgm:t>
    </dgm:pt>
    <dgm:pt modelId="{ED2BAF7E-DE21-4749-9648-5A4571E3CD21}">
      <dgm:prSet/>
      <dgm:spPr/>
      <dgm:t>
        <a:bodyPr/>
        <a:lstStyle/>
        <a:p>
          <a:r>
            <a:rPr lang="en-US" dirty="0"/>
            <a:t>BGR2GRAY - Gausian Blur – Binary – Dilation</a:t>
          </a:r>
        </a:p>
      </dgm:t>
    </dgm:pt>
    <dgm:pt modelId="{6B160DD8-807F-4835-8BAD-72C65E5AE336}" type="parTrans" cxnId="{7EC8172E-AA08-4088-A3F2-3F0AF6E7DB65}">
      <dgm:prSet/>
      <dgm:spPr/>
      <dgm:t>
        <a:bodyPr/>
        <a:lstStyle/>
        <a:p>
          <a:endParaRPr lang="en-US"/>
        </a:p>
      </dgm:t>
    </dgm:pt>
    <dgm:pt modelId="{205B08F9-E2F5-4EF7-A856-D593A7C353DC}" type="sibTrans" cxnId="{7EC8172E-AA08-4088-A3F2-3F0AF6E7DB65}">
      <dgm:prSet/>
      <dgm:spPr/>
      <dgm:t>
        <a:bodyPr/>
        <a:lstStyle/>
        <a:p>
          <a:endParaRPr lang="en-US"/>
        </a:p>
      </dgm:t>
    </dgm:pt>
    <dgm:pt modelId="{C5FE17EB-57D5-4FFC-8B88-FB80A3BCB021}">
      <dgm:prSet/>
      <dgm:spPr/>
      <dgm:t>
        <a:bodyPr/>
        <a:lstStyle/>
        <a:p>
          <a:r>
            <a:rPr lang="en-US" dirty="0"/>
            <a:t>Finding contours</a:t>
          </a:r>
        </a:p>
      </dgm:t>
    </dgm:pt>
    <dgm:pt modelId="{7AD87260-9E9B-460C-B2B2-821353487DAF}" type="parTrans" cxnId="{62214A58-7FF9-4025-969F-5DE7E198A305}">
      <dgm:prSet/>
      <dgm:spPr/>
      <dgm:t>
        <a:bodyPr/>
        <a:lstStyle/>
        <a:p>
          <a:endParaRPr lang="en-US"/>
        </a:p>
      </dgm:t>
    </dgm:pt>
    <dgm:pt modelId="{53757F27-C0D3-4ADB-BB9A-F8226F87AF99}" type="sibTrans" cxnId="{62214A58-7FF9-4025-969F-5DE7E198A305}">
      <dgm:prSet/>
      <dgm:spPr/>
      <dgm:t>
        <a:bodyPr/>
        <a:lstStyle/>
        <a:p>
          <a:endParaRPr lang="en-US"/>
        </a:p>
      </dgm:t>
    </dgm:pt>
    <dgm:pt modelId="{A35EDE1E-F049-4A99-B3FB-25D9E27DFCA2}">
      <dgm:prSet/>
      <dgm:spPr/>
      <dgm:t>
        <a:bodyPr/>
        <a:lstStyle/>
        <a:p>
          <a:r>
            <a:rPr lang="en-US" dirty="0"/>
            <a:t>Providing the signal based upon the vehicle density(Count of the vehicles)</a:t>
          </a:r>
        </a:p>
      </dgm:t>
    </dgm:pt>
    <dgm:pt modelId="{DC645CBF-B9E5-4769-9C04-08F274F5980C}" type="parTrans" cxnId="{D5C227AA-5FE5-447E-8C2A-0FADBEFDD881}">
      <dgm:prSet/>
      <dgm:spPr/>
      <dgm:t>
        <a:bodyPr/>
        <a:lstStyle/>
        <a:p>
          <a:endParaRPr lang="en-US"/>
        </a:p>
      </dgm:t>
    </dgm:pt>
    <dgm:pt modelId="{0D3D5AEF-45E4-41A9-98FE-15E4986E9325}" type="sibTrans" cxnId="{D5C227AA-5FE5-447E-8C2A-0FADBEFDD881}">
      <dgm:prSet/>
      <dgm:spPr/>
      <dgm:t>
        <a:bodyPr/>
        <a:lstStyle/>
        <a:p>
          <a:endParaRPr lang="en-US"/>
        </a:p>
      </dgm:t>
    </dgm:pt>
    <dgm:pt modelId="{5F91F796-282D-4BE3-A6C7-EF4C97871BF0}" type="pres">
      <dgm:prSet presAssocID="{F960F76B-A30A-4D16-92F9-BFFC5FA44A00}" presName="outerComposite" presStyleCnt="0">
        <dgm:presLayoutVars>
          <dgm:chMax val="5"/>
          <dgm:dir/>
          <dgm:resizeHandles val="exact"/>
        </dgm:presLayoutVars>
      </dgm:prSet>
      <dgm:spPr/>
      <dgm:t>
        <a:bodyPr/>
        <a:lstStyle/>
        <a:p>
          <a:endParaRPr lang="en-US"/>
        </a:p>
      </dgm:t>
    </dgm:pt>
    <dgm:pt modelId="{D0FDF9F2-6016-4BC0-BAD8-DA6670DB6B13}" type="pres">
      <dgm:prSet presAssocID="{F960F76B-A30A-4D16-92F9-BFFC5FA44A00}" presName="dummyMaxCanvas" presStyleCnt="0">
        <dgm:presLayoutVars/>
      </dgm:prSet>
      <dgm:spPr/>
    </dgm:pt>
    <dgm:pt modelId="{7C7972B2-FB5A-40E0-926B-1CCE7D80FF42}" type="pres">
      <dgm:prSet presAssocID="{F960F76B-A30A-4D16-92F9-BFFC5FA44A00}" presName="FourNodes_1" presStyleLbl="node1" presStyleIdx="0" presStyleCnt="4" custLinFactNeighborX="-1840" custLinFactNeighborY="-9250">
        <dgm:presLayoutVars>
          <dgm:bulletEnabled val="1"/>
        </dgm:presLayoutVars>
      </dgm:prSet>
      <dgm:spPr/>
      <dgm:t>
        <a:bodyPr/>
        <a:lstStyle/>
        <a:p>
          <a:endParaRPr lang="en-US"/>
        </a:p>
      </dgm:t>
    </dgm:pt>
    <dgm:pt modelId="{884B0F42-22E7-4ABC-8BA0-9863205B4D99}" type="pres">
      <dgm:prSet presAssocID="{F960F76B-A30A-4D16-92F9-BFFC5FA44A00}" presName="FourNodes_2" presStyleLbl="node1" presStyleIdx="1" presStyleCnt="4">
        <dgm:presLayoutVars>
          <dgm:bulletEnabled val="1"/>
        </dgm:presLayoutVars>
      </dgm:prSet>
      <dgm:spPr/>
      <dgm:t>
        <a:bodyPr/>
        <a:lstStyle/>
        <a:p>
          <a:endParaRPr lang="en-US"/>
        </a:p>
      </dgm:t>
    </dgm:pt>
    <dgm:pt modelId="{BAB36AB9-772F-4B0B-BCD2-18796F96097E}" type="pres">
      <dgm:prSet presAssocID="{F960F76B-A30A-4D16-92F9-BFFC5FA44A00}" presName="FourNodes_3" presStyleLbl="node1" presStyleIdx="2" presStyleCnt="4">
        <dgm:presLayoutVars>
          <dgm:bulletEnabled val="1"/>
        </dgm:presLayoutVars>
      </dgm:prSet>
      <dgm:spPr/>
      <dgm:t>
        <a:bodyPr/>
        <a:lstStyle/>
        <a:p>
          <a:endParaRPr lang="en-US"/>
        </a:p>
      </dgm:t>
    </dgm:pt>
    <dgm:pt modelId="{04A676D6-3E8D-44E6-8BFE-29E162197408}" type="pres">
      <dgm:prSet presAssocID="{F960F76B-A30A-4D16-92F9-BFFC5FA44A00}" presName="FourNodes_4" presStyleLbl="node1" presStyleIdx="3" presStyleCnt="4">
        <dgm:presLayoutVars>
          <dgm:bulletEnabled val="1"/>
        </dgm:presLayoutVars>
      </dgm:prSet>
      <dgm:spPr/>
      <dgm:t>
        <a:bodyPr/>
        <a:lstStyle/>
        <a:p>
          <a:endParaRPr lang="en-US"/>
        </a:p>
      </dgm:t>
    </dgm:pt>
    <dgm:pt modelId="{2066F3E2-AC5D-41E1-9814-EC187A2A2945}" type="pres">
      <dgm:prSet presAssocID="{F960F76B-A30A-4D16-92F9-BFFC5FA44A00}" presName="FourConn_1-2" presStyleLbl="fgAccFollowNode1" presStyleIdx="0" presStyleCnt="3">
        <dgm:presLayoutVars>
          <dgm:bulletEnabled val="1"/>
        </dgm:presLayoutVars>
      </dgm:prSet>
      <dgm:spPr/>
      <dgm:t>
        <a:bodyPr/>
        <a:lstStyle/>
        <a:p>
          <a:endParaRPr lang="en-US"/>
        </a:p>
      </dgm:t>
    </dgm:pt>
    <dgm:pt modelId="{1AEBDA2F-9742-412E-A6F2-884BFC689A6B}" type="pres">
      <dgm:prSet presAssocID="{F960F76B-A30A-4D16-92F9-BFFC5FA44A00}" presName="FourConn_2-3" presStyleLbl="fgAccFollowNode1" presStyleIdx="1" presStyleCnt="3">
        <dgm:presLayoutVars>
          <dgm:bulletEnabled val="1"/>
        </dgm:presLayoutVars>
      </dgm:prSet>
      <dgm:spPr/>
      <dgm:t>
        <a:bodyPr/>
        <a:lstStyle/>
        <a:p>
          <a:endParaRPr lang="en-US"/>
        </a:p>
      </dgm:t>
    </dgm:pt>
    <dgm:pt modelId="{74D98FA6-9645-45D6-B718-FA10661AEC39}" type="pres">
      <dgm:prSet presAssocID="{F960F76B-A30A-4D16-92F9-BFFC5FA44A00}" presName="FourConn_3-4" presStyleLbl="fgAccFollowNode1" presStyleIdx="2" presStyleCnt="3">
        <dgm:presLayoutVars>
          <dgm:bulletEnabled val="1"/>
        </dgm:presLayoutVars>
      </dgm:prSet>
      <dgm:spPr/>
      <dgm:t>
        <a:bodyPr/>
        <a:lstStyle/>
        <a:p>
          <a:endParaRPr lang="en-US"/>
        </a:p>
      </dgm:t>
    </dgm:pt>
    <dgm:pt modelId="{3001F2FA-768F-421A-AA26-D2723F0374D8}" type="pres">
      <dgm:prSet presAssocID="{F960F76B-A30A-4D16-92F9-BFFC5FA44A00}" presName="FourNodes_1_text" presStyleLbl="node1" presStyleIdx="3" presStyleCnt="4">
        <dgm:presLayoutVars>
          <dgm:bulletEnabled val="1"/>
        </dgm:presLayoutVars>
      </dgm:prSet>
      <dgm:spPr/>
      <dgm:t>
        <a:bodyPr/>
        <a:lstStyle/>
        <a:p>
          <a:endParaRPr lang="en-US"/>
        </a:p>
      </dgm:t>
    </dgm:pt>
    <dgm:pt modelId="{BAE2AF91-A70F-4C1B-BAF9-A3DA80AC448B}" type="pres">
      <dgm:prSet presAssocID="{F960F76B-A30A-4D16-92F9-BFFC5FA44A00}" presName="FourNodes_2_text" presStyleLbl="node1" presStyleIdx="3" presStyleCnt="4">
        <dgm:presLayoutVars>
          <dgm:bulletEnabled val="1"/>
        </dgm:presLayoutVars>
      </dgm:prSet>
      <dgm:spPr/>
      <dgm:t>
        <a:bodyPr/>
        <a:lstStyle/>
        <a:p>
          <a:endParaRPr lang="en-US"/>
        </a:p>
      </dgm:t>
    </dgm:pt>
    <dgm:pt modelId="{79598571-BE57-468A-8E2A-128FE3338B9C}" type="pres">
      <dgm:prSet presAssocID="{F960F76B-A30A-4D16-92F9-BFFC5FA44A00}" presName="FourNodes_3_text" presStyleLbl="node1" presStyleIdx="3" presStyleCnt="4">
        <dgm:presLayoutVars>
          <dgm:bulletEnabled val="1"/>
        </dgm:presLayoutVars>
      </dgm:prSet>
      <dgm:spPr/>
      <dgm:t>
        <a:bodyPr/>
        <a:lstStyle/>
        <a:p>
          <a:endParaRPr lang="en-US"/>
        </a:p>
      </dgm:t>
    </dgm:pt>
    <dgm:pt modelId="{73BA5DB1-2B5F-4C5A-B1E7-58D73E2D8D87}" type="pres">
      <dgm:prSet presAssocID="{F960F76B-A30A-4D16-92F9-BFFC5FA44A00}" presName="FourNodes_4_text" presStyleLbl="node1" presStyleIdx="3" presStyleCnt="4">
        <dgm:presLayoutVars>
          <dgm:bulletEnabled val="1"/>
        </dgm:presLayoutVars>
      </dgm:prSet>
      <dgm:spPr/>
      <dgm:t>
        <a:bodyPr/>
        <a:lstStyle/>
        <a:p>
          <a:endParaRPr lang="en-US"/>
        </a:p>
      </dgm:t>
    </dgm:pt>
  </dgm:ptLst>
  <dgm:cxnLst>
    <dgm:cxn modelId="{1A194220-DB7C-4696-9091-7AA0656F9A3A}" type="presOf" srcId="{C5FE17EB-57D5-4FFC-8B88-FB80A3BCB021}" destId="{BAB36AB9-772F-4B0B-BCD2-18796F96097E}" srcOrd="0" destOrd="0" presId="urn:microsoft.com/office/officeart/2005/8/layout/vProcess5"/>
    <dgm:cxn modelId="{92022396-8F85-4C75-AD3A-E6F5D55CF22B}" type="presOf" srcId="{F960F76B-A30A-4D16-92F9-BFFC5FA44A00}" destId="{5F91F796-282D-4BE3-A6C7-EF4C97871BF0}" srcOrd="0" destOrd="0" presId="urn:microsoft.com/office/officeart/2005/8/layout/vProcess5"/>
    <dgm:cxn modelId="{7D619C44-D736-4DCB-89E1-185BAD815158}" type="presOf" srcId="{C5FE17EB-57D5-4FFC-8B88-FB80A3BCB021}" destId="{79598571-BE57-468A-8E2A-128FE3338B9C}" srcOrd="1" destOrd="0" presId="urn:microsoft.com/office/officeart/2005/8/layout/vProcess5"/>
    <dgm:cxn modelId="{4B7CF141-C25C-4B06-BA54-72A667275261}" srcId="{F960F76B-A30A-4D16-92F9-BFFC5FA44A00}" destId="{9CD5660C-5137-4B90-B8FF-B85A0E2DB12C}" srcOrd="0" destOrd="0" parTransId="{54A2EF3D-A645-4BCF-BEDB-52AB40F38AD7}" sibTransId="{85AB4AE5-8407-42CC-A773-0598D1CDAA02}"/>
    <dgm:cxn modelId="{E9B2BE96-BD1D-4AA0-8130-652E3F94856B}" type="presOf" srcId="{53757F27-C0D3-4ADB-BB9A-F8226F87AF99}" destId="{74D98FA6-9645-45D6-B718-FA10661AEC39}" srcOrd="0" destOrd="0" presId="urn:microsoft.com/office/officeart/2005/8/layout/vProcess5"/>
    <dgm:cxn modelId="{093DBFDC-D1DF-4C6E-A0F5-64813A36347B}" type="presOf" srcId="{A35EDE1E-F049-4A99-B3FB-25D9E27DFCA2}" destId="{73BA5DB1-2B5F-4C5A-B1E7-58D73E2D8D87}" srcOrd="1" destOrd="0" presId="urn:microsoft.com/office/officeart/2005/8/layout/vProcess5"/>
    <dgm:cxn modelId="{A252CC87-7A4D-4868-92F0-0C8B5F89DEB9}" type="presOf" srcId="{A35EDE1E-F049-4A99-B3FB-25D9E27DFCA2}" destId="{04A676D6-3E8D-44E6-8BFE-29E162197408}" srcOrd="0" destOrd="0" presId="urn:microsoft.com/office/officeart/2005/8/layout/vProcess5"/>
    <dgm:cxn modelId="{947C2583-0BD4-41A4-868C-49BC1BC172A5}" type="presOf" srcId="{ED2BAF7E-DE21-4749-9648-5A4571E3CD21}" destId="{884B0F42-22E7-4ABC-8BA0-9863205B4D99}" srcOrd="0" destOrd="0" presId="urn:microsoft.com/office/officeart/2005/8/layout/vProcess5"/>
    <dgm:cxn modelId="{E3D6ACF8-477D-4F98-B6A8-7143967691FD}" type="presOf" srcId="{205B08F9-E2F5-4EF7-A856-D593A7C353DC}" destId="{1AEBDA2F-9742-412E-A6F2-884BFC689A6B}" srcOrd="0" destOrd="0" presId="urn:microsoft.com/office/officeart/2005/8/layout/vProcess5"/>
    <dgm:cxn modelId="{D2DD8AA3-A9D3-4A66-A526-E900546E1077}" type="presOf" srcId="{ED2BAF7E-DE21-4749-9648-5A4571E3CD21}" destId="{BAE2AF91-A70F-4C1B-BAF9-A3DA80AC448B}" srcOrd="1" destOrd="0" presId="urn:microsoft.com/office/officeart/2005/8/layout/vProcess5"/>
    <dgm:cxn modelId="{2A390B17-C637-4224-AF28-BB5239FD2FBC}" type="presOf" srcId="{9CD5660C-5137-4B90-B8FF-B85A0E2DB12C}" destId="{3001F2FA-768F-421A-AA26-D2723F0374D8}" srcOrd="1" destOrd="0" presId="urn:microsoft.com/office/officeart/2005/8/layout/vProcess5"/>
    <dgm:cxn modelId="{D7715683-338B-46A3-9B5A-C9902A500B39}" type="presOf" srcId="{85AB4AE5-8407-42CC-A773-0598D1CDAA02}" destId="{2066F3E2-AC5D-41E1-9814-EC187A2A2945}" srcOrd="0" destOrd="0" presId="urn:microsoft.com/office/officeart/2005/8/layout/vProcess5"/>
    <dgm:cxn modelId="{7EC8172E-AA08-4088-A3F2-3F0AF6E7DB65}" srcId="{F960F76B-A30A-4D16-92F9-BFFC5FA44A00}" destId="{ED2BAF7E-DE21-4749-9648-5A4571E3CD21}" srcOrd="1" destOrd="0" parTransId="{6B160DD8-807F-4835-8BAD-72C65E5AE336}" sibTransId="{205B08F9-E2F5-4EF7-A856-D593A7C353DC}"/>
    <dgm:cxn modelId="{62214A58-7FF9-4025-969F-5DE7E198A305}" srcId="{F960F76B-A30A-4D16-92F9-BFFC5FA44A00}" destId="{C5FE17EB-57D5-4FFC-8B88-FB80A3BCB021}" srcOrd="2" destOrd="0" parTransId="{7AD87260-9E9B-460C-B2B2-821353487DAF}" sibTransId="{53757F27-C0D3-4ADB-BB9A-F8226F87AF99}"/>
    <dgm:cxn modelId="{D5C227AA-5FE5-447E-8C2A-0FADBEFDD881}" srcId="{F960F76B-A30A-4D16-92F9-BFFC5FA44A00}" destId="{A35EDE1E-F049-4A99-B3FB-25D9E27DFCA2}" srcOrd="3" destOrd="0" parTransId="{DC645CBF-B9E5-4769-9C04-08F274F5980C}" sibTransId="{0D3D5AEF-45E4-41A9-98FE-15E4986E9325}"/>
    <dgm:cxn modelId="{DB9EC0B0-8ECB-4083-A804-353E3B5D5309}" type="presOf" srcId="{9CD5660C-5137-4B90-B8FF-B85A0E2DB12C}" destId="{7C7972B2-FB5A-40E0-926B-1CCE7D80FF42}" srcOrd="0" destOrd="0" presId="urn:microsoft.com/office/officeart/2005/8/layout/vProcess5"/>
    <dgm:cxn modelId="{A130412C-2683-46B6-AC89-34D50BE5A195}" type="presParOf" srcId="{5F91F796-282D-4BE3-A6C7-EF4C97871BF0}" destId="{D0FDF9F2-6016-4BC0-BAD8-DA6670DB6B13}" srcOrd="0" destOrd="0" presId="urn:microsoft.com/office/officeart/2005/8/layout/vProcess5"/>
    <dgm:cxn modelId="{A289F1D6-9454-4C68-AE11-3A8476FD181B}" type="presParOf" srcId="{5F91F796-282D-4BE3-A6C7-EF4C97871BF0}" destId="{7C7972B2-FB5A-40E0-926B-1CCE7D80FF42}" srcOrd="1" destOrd="0" presId="urn:microsoft.com/office/officeart/2005/8/layout/vProcess5"/>
    <dgm:cxn modelId="{3E05F67D-590F-421D-8BC0-FFCCD3B1619E}" type="presParOf" srcId="{5F91F796-282D-4BE3-A6C7-EF4C97871BF0}" destId="{884B0F42-22E7-4ABC-8BA0-9863205B4D99}" srcOrd="2" destOrd="0" presId="urn:microsoft.com/office/officeart/2005/8/layout/vProcess5"/>
    <dgm:cxn modelId="{61F9E791-8D0F-4FA6-90DC-0BA22123945D}" type="presParOf" srcId="{5F91F796-282D-4BE3-A6C7-EF4C97871BF0}" destId="{BAB36AB9-772F-4B0B-BCD2-18796F96097E}" srcOrd="3" destOrd="0" presId="urn:microsoft.com/office/officeart/2005/8/layout/vProcess5"/>
    <dgm:cxn modelId="{F4E7FEC0-E50D-4AC2-BA79-B2F6AACF974F}" type="presParOf" srcId="{5F91F796-282D-4BE3-A6C7-EF4C97871BF0}" destId="{04A676D6-3E8D-44E6-8BFE-29E162197408}" srcOrd="4" destOrd="0" presId="urn:microsoft.com/office/officeart/2005/8/layout/vProcess5"/>
    <dgm:cxn modelId="{5F06B03D-61D3-407B-BFCC-6B7B8C2C384A}" type="presParOf" srcId="{5F91F796-282D-4BE3-A6C7-EF4C97871BF0}" destId="{2066F3E2-AC5D-41E1-9814-EC187A2A2945}" srcOrd="5" destOrd="0" presId="urn:microsoft.com/office/officeart/2005/8/layout/vProcess5"/>
    <dgm:cxn modelId="{81578216-B81F-4196-9970-B4826461BD44}" type="presParOf" srcId="{5F91F796-282D-4BE3-A6C7-EF4C97871BF0}" destId="{1AEBDA2F-9742-412E-A6F2-884BFC689A6B}" srcOrd="6" destOrd="0" presId="urn:microsoft.com/office/officeart/2005/8/layout/vProcess5"/>
    <dgm:cxn modelId="{F17C2115-D48E-4407-9938-E84D3C26AAC8}" type="presParOf" srcId="{5F91F796-282D-4BE3-A6C7-EF4C97871BF0}" destId="{74D98FA6-9645-45D6-B718-FA10661AEC39}" srcOrd="7" destOrd="0" presId="urn:microsoft.com/office/officeart/2005/8/layout/vProcess5"/>
    <dgm:cxn modelId="{A5FDAE59-A1A9-4D09-9137-F1BD8C834128}" type="presParOf" srcId="{5F91F796-282D-4BE3-A6C7-EF4C97871BF0}" destId="{3001F2FA-768F-421A-AA26-D2723F0374D8}" srcOrd="8" destOrd="0" presId="urn:microsoft.com/office/officeart/2005/8/layout/vProcess5"/>
    <dgm:cxn modelId="{3DE89406-D6FD-40F3-9CAE-C79D0C1A2550}" type="presParOf" srcId="{5F91F796-282D-4BE3-A6C7-EF4C97871BF0}" destId="{BAE2AF91-A70F-4C1B-BAF9-A3DA80AC448B}" srcOrd="9" destOrd="0" presId="urn:microsoft.com/office/officeart/2005/8/layout/vProcess5"/>
    <dgm:cxn modelId="{E60C64E1-5E93-461E-AD0E-67432109C117}" type="presParOf" srcId="{5F91F796-282D-4BE3-A6C7-EF4C97871BF0}" destId="{79598571-BE57-468A-8E2A-128FE3338B9C}" srcOrd="10" destOrd="0" presId="urn:microsoft.com/office/officeart/2005/8/layout/vProcess5"/>
    <dgm:cxn modelId="{6135DFAD-AB42-4496-8774-C1ADAD8FE32C}" type="presParOf" srcId="{5F91F796-282D-4BE3-A6C7-EF4C97871BF0}" destId="{73BA5DB1-2B5F-4C5A-B1E7-58D73E2D8D87}" srcOrd="11"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2229855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5" name="Google Shape;13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4" name="Google Shape;15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w="19050" cap="flat" cmpd="sng">
            <a:solidFill>
              <a:schemeClr val="accent1"/>
            </a:solidFill>
            <a:prstDash val="solid"/>
            <a:round/>
            <a:headEnd type="none" w="med" len="med"/>
            <a:tailEnd type="none" w="med" len="med"/>
          </a:ln>
        </p:spPr>
      </p:cxnSp>
      <p:sp>
        <p:nvSpPr>
          <p:cNvPr id="20" name="Google Shape;20;p2"/>
          <p:cNvSpPr txBox="1">
            <a:spLocks noGrp="1"/>
          </p:cNvSpPr>
          <p:nvPr>
            <p:ph type="ctrTitle"/>
          </p:nvPr>
        </p:nvSpPr>
        <p:spPr>
          <a:xfrm>
            <a:off x="914400" y="1524000"/>
            <a:ext cx="7623175" cy="1752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1981200" y="3962400"/>
            <a:ext cx="6553200" cy="1752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2" name="Google Shape;22;p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6243638"/>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body" idx="1"/>
          </p:nvPr>
        </p:nvSpPr>
        <p:spPr>
          <a:xfrm rot="5400000">
            <a:off x="2306637" y="-249238"/>
            <a:ext cx="4530725"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1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rot="5400000">
            <a:off x="4731544" y="2175669"/>
            <a:ext cx="5853112"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body" idx="1"/>
          </p:nvPr>
        </p:nvSpPr>
        <p:spPr>
          <a:xfrm rot="5400000">
            <a:off x="540544" y="194469"/>
            <a:ext cx="5853112"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7" name="Google Shape;87;p12"/>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8" name="Google Shape;98;p14"/>
          <p:cNvSpPr txBox="1">
            <a:spLocks noGrp="1"/>
          </p:cNvSpPr>
          <p:nvPr>
            <p:ph type="body" idx="2"/>
          </p:nvPr>
        </p:nvSpPr>
        <p:spPr>
          <a:xfrm>
            <a:off x="4648200" y="1600200"/>
            <a:ext cx="4038600" cy="2189163"/>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99" name="Google Shape;99;p14"/>
          <p:cNvSpPr txBox="1">
            <a:spLocks noGrp="1"/>
          </p:cNvSpPr>
          <p:nvPr>
            <p:ph type="body" idx="3"/>
          </p:nvPr>
        </p:nvSpPr>
        <p:spPr>
          <a:xfrm>
            <a:off x="4648200" y="3941763"/>
            <a:ext cx="4038600" cy="2189162"/>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0" name="Google Shape;100;p1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106" name="Google Shape;106;p15"/>
          <p:cNvSpPr>
            <a:spLocks noGrp="1"/>
          </p:cNvSpPr>
          <p:nvPr>
            <p:ph type="chart"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R="0" lvl="0"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R="0" lvl="1"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07" name="Google Shape;107;p1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pic>
        <p:nvPicPr>
          <p:cNvPr id="26" name="Google Shape;26;p3" descr="image001.png"/>
          <p:cNvPicPr preferRelativeResize="0"/>
          <p:nvPr/>
        </p:nvPicPr>
        <p:blipFill rotWithShape="1">
          <a:blip r:embed="rId2">
            <a:alphaModFix/>
          </a:blip>
          <a:srcRect/>
          <a:stretch/>
        </p:blipFill>
        <p:spPr>
          <a:xfrm>
            <a:off x="8229600" y="228600"/>
            <a:ext cx="774700" cy="774700"/>
          </a:xfrm>
          <a:prstGeom prst="rect">
            <a:avLst/>
          </a:prstGeom>
          <a:noFill/>
          <a:ln>
            <a:noFill/>
          </a:ln>
        </p:spPr>
      </p:pic>
      <p:sp>
        <p:nvSpPr>
          <p:cNvPr id="27" name="Google Shape;27;p3"/>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29" name="Google Shape;29;p3"/>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SzPts val="108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050"/>
              <a:buNone/>
              <a:defRPr sz="1400"/>
            </a:lvl5pPr>
            <a:lvl6pPr marL="2743200" lvl="5" indent="-228600" algn="l">
              <a:spcBef>
                <a:spcPts val="280"/>
              </a:spcBef>
              <a:spcAft>
                <a:spcPts val="0"/>
              </a:spcAft>
              <a:buSzPts val="1050"/>
              <a:buNone/>
              <a:defRPr sz="1400"/>
            </a:lvl6pPr>
            <a:lvl7pPr marL="3200400" lvl="6" indent="-228600" algn="l">
              <a:spcBef>
                <a:spcPts val="280"/>
              </a:spcBef>
              <a:spcAft>
                <a:spcPts val="0"/>
              </a:spcAft>
              <a:buSzPts val="1050"/>
              <a:buNone/>
              <a:defRPr sz="1400"/>
            </a:lvl7pPr>
            <a:lvl8pPr marL="3657600" lvl="7" indent="-228600" algn="l">
              <a:spcBef>
                <a:spcPts val="280"/>
              </a:spcBef>
              <a:spcAft>
                <a:spcPts val="0"/>
              </a:spcAft>
              <a:buSzPts val="1050"/>
              <a:buNone/>
              <a:defRPr sz="1400"/>
            </a:lvl8pPr>
            <a:lvl9pPr marL="4114800" lvl="8" indent="-228600" algn="l">
              <a:spcBef>
                <a:spcPts val="280"/>
              </a:spcBef>
              <a:spcAft>
                <a:spcPts val="0"/>
              </a:spcAft>
              <a:buSzPts val="1050"/>
              <a:buNone/>
              <a:defRPr sz="1400"/>
            </a:lvl9pPr>
          </a:lstStyle>
          <a:p>
            <a:endParaRPr/>
          </a:p>
        </p:txBody>
      </p:sp>
      <p:sp>
        <p:nvSpPr>
          <p:cNvPr id="35" name="Google Shape;35;p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457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1" name="Google Shape;41;p5"/>
          <p:cNvSpPr txBox="1">
            <a:spLocks noGrp="1"/>
          </p:cNvSpPr>
          <p:nvPr>
            <p:ph type="body" idx="2"/>
          </p:nvPr>
        </p:nvSpPr>
        <p:spPr>
          <a:xfrm>
            <a:off x="4648200" y="1600200"/>
            <a:ext cx="4038600" cy="4530725"/>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20040" algn="l">
              <a:spcBef>
                <a:spcPts val="480"/>
              </a:spcBef>
              <a:spcAft>
                <a:spcPts val="0"/>
              </a:spcAft>
              <a:buSzPts val="144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2" name="Google Shape;42;p5"/>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48" name="Google Shape;48;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49" name="Google Shape;49;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spcBef>
                <a:spcPts val="320"/>
              </a:spcBef>
              <a:spcAft>
                <a:spcPts val="0"/>
              </a:spcAft>
              <a:buSzPts val="1200"/>
              <a:buNone/>
              <a:defRPr sz="1600" b="1"/>
            </a:lvl6pPr>
            <a:lvl7pPr marL="3200400" lvl="6" indent="-228600" algn="l">
              <a:spcBef>
                <a:spcPts val="320"/>
              </a:spcBef>
              <a:spcAft>
                <a:spcPts val="0"/>
              </a:spcAft>
              <a:buSzPts val="1200"/>
              <a:buNone/>
              <a:defRPr sz="1600" b="1"/>
            </a:lvl7pPr>
            <a:lvl8pPr marL="3657600" lvl="7" indent="-228600" algn="l">
              <a:spcBef>
                <a:spcPts val="320"/>
              </a:spcBef>
              <a:spcAft>
                <a:spcPts val="0"/>
              </a:spcAft>
              <a:buSzPts val="1200"/>
              <a:buNone/>
              <a:defRPr sz="1600" b="1"/>
            </a:lvl8pPr>
            <a:lvl9pPr marL="4114800" lvl="8" indent="-228600" algn="l">
              <a:spcBef>
                <a:spcPts val="320"/>
              </a:spcBef>
              <a:spcAft>
                <a:spcPts val="0"/>
              </a:spcAft>
              <a:buSzPts val="1200"/>
              <a:buNone/>
              <a:defRPr sz="1600" b="1"/>
            </a:lvl9pPr>
          </a:lstStyle>
          <a:p>
            <a:endParaRPr/>
          </a:p>
        </p:txBody>
      </p:sp>
      <p:sp>
        <p:nvSpPr>
          <p:cNvPr id="50" name="Google Shape;50;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04800" algn="l">
              <a:spcBef>
                <a:spcPts val="400"/>
              </a:spcBef>
              <a:spcAft>
                <a:spcPts val="0"/>
              </a:spcAft>
              <a:buSzPts val="12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04800" algn="l">
              <a:spcBef>
                <a:spcPts val="320"/>
              </a:spcBef>
              <a:spcAft>
                <a:spcPts val="0"/>
              </a:spcAft>
              <a:buSzPts val="1200"/>
              <a:buChar char="▪"/>
              <a:defRPr sz="1600"/>
            </a:lvl5pPr>
            <a:lvl6pPr marL="2743200" lvl="5" indent="-304800" algn="l">
              <a:spcBef>
                <a:spcPts val="320"/>
              </a:spcBef>
              <a:spcAft>
                <a:spcPts val="0"/>
              </a:spcAft>
              <a:buSzPts val="1200"/>
              <a:buChar char="▪"/>
              <a:defRPr sz="1600"/>
            </a:lvl6pPr>
            <a:lvl7pPr marL="3200400" lvl="6" indent="-304800" algn="l">
              <a:spcBef>
                <a:spcPts val="320"/>
              </a:spcBef>
              <a:spcAft>
                <a:spcPts val="0"/>
              </a:spcAft>
              <a:buSzPts val="1200"/>
              <a:buChar char="▪"/>
              <a:defRPr sz="1600"/>
            </a:lvl7pPr>
            <a:lvl8pPr marL="3657600" lvl="7" indent="-304800" algn="l">
              <a:spcBef>
                <a:spcPts val="320"/>
              </a:spcBef>
              <a:spcAft>
                <a:spcPts val="0"/>
              </a:spcAft>
              <a:buSzPts val="1200"/>
              <a:buChar char="▪"/>
              <a:defRPr sz="1600"/>
            </a:lvl8pPr>
            <a:lvl9pPr marL="4114800" lvl="8" indent="-304800" algn="l">
              <a:spcBef>
                <a:spcPts val="320"/>
              </a:spcBef>
              <a:spcAft>
                <a:spcPts val="0"/>
              </a:spcAft>
              <a:buSzPts val="1200"/>
              <a:buChar char="▪"/>
              <a:defRPr sz="1600"/>
            </a:lvl9pPr>
          </a:lstStyle>
          <a:p>
            <a:endParaRPr/>
          </a:p>
        </p:txBody>
      </p:sp>
      <p:sp>
        <p:nvSpPr>
          <p:cNvPr id="51" name="Google Shape;51;p6"/>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pic>
        <p:nvPicPr>
          <p:cNvPr id="60" name="Google Shape;60;p8" descr="image001.png"/>
          <p:cNvPicPr preferRelativeResize="0"/>
          <p:nvPr/>
        </p:nvPicPr>
        <p:blipFill rotWithShape="1">
          <a:blip r:embed="rId2">
            <a:alphaModFix/>
          </a:blip>
          <a:srcRect/>
          <a:stretch/>
        </p:blipFill>
        <p:spPr>
          <a:xfrm>
            <a:off x="8293100" y="76200"/>
            <a:ext cx="774700" cy="774700"/>
          </a:xfrm>
          <a:prstGeom prst="rect">
            <a:avLst/>
          </a:prstGeom>
          <a:noFill/>
          <a:ln>
            <a:noFill/>
          </a:ln>
        </p:spPr>
      </p:pic>
      <p:sp>
        <p:nvSpPr>
          <p:cNvPr id="61" name="Google Shape;61;p8"/>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67" name="Google Shape;6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68" name="Google Shape;68;p9"/>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208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168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accent1"/>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accent1"/>
              </a:buClr>
              <a:buSzPts val="15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74" name="Google Shape;7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SzPts val="72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675"/>
              <a:buNone/>
              <a:defRPr sz="900"/>
            </a:lvl5pPr>
            <a:lvl6pPr marL="2743200" lvl="5" indent="-228600" algn="l">
              <a:spcBef>
                <a:spcPts val="180"/>
              </a:spcBef>
              <a:spcAft>
                <a:spcPts val="0"/>
              </a:spcAft>
              <a:buSzPts val="675"/>
              <a:buNone/>
              <a:defRPr sz="900"/>
            </a:lvl6pPr>
            <a:lvl7pPr marL="3200400" lvl="6" indent="-228600" algn="l">
              <a:spcBef>
                <a:spcPts val="180"/>
              </a:spcBef>
              <a:spcAft>
                <a:spcPts val="0"/>
              </a:spcAft>
              <a:buSzPts val="675"/>
              <a:buNone/>
              <a:defRPr sz="900"/>
            </a:lvl7pPr>
            <a:lvl8pPr marL="3657600" lvl="7" indent="-228600" algn="l">
              <a:spcBef>
                <a:spcPts val="180"/>
              </a:spcBef>
              <a:spcAft>
                <a:spcPts val="0"/>
              </a:spcAft>
              <a:buSzPts val="675"/>
              <a:buNone/>
              <a:defRPr sz="900"/>
            </a:lvl8pPr>
            <a:lvl9pPr marL="4114800" lvl="8" indent="-228600" algn="l">
              <a:spcBef>
                <a:spcPts val="180"/>
              </a:spcBef>
              <a:spcAft>
                <a:spcPts val="0"/>
              </a:spcAft>
              <a:buSzPts val="675"/>
              <a:buNone/>
              <a:defRPr sz="900"/>
            </a:lvl9pPr>
          </a:lstStyle>
          <a:p>
            <a:endParaRPr/>
          </a:p>
        </p:txBody>
      </p:sp>
      <p:sp>
        <p:nvSpPr>
          <p:cNvPr id="75" name="Google Shape;75;p10"/>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4200" b="0" i="0" u="none" strike="noStrike" cap="none">
                <a:solidFill>
                  <a:schemeClr val="dk2"/>
                </a:solidFill>
                <a:latin typeface="Garamond"/>
                <a:ea typeface="Garamond"/>
                <a:cs typeface="Garamond"/>
                <a:sym typeface="Garamond"/>
              </a:defRPr>
            </a:lvl9pPr>
          </a:lstStyle>
          <a:p>
            <a:endParaRPr/>
          </a:p>
        </p:txBody>
      </p:sp>
      <p:sp>
        <p:nvSpPr>
          <p:cNvPr id="11" name="Google Shape;11;p1"/>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chemeClr val="accent1"/>
              </a:buClr>
              <a:buSzPts val="1950"/>
              <a:buFont typeface="Noto Sans Symbols"/>
              <a:buChar char="■"/>
              <a:defRPr sz="3000" b="0" i="0" u="none" strike="noStrike" cap="none">
                <a:solidFill>
                  <a:schemeClr val="dk1"/>
                </a:solidFill>
                <a:latin typeface="Arial"/>
                <a:ea typeface="Arial"/>
                <a:cs typeface="Arial"/>
                <a:sym typeface="Arial"/>
              </a:defRPr>
            </a:lvl1pPr>
            <a:lvl2pPr marL="914400" marR="0" lvl="1" indent="-327660" algn="l" rtl="0">
              <a:spcBef>
                <a:spcPts val="520"/>
              </a:spcBef>
              <a:spcAft>
                <a:spcPts val="0"/>
              </a:spcAft>
              <a:buClr>
                <a:schemeClr val="accent2"/>
              </a:buClr>
              <a:buSzPts val="156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spcBef>
                <a:spcPts val="440"/>
              </a:spcBef>
              <a:spcAft>
                <a:spcPts val="0"/>
              </a:spcAft>
              <a:buClr>
                <a:schemeClr val="accent1"/>
              </a:buClr>
              <a:buSzPts val="143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5pPr>
            <a:lvl6pPr marL="2743200" marR="0" lvl="5"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6pPr>
            <a:lvl7pPr marL="3200400" marR="0" lvl="6"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7pPr>
            <a:lvl8pPr marL="3657600" marR="0" lvl="7"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8pPr>
            <a:lvl9pPr marL="4114800" marR="0" lvl="8" indent="-323850" algn="l" rtl="0">
              <a:spcBef>
                <a:spcPts val="400"/>
              </a:spcBef>
              <a:spcAft>
                <a:spcPts val="0"/>
              </a:spcAft>
              <a:buClr>
                <a:schemeClr val="accent1"/>
              </a:buClr>
              <a:buSzPts val="15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5" name="Google Shape;15;p1"/>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ctrTitle"/>
          </p:nvPr>
        </p:nvSpPr>
        <p:spPr>
          <a:xfrm>
            <a:off x="762000" y="1074056"/>
            <a:ext cx="7623175" cy="175622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sz="3600" dirty="0">
                <a:latin typeface="Times New Roman"/>
                <a:ea typeface="Times New Roman"/>
                <a:cs typeface="Times New Roman"/>
                <a:sym typeface="Times New Roman"/>
              </a:rPr>
              <a:t/>
            </a:r>
            <a:br>
              <a:rPr lang="en-IN" sz="3600" dirty="0">
                <a:latin typeface="Times New Roman"/>
                <a:ea typeface="Times New Roman"/>
                <a:cs typeface="Times New Roman"/>
                <a:sym typeface="Times New Roman"/>
              </a:rPr>
            </a:br>
            <a:r>
              <a:rPr lang="en-IN" sz="3600" dirty="0" smtClean="0">
                <a:latin typeface="Times New Roman"/>
                <a:ea typeface="Times New Roman"/>
                <a:cs typeface="Times New Roman"/>
                <a:sym typeface="Times New Roman"/>
              </a:rPr>
              <a:t> </a:t>
            </a:r>
            <a:r>
              <a:rPr lang="en-IN" sz="3600" dirty="0">
                <a:latin typeface="Times New Roman"/>
                <a:ea typeface="Times New Roman"/>
                <a:cs typeface="Times New Roman"/>
                <a:sym typeface="Times New Roman"/>
              </a:rPr>
              <a:t>Density </a:t>
            </a:r>
            <a:r>
              <a:rPr lang="en-IN" sz="3600" dirty="0" smtClean="0">
                <a:latin typeface="Times New Roman"/>
                <a:ea typeface="Times New Roman"/>
                <a:cs typeface="Times New Roman"/>
                <a:sym typeface="Times New Roman"/>
              </a:rPr>
              <a:t>Based </a:t>
            </a:r>
            <a:r>
              <a:rPr lang="en-IN" sz="3600" dirty="0">
                <a:latin typeface="Times New Roman"/>
                <a:ea typeface="Times New Roman"/>
                <a:cs typeface="Times New Roman"/>
                <a:sym typeface="Times New Roman"/>
              </a:rPr>
              <a:t>Traffic Control </a:t>
            </a:r>
            <a:r>
              <a:rPr lang="en-IN" sz="3600" dirty="0" smtClean="0">
                <a:latin typeface="Times New Roman"/>
                <a:ea typeface="Times New Roman"/>
                <a:cs typeface="Times New Roman"/>
                <a:sym typeface="Times New Roman"/>
              </a:rPr>
              <a:t>System</a:t>
            </a:r>
            <a:endParaRPr sz="3600"/>
          </a:p>
        </p:txBody>
      </p:sp>
      <p:sp>
        <p:nvSpPr>
          <p:cNvPr id="116" name="Google Shape;116;p16"/>
          <p:cNvSpPr txBox="1">
            <a:spLocks noGrp="1"/>
          </p:cNvSpPr>
          <p:nvPr>
            <p:ph type="subTitle" idx="1"/>
          </p:nvPr>
        </p:nvSpPr>
        <p:spPr>
          <a:xfrm>
            <a:off x="685800" y="4114800"/>
            <a:ext cx="7848600" cy="16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203"/>
              <a:buNone/>
            </a:pPr>
            <a:r>
              <a:rPr lang="en-IN" sz="1850" b="1" dirty="0">
                <a:latin typeface="Times New Roman"/>
                <a:ea typeface="Times New Roman"/>
                <a:cs typeface="Times New Roman"/>
                <a:sym typeface="Times New Roman"/>
              </a:rPr>
              <a:t>Batch No: B-13				        Project Guide:</a:t>
            </a:r>
            <a:endParaRPr/>
          </a:p>
          <a:p>
            <a:pPr marL="0" lvl="0" indent="0" algn="l" rtl="0">
              <a:spcBef>
                <a:spcPts val="370"/>
              </a:spcBef>
              <a:spcAft>
                <a:spcPts val="0"/>
              </a:spcAft>
              <a:buSzPts val="962"/>
              <a:buNone/>
            </a:pPr>
            <a:r>
              <a:rPr lang="en-IN" sz="1480" dirty="0">
                <a:latin typeface="Times New Roman"/>
                <a:ea typeface="Times New Roman"/>
                <a:cs typeface="Times New Roman"/>
                <a:sym typeface="Times New Roman"/>
              </a:rPr>
              <a:t>P. Srujana   	     (164G1A05A4</a:t>
            </a:r>
            <a:r>
              <a:rPr lang="en-IN" sz="1850" dirty="0">
                <a:latin typeface="Times New Roman"/>
                <a:ea typeface="Times New Roman"/>
                <a:cs typeface="Times New Roman"/>
                <a:sym typeface="Times New Roman"/>
              </a:rPr>
              <a:t>)                                  Dr. C. Sasikala </a:t>
            </a:r>
            <a:r>
              <a:rPr lang="en-IN" sz="1480" dirty="0">
                <a:latin typeface="Times New Roman"/>
                <a:ea typeface="Times New Roman"/>
                <a:cs typeface="Times New Roman"/>
                <a:sym typeface="Times New Roman"/>
              </a:rPr>
              <a:t>Ph.D</a:t>
            </a:r>
            <a:r>
              <a:rPr lang="en-IN" sz="1202" dirty="0">
                <a:latin typeface="Times New Roman"/>
                <a:ea typeface="Times New Roman"/>
                <a:cs typeface="Times New Roman"/>
                <a:sym typeface="Times New Roman"/>
              </a:rPr>
              <a:t>.</a:t>
            </a:r>
            <a:endParaRPr sz="1202" baseline="-25000">
              <a:latin typeface="Times New Roman"/>
              <a:ea typeface="Times New Roman"/>
              <a:cs typeface="Times New Roman"/>
              <a:sym typeface="Times New Roman"/>
            </a:endParaRPr>
          </a:p>
          <a:p>
            <a:pPr marL="0" lvl="0" indent="0" algn="l" rtl="0">
              <a:spcBef>
                <a:spcPts val="296"/>
              </a:spcBef>
              <a:spcAft>
                <a:spcPts val="0"/>
              </a:spcAft>
              <a:buSzPts val="962"/>
              <a:buFont typeface="Noto Sans Symbols"/>
              <a:buNone/>
            </a:pPr>
            <a:r>
              <a:rPr lang="en-IN" sz="1480" dirty="0">
                <a:latin typeface="Times New Roman"/>
                <a:ea typeface="Times New Roman"/>
                <a:cs typeface="Times New Roman"/>
                <a:sym typeface="Times New Roman"/>
              </a:rPr>
              <a:t>M. Sireesha	                        (164G1A0597)                                      	   </a:t>
            </a:r>
            <a:r>
              <a:rPr lang="en-IN" sz="1480" dirty="0" smtClean="0">
                <a:latin typeface="Times New Roman"/>
                <a:ea typeface="Times New Roman"/>
                <a:cs typeface="Times New Roman"/>
                <a:sym typeface="Times New Roman"/>
              </a:rPr>
              <a:t>Associate </a:t>
            </a:r>
            <a:r>
              <a:rPr lang="en-IN" sz="1480" dirty="0">
                <a:latin typeface="Times New Roman"/>
                <a:ea typeface="Times New Roman"/>
                <a:cs typeface="Times New Roman"/>
                <a:sym typeface="Times New Roman"/>
              </a:rPr>
              <a:t>Professor</a:t>
            </a:r>
            <a:endParaRPr/>
          </a:p>
          <a:p>
            <a:pPr marL="0" lvl="0" indent="0" algn="l" rtl="0">
              <a:spcBef>
                <a:spcPts val="296"/>
              </a:spcBef>
              <a:spcAft>
                <a:spcPts val="0"/>
              </a:spcAft>
              <a:buSzPts val="962"/>
              <a:buFont typeface="Noto Sans Symbols"/>
              <a:buNone/>
            </a:pPr>
            <a:r>
              <a:rPr lang="en-IN" sz="1480" dirty="0">
                <a:latin typeface="Times New Roman"/>
                <a:ea typeface="Times New Roman"/>
                <a:cs typeface="Times New Roman"/>
                <a:sym typeface="Times New Roman"/>
              </a:rPr>
              <a:t>P. SreeVidya                      (164G1A05A3)</a:t>
            </a:r>
            <a:endParaRPr/>
          </a:p>
          <a:p>
            <a:pPr marL="0" lvl="0" indent="0" algn="l" rtl="0">
              <a:spcBef>
                <a:spcPts val="296"/>
              </a:spcBef>
              <a:spcAft>
                <a:spcPts val="0"/>
              </a:spcAft>
              <a:buSzPts val="962"/>
              <a:buFont typeface="Noto Sans Symbols"/>
              <a:buNone/>
            </a:pPr>
            <a:r>
              <a:rPr lang="en-IN" sz="1480" dirty="0">
                <a:latin typeface="Times New Roman"/>
                <a:ea typeface="Times New Roman"/>
                <a:cs typeface="Times New Roman"/>
                <a:sym typeface="Times New Roman"/>
              </a:rPr>
              <a:t>N. Umesh Chandra             (164G1A05B5)</a:t>
            </a:r>
            <a:endParaRPr/>
          </a:p>
          <a:p>
            <a:pPr marL="0" lvl="0" indent="0" algn="l" rtl="0">
              <a:spcBef>
                <a:spcPts val="296"/>
              </a:spcBef>
              <a:spcAft>
                <a:spcPts val="0"/>
              </a:spcAft>
              <a:buSzPts val="962"/>
              <a:buNone/>
            </a:pPr>
            <a:endParaRPr sz="148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400" b="1" i="0" u="none" strike="noStrike" cap="none">
                <a:solidFill>
                  <a:schemeClr val="dk1"/>
                </a:solidFill>
                <a:latin typeface="Arial"/>
                <a:ea typeface="Arial"/>
                <a:cs typeface="Arial"/>
                <a:sym typeface="Arial"/>
              </a:rPr>
              <a:t>Srinivasa Ramanujan Institute of Technology</a:t>
            </a:r>
            <a:endParaRPr/>
          </a:p>
          <a:p>
            <a:pPr marL="0" marR="0" lvl="0" indent="0" algn="ctr" rtl="0">
              <a:spcBef>
                <a:spcPts val="0"/>
              </a:spcBef>
              <a:spcAft>
                <a:spcPts val="0"/>
              </a:spcAft>
              <a:buNone/>
            </a:pPr>
            <a:r>
              <a:rPr lang="en-IN" sz="1800" b="1" i="0" u="none" strike="noStrike" cap="none">
                <a:solidFill>
                  <a:schemeClr val="dk1"/>
                </a:solidFill>
                <a:latin typeface="Arial"/>
                <a:ea typeface="Arial"/>
                <a:cs typeface="Arial"/>
                <a:sym typeface="Arial"/>
              </a:rPr>
              <a:t>Department of Computer Science &amp; Engineering</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3">
            <a:alphaModFix/>
          </a:blip>
          <a:srcRect/>
          <a:stretch/>
        </p:blipFill>
        <p:spPr>
          <a:xfrm>
            <a:off x="685800" y="5929312"/>
            <a:ext cx="958850" cy="814388"/>
          </a:xfrm>
          <a:prstGeom prst="rect">
            <a:avLst/>
          </a:prstGeom>
          <a:noFill/>
          <a:ln>
            <a:noFill/>
          </a:ln>
        </p:spPr>
      </p:pic>
    </p:spTree>
  </p:cSld>
  <p:clrMapOvr>
    <a:masterClrMapping/>
  </p:clrMapOvr>
  <mc:AlternateContent xmlns:mc="http://schemas.openxmlformats.org/markup-compatibility/2006">
    <mc:Choice xmlns:p14="http://schemas.microsoft.com/office/powerpoint/2010/main" xmlns="" Requires="p14">
      <p:transition spd="slow" p14:dur="20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600" dirty="0" smtClean="0">
                <a:latin typeface="Times New Roman" pitchFamily="18" charset="0"/>
                <a:cs typeface="Times New Roman" pitchFamily="18" charset="0"/>
              </a:rPr>
              <a:t>Gaussian Blur – Binary – Dilation</a:t>
            </a:r>
            <a:r>
              <a:rPr lang="en-US" dirty="0" smtClean="0"/>
              <a:t/>
            </a:r>
            <a:br>
              <a:rPr lang="en-US" dirty="0" smtClean="0"/>
            </a:br>
            <a:endParaRPr lang="en-US" dirty="0"/>
          </a:p>
        </p:txBody>
      </p:sp>
      <p:sp>
        <p:nvSpPr>
          <p:cNvPr id="3" name="Text Placeholder 2"/>
          <p:cNvSpPr>
            <a:spLocks noGrp="1"/>
          </p:cNvSpPr>
          <p:nvPr>
            <p:ph type="body" idx="1"/>
          </p:nvPr>
        </p:nvSpPr>
        <p:spPr/>
        <p:txBody>
          <a:bodyPr/>
          <a:lstStyle/>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Gaussian Blur is applied to the resultant gray image which is converted to binary image based up on the threshold value.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Finally, dilation operation is performed which helps to generate the contours. </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y.JPG"/>
          <p:cNvPicPr>
            <a:picLocks noChangeAspect="1"/>
          </p:cNvPicPr>
          <p:nvPr/>
        </p:nvPicPr>
        <p:blipFill>
          <a:blip r:embed="rId2"/>
          <a:stretch>
            <a:fillRect/>
          </a:stretch>
        </p:blipFill>
        <p:spPr>
          <a:xfrm>
            <a:off x="3560912" y="378152"/>
            <a:ext cx="3526974" cy="2206173"/>
          </a:xfrm>
          <a:prstGeom prst="rect">
            <a:avLst/>
          </a:prstGeom>
        </p:spPr>
      </p:pic>
      <p:sp>
        <p:nvSpPr>
          <p:cNvPr id="3" name="TextBox 2"/>
          <p:cNvSpPr txBox="1"/>
          <p:nvPr/>
        </p:nvSpPr>
        <p:spPr>
          <a:xfrm>
            <a:off x="4522205" y="2734938"/>
            <a:ext cx="1109599" cy="307777"/>
          </a:xfrm>
          <a:prstGeom prst="rect">
            <a:avLst/>
          </a:prstGeom>
          <a:noFill/>
        </p:spPr>
        <p:txBody>
          <a:bodyPr wrap="none" rtlCol="0">
            <a:spAutoFit/>
          </a:bodyPr>
          <a:lstStyle/>
          <a:p>
            <a:pPr algn="ctr"/>
            <a:r>
              <a:rPr lang="en-US" dirty="0" smtClean="0"/>
              <a:t>Gray image</a:t>
            </a:r>
            <a:endParaRPr lang="en-US" dirty="0"/>
          </a:p>
        </p:txBody>
      </p:sp>
      <p:pic>
        <p:nvPicPr>
          <p:cNvPr id="4" name="Picture 3" descr="thresh.JPG"/>
          <p:cNvPicPr>
            <a:picLocks noChangeAspect="1"/>
          </p:cNvPicPr>
          <p:nvPr/>
        </p:nvPicPr>
        <p:blipFill>
          <a:blip r:embed="rId3"/>
          <a:stretch>
            <a:fillRect/>
          </a:stretch>
        </p:blipFill>
        <p:spPr>
          <a:xfrm>
            <a:off x="362858" y="3018972"/>
            <a:ext cx="2583542" cy="2583542"/>
          </a:xfrm>
          <a:prstGeom prst="rect">
            <a:avLst/>
          </a:prstGeom>
        </p:spPr>
      </p:pic>
      <p:pic>
        <p:nvPicPr>
          <p:cNvPr id="5" name="Picture 4" descr="dilated.JPG"/>
          <p:cNvPicPr>
            <a:picLocks noChangeAspect="1"/>
          </p:cNvPicPr>
          <p:nvPr/>
        </p:nvPicPr>
        <p:blipFill>
          <a:blip r:embed="rId4"/>
          <a:stretch>
            <a:fillRect/>
          </a:stretch>
        </p:blipFill>
        <p:spPr>
          <a:xfrm>
            <a:off x="5907314" y="3004457"/>
            <a:ext cx="2830286" cy="2627086"/>
          </a:xfrm>
          <a:prstGeom prst="rect">
            <a:avLst/>
          </a:prstGeom>
        </p:spPr>
      </p:pic>
      <p:sp>
        <p:nvSpPr>
          <p:cNvPr id="6" name="TextBox 5"/>
          <p:cNvSpPr txBox="1"/>
          <p:nvPr/>
        </p:nvSpPr>
        <p:spPr>
          <a:xfrm>
            <a:off x="994228" y="5711372"/>
            <a:ext cx="1229824" cy="307777"/>
          </a:xfrm>
          <a:prstGeom prst="rect">
            <a:avLst/>
          </a:prstGeom>
          <a:noFill/>
        </p:spPr>
        <p:txBody>
          <a:bodyPr wrap="none" rtlCol="0">
            <a:spAutoFit/>
          </a:bodyPr>
          <a:lstStyle/>
          <a:p>
            <a:pPr algn="ctr"/>
            <a:r>
              <a:rPr lang="en-US" dirty="0" smtClean="0"/>
              <a:t>Binary image</a:t>
            </a:r>
            <a:endParaRPr lang="en-US" dirty="0"/>
          </a:p>
        </p:txBody>
      </p:sp>
      <p:sp>
        <p:nvSpPr>
          <p:cNvPr id="7" name="TextBox 6"/>
          <p:cNvSpPr txBox="1"/>
          <p:nvPr/>
        </p:nvSpPr>
        <p:spPr>
          <a:xfrm>
            <a:off x="6720114" y="5791200"/>
            <a:ext cx="1279517" cy="307777"/>
          </a:xfrm>
          <a:prstGeom prst="rect">
            <a:avLst/>
          </a:prstGeom>
          <a:noFill/>
        </p:spPr>
        <p:txBody>
          <a:bodyPr wrap="none" rtlCol="0">
            <a:spAutoFit/>
          </a:bodyPr>
          <a:lstStyle/>
          <a:p>
            <a:pPr algn="ctr"/>
            <a:r>
              <a:rPr lang="en-US" dirty="0" smtClean="0"/>
              <a:t>Dilated image</a:t>
            </a:r>
            <a:endParaRPr lang="en-US" dirty="0"/>
          </a:p>
        </p:txBody>
      </p:sp>
      <p:cxnSp>
        <p:nvCxnSpPr>
          <p:cNvPr id="9" name="Straight Arrow Connector 8"/>
          <p:cNvCxnSpPr>
            <a:stCxn id="2" idx="1"/>
            <a:endCxn id="4" idx="0"/>
          </p:cNvCxnSpPr>
          <p:nvPr/>
        </p:nvCxnSpPr>
        <p:spPr>
          <a:xfrm rot="10800000" flipV="1">
            <a:off x="1654630" y="1481238"/>
            <a:ext cx="1906283" cy="15377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5" idx="1"/>
          </p:cNvCxnSpPr>
          <p:nvPr/>
        </p:nvCxnSpPr>
        <p:spPr>
          <a:xfrm>
            <a:off x="2946400" y="4310743"/>
            <a:ext cx="2960914" cy="7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07811" y="2054665"/>
            <a:ext cx="840295" cy="307777"/>
          </a:xfrm>
          <a:prstGeom prst="rect">
            <a:avLst/>
          </a:prstGeom>
          <a:noFill/>
        </p:spPr>
        <p:txBody>
          <a:bodyPr wrap="none" rtlCol="0">
            <a:spAutoFit/>
          </a:bodyPr>
          <a:lstStyle/>
          <a:p>
            <a:pPr algn="ctr"/>
            <a:r>
              <a:rPr lang="en-US" b="1" dirty="0" smtClean="0"/>
              <a:t>binary()</a:t>
            </a:r>
            <a:endParaRPr lang="en-US" b="1" dirty="0"/>
          </a:p>
        </p:txBody>
      </p:sp>
      <p:sp>
        <p:nvSpPr>
          <p:cNvPr id="25" name="TextBox 24"/>
          <p:cNvSpPr txBox="1"/>
          <p:nvPr/>
        </p:nvSpPr>
        <p:spPr>
          <a:xfrm>
            <a:off x="4114800" y="3911601"/>
            <a:ext cx="938077" cy="307777"/>
          </a:xfrm>
          <a:prstGeom prst="rect">
            <a:avLst/>
          </a:prstGeom>
          <a:noFill/>
        </p:spPr>
        <p:txBody>
          <a:bodyPr wrap="none" rtlCol="0">
            <a:spAutoFit/>
          </a:bodyPr>
          <a:lstStyle/>
          <a:p>
            <a:pPr algn="ctr"/>
            <a:r>
              <a:rPr lang="en-US" b="1" dirty="0" smtClean="0"/>
              <a:t>dilation()</a:t>
            </a:r>
            <a:endParaRPr lang="en-US" b="1"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5">
            <a:extLst>
              <a:ext uri="{FF2B5EF4-FFF2-40B4-BE49-F238E27FC236}">
                <a16:creationId xmlns:a16="http://schemas.microsoft.com/office/drawing/2014/main" xmlns="" id="{90C4115B-2E6A-4B97-8AB7-2905DC4615FE}"/>
              </a:ext>
            </a:extLst>
          </p:cNvPr>
          <p:cNvPicPr>
            <a:picLocks noChangeAspect="1"/>
          </p:cNvPicPr>
          <p:nvPr/>
        </p:nvPicPr>
        <p:blipFill>
          <a:blip r:embed="rId2">
            <a:extLst>
              <a:ext uri="{837473B0-CC2E-450A-ABE3-18F120FF3D39}">
                <a1611:picAttrSrcUrl xmlns:a1611="http://schemas.microsoft.com/office/drawing/2016/11/main" xmlns="" r:id=""/>
              </a:ext>
            </a:extLst>
          </a:blip>
          <a:stretch>
            <a:fillRect/>
          </a:stretch>
        </p:blipFill>
        <p:spPr>
          <a:xfrm>
            <a:off x="740229" y="1349828"/>
            <a:ext cx="7576457" cy="445588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Contours</a:t>
            </a:r>
            <a:endParaRPr lang="en-US" dirty="0"/>
          </a:p>
        </p:txBody>
      </p:sp>
      <p:sp>
        <p:nvSpPr>
          <p:cNvPr id="3" name="Text Placeholder 2"/>
          <p:cNvSpPr>
            <a:spLocks noGrp="1"/>
          </p:cNvSpPr>
          <p:nvPr>
            <p:ph type="body" idx="1"/>
          </p:nvPr>
        </p:nvSpPr>
        <p:spPr/>
        <p:txBody>
          <a:bodyPr/>
          <a:lstStyle/>
          <a:p>
            <a:pPr algn="just"/>
            <a:r>
              <a:rPr lang="en-US" dirty="0" smtClean="0">
                <a:latin typeface="Times New Roman" pitchFamily="18" charset="0"/>
                <a:cs typeface="Times New Roman" pitchFamily="18" charset="0"/>
              </a:rPr>
              <a:t>From the obtained dilated image respective contours are generated for the concentrated areas.</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Generating contours for the moving objects helps in detection and tracking in real time. </a:t>
            </a:r>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tour.JPG"/>
          <p:cNvPicPr>
            <a:picLocks noChangeAspect="1"/>
          </p:cNvPicPr>
          <p:nvPr/>
        </p:nvPicPr>
        <p:blipFill>
          <a:blip r:embed="rId2"/>
          <a:stretch>
            <a:fillRect/>
          </a:stretch>
        </p:blipFill>
        <p:spPr>
          <a:xfrm>
            <a:off x="1901372" y="455943"/>
            <a:ext cx="5457372" cy="4116057"/>
          </a:xfrm>
          <a:prstGeom prst="rect">
            <a:avLst/>
          </a:prstGeom>
        </p:spPr>
      </p:pic>
      <p:sp>
        <p:nvSpPr>
          <p:cNvPr id="5" name="TextBox 4"/>
          <p:cNvSpPr txBox="1"/>
          <p:nvPr/>
        </p:nvSpPr>
        <p:spPr>
          <a:xfrm>
            <a:off x="464457" y="5225142"/>
            <a:ext cx="8287658" cy="1015663"/>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Contours generated for a single frame can be illustrated from the above figure.</a:t>
            </a:r>
            <a:endParaRPr lang="en-US" sz="3000" dirty="0">
              <a:latin typeface="Times New Roman" pitchFamily="18" charset="0"/>
              <a:cs typeface="Times New Roman" pitchFamily="18" charset="0"/>
            </a:endParaRPr>
          </a:p>
        </p:txBody>
      </p:sp>
      <p:sp>
        <p:nvSpPr>
          <p:cNvPr id="6" name="TextBox 5"/>
          <p:cNvSpPr txBox="1"/>
          <p:nvPr/>
        </p:nvSpPr>
        <p:spPr>
          <a:xfrm>
            <a:off x="3759200" y="4833257"/>
            <a:ext cx="1447832" cy="307777"/>
          </a:xfrm>
          <a:prstGeom prst="rect">
            <a:avLst/>
          </a:prstGeom>
          <a:noFill/>
        </p:spPr>
        <p:txBody>
          <a:bodyPr wrap="none" rtlCol="0">
            <a:spAutoFit/>
          </a:bodyPr>
          <a:lstStyle/>
          <a:p>
            <a:r>
              <a:rPr lang="en-US" b="1" dirty="0" smtClean="0"/>
              <a:t>Contour image</a:t>
            </a:r>
            <a:endParaRPr lang="en-US" b="1"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57" y="263299"/>
            <a:ext cx="8229600" cy="1139825"/>
          </a:xfrm>
        </p:spPr>
        <p:txBody>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291772"/>
            <a:ext cx="4038600" cy="4839154"/>
          </a:xfrm>
        </p:spPr>
        <p:txBody>
          <a:bodyPr/>
          <a:lstStyle/>
          <a:p>
            <a:r>
              <a:rPr lang="en-US" dirty="0" smtClean="0"/>
              <a:t>Lane 1</a:t>
            </a:r>
            <a:endParaRPr lang="en-US" dirty="0"/>
          </a:p>
        </p:txBody>
      </p:sp>
      <p:sp>
        <p:nvSpPr>
          <p:cNvPr id="5" name="Text Placeholder 4"/>
          <p:cNvSpPr>
            <a:spLocks noGrp="1"/>
          </p:cNvSpPr>
          <p:nvPr>
            <p:ph type="body" idx="2"/>
          </p:nvPr>
        </p:nvSpPr>
        <p:spPr>
          <a:xfrm>
            <a:off x="4648200" y="1349830"/>
            <a:ext cx="4038600" cy="4781096"/>
          </a:xfrm>
        </p:spPr>
        <p:txBody>
          <a:bodyPr/>
          <a:lstStyle/>
          <a:p>
            <a:r>
              <a:rPr lang="en-US" dirty="0" smtClean="0"/>
              <a:t>Lane 2</a:t>
            </a:r>
          </a:p>
          <a:p>
            <a:endParaRPr lang="en-US" dirty="0"/>
          </a:p>
        </p:txBody>
      </p:sp>
      <p:pic>
        <p:nvPicPr>
          <p:cNvPr id="4" name="Picture 3" descr="output 3.PNG"/>
          <p:cNvPicPr>
            <a:picLocks noChangeAspect="1"/>
          </p:cNvPicPr>
          <p:nvPr/>
        </p:nvPicPr>
        <p:blipFill>
          <a:blip r:embed="rId2"/>
          <a:stretch>
            <a:fillRect/>
          </a:stretch>
        </p:blipFill>
        <p:spPr>
          <a:xfrm>
            <a:off x="522515" y="1944914"/>
            <a:ext cx="3657599" cy="3976913"/>
          </a:xfrm>
          <a:prstGeom prst="rect">
            <a:avLst/>
          </a:prstGeom>
        </p:spPr>
      </p:pic>
      <p:pic>
        <p:nvPicPr>
          <p:cNvPr id="6" name="Picture 5" descr="lane2.PNG"/>
          <p:cNvPicPr>
            <a:picLocks noChangeAspect="1"/>
          </p:cNvPicPr>
          <p:nvPr/>
        </p:nvPicPr>
        <p:blipFill>
          <a:blip r:embed="rId3"/>
          <a:stretch>
            <a:fillRect/>
          </a:stretch>
        </p:blipFill>
        <p:spPr>
          <a:xfrm>
            <a:off x="4876800" y="2017486"/>
            <a:ext cx="3686628" cy="3889828"/>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de.PNG"/>
          <p:cNvPicPr>
            <a:picLocks noChangeAspect="1"/>
          </p:cNvPicPr>
          <p:nvPr/>
        </p:nvPicPr>
        <p:blipFill>
          <a:blip r:embed="rId2"/>
          <a:stretch>
            <a:fillRect/>
          </a:stretch>
        </p:blipFill>
        <p:spPr>
          <a:xfrm>
            <a:off x="638629" y="537030"/>
            <a:ext cx="7663542" cy="483325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Text Placeholder 4"/>
          <p:cNvSpPr>
            <a:spLocks noGrp="1"/>
          </p:cNvSpPr>
          <p:nvPr>
            <p:ph type="body" idx="1"/>
          </p:nvPr>
        </p:nvSpPr>
        <p:spPr/>
        <p:txBody>
          <a:bodyPr/>
          <a:lstStyle/>
          <a:p>
            <a:endParaRPr lang="en-US" dirty="0"/>
          </a:p>
        </p:txBody>
      </p:sp>
      <p:sp>
        <p:nvSpPr>
          <p:cNvPr id="6" name="Text Placeholder 5"/>
          <p:cNvSpPr>
            <a:spLocks noGrp="1"/>
          </p:cNvSpPr>
          <p:nvPr>
            <p:ph type="body" idx="2"/>
          </p:nvPr>
        </p:nvSpPr>
        <p:spPr/>
        <p:txBody>
          <a:bodyPr/>
          <a:lstStyle/>
          <a:p>
            <a:endParaRPr lang="en-US"/>
          </a:p>
        </p:txBody>
      </p:sp>
      <p:pic>
        <p:nvPicPr>
          <p:cNvPr id="4" name="Picture 3" descr="output 2.PNG"/>
          <p:cNvPicPr>
            <a:picLocks noChangeAspect="1"/>
          </p:cNvPicPr>
          <p:nvPr/>
        </p:nvPicPr>
        <p:blipFill>
          <a:blip r:embed="rId2"/>
          <a:stretch>
            <a:fillRect/>
          </a:stretch>
        </p:blipFill>
        <p:spPr>
          <a:xfrm>
            <a:off x="4985359" y="1778696"/>
            <a:ext cx="3737727" cy="4389876"/>
          </a:xfrm>
          <a:prstGeom prst="rect">
            <a:avLst/>
          </a:prstGeom>
        </p:spPr>
      </p:pic>
      <p:pic>
        <p:nvPicPr>
          <p:cNvPr id="8" name="Picture 7" descr="output2.PNG"/>
          <p:cNvPicPr>
            <a:picLocks noChangeAspect="1"/>
          </p:cNvPicPr>
          <p:nvPr/>
        </p:nvPicPr>
        <p:blipFill>
          <a:blip r:embed="rId3"/>
          <a:stretch>
            <a:fillRect/>
          </a:stretch>
        </p:blipFill>
        <p:spPr>
          <a:xfrm>
            <a:off x="613774" y="2367419"/>
            <a:ext cx="3958225" cy="1490597"/>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a:xfrm>
            <a:off x="457200" y="1306286"/>
            <a:ext cx="8229600" cy="4824639"/>
          </a:xfrm>
        </p:spPr>
        <p:txBody>
          <a:bodyPr/>
          <a:lstStyle/>
          <a:p>
            <a:pPr algn="just"/>
            <a:r>
              <a:rPr lang="en-US" dirty="0" smtClean="0">
                <a:latin typeface="Times New Roman" pitchFamily="18" charset="0"/>
                <a:cs typeface="Times New Roman" pitchFamily="18" charset="0"/>
              </a:rPr>
              <a:t>This project formally introduces the necessity for the development in traffic management.</a:t>
            </a:r>
          </a:p>
          <a:p>
            <a:pPr algn="just"/>
            <a:r>
              <a:rPr lang="en-US" dirty="0" smtClean="0">
                <a:latin typeface="Times New Roman" pitchFamily="18" charset="0"/>
                <a:cs typeface="Times New Roman" pitchFamily="18" charset="0"/>
              </a:rPr>
              <a:t>The main purpose of this project is to describe the importance of automation in  traffic controlling and traffic management.</a:t>
            </a:r>
          </a:p>
          <a:p>
            <a:pPr algn="just"/>
            <a:r>
              <a:rPr lang="en-US" dirty="0" smtClean="0">
                <a:latin typeface="Times New Roman" pitchFamily="18" charset="0"/>
                <a:cs typeface="Times New Roman" pitchFamily="18" charset="0"/>
              </a:rPr>
              <a:t>The Future scope of the system is to build more sophisticated system that not only helps to track down the moving objects but also to dynamically change itself to extreme situations</a:t>
            </a:r>
          </a:p>
          <a:p>
            <a:pPr algn="just">
              <a:buNone/>
            </a:pPr>
            <a:endParaRPr lang="en-US" dirty="0" smtClean="0">
              <a:latin typeface="Times New Roman" pitchFamily="18" charset="0"/>
              <a:cs typeface="Times New Roman"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idx="1"/>
          </p:nvPr>
        </p:nvSpPr>
        <p:spPr/>
        <p:txBody>
          <a:bodyPr/>
          <a:lstStyle/>
          <a:p>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Seenouvong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Nilakorn</a:t>
            </a:r>
            <a:r>
              <a:rPr lang="en-US" sz="2000" dirty="0" smtClean="0">
                <a:latin typeface="Times New Roman" pitchFamily="18" charset="0"/>
                <a:cs typeface="Times New Roman" pitchFamily="18" charset="0"/>
              </a:rPr>
              <a:t>, et al. "A computer vision based vehicle detection and counting system." </a:t>
            </a:r>
            <a:r>
              <a:rPr lang="en-US" sz="2000" i="1" dirty="0" smtClean="0">
                <a:latin typeface="Times New Roman" pitchFamily="18" charset="0"/>
                <a:cs typeface="Times New Roman" pitchFamily="18" charset="0"/>
              </a:rPr>
              <a:t>2016 8th International Conference on Knowledge and Smart Technology (KST)</a:t>
            </a:r>
            <a:r>
              <a:rPr lang="en-US" sz="2000" dirty="0" smtClean="0">
                <a:latin typeface="Times New Roman" pitchFamily="18" charset="0"/>
                <a:cs typeface="Times New Roman" pitchFamily="18" charset="0"/>
              </a:rPr>
              <a:t>. IEEE, 2016.</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[2] </a:t>
            </a:r>
            <a:r>
              <a:rPr lang="en-US" sz="2000" dirty="0" err="1" smtClean="0">
                <a:latin typeface="Times New Roman" pitchFamily="18" charset="0"/>
                <a:cs typeface="Times New Roman" pitchFamily="18" charset="0"/>
              </a:rPr>
              <a:t>Tahmid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Taqi</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Eklas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Hossain</a:t>
            </a:r>
            <a:r>
              <a:rPr lang="en-US" sz="2000" dirty="0" smtClean="0">
                <a:latin typeface="Times New Roman" pitchFamily="18" charset="0"/>
                <a:cs typeface="Times New Roman" pitchFamily="18" charset="0"/>
              </a:rPr>
              <a:t>. "Density based smart traffic control system using canny edge detection algorithm for congregating traffic information." </a:t>
            </a:r>
            <a:r>
              <a:rPr lang="en-US" sz="2000" i="1" dirty="0" smtClean="0">
                <a:latin typeface="Times New Roman" pitchFamily="18" charset="0"/>
                <a:cs typeface="Times New Roman" pitchFamily="18" charset="0"/>
              </a:rPr>
              <a:t>2017 3rd International Conference on Electrical Information and Communication Technology (EICT)</a:t>
            </a:r>
            <a:r>
              <a:rPr lang="en-US" sz="2000" dirty="0" smtClean="0">
                <a:latin typeface="Times New Roman" pitchFamily="18" charset="0"/>
                <a:cs typeface="Times New Roman" pitchFamily="18" charset="0"/>
              </a:rPr>
              <a:t>. IEEE, 2017.</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[3] </a:t>
            </a:r>
            <a:r>
              <a:rPr lang="en-US" sz="2000" dirty="0" err="1" smtClean="0">
                <a:latin typeface="Times New Roman" pitchFamily="18" charset="0"/>
                <a:cs typeface="Times New Roman" pitchFamily="18" charset="0"/>
              </a:rPr>
              <a:t>Fratama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Rizki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Ramadhan</a:t>
            </a:r>
            <a:r>
              <a:rPr lang="en-US" sz="2000" dirty="0" smtClean="0">
                <a:latin typeface="Times New Roman" pitchFamily="18" charset="0"/>
                <a:cs typeface="Times New Roman" pitchFamily="18" charset="0"/>
              </a:rPr>
              <a:t>, et al. "Real-Time Multiple Vehicle Counter using Background Subtraction for Traffic Monitoring System." </a:t>
            </a:r>
            <a:r>
              <a:rPr lang="en-US" sz="2000" i="1" dirty="0" smtClean="0">
                <a:latin typeface="Times New Roman" pitchFamily="18" charset="0"/>
                <a:cs typeface="Times New Roman" pitchFamily="18" charset="0"/>
              </a:rPr>
              <a:t>2019 International Seminar on Application for Technology of Information and Communication (</a:t>
            </a:r>
            <a:r>
              <a:rPr lang="en-US" sz="2000" i="1" dirty="0" err="1" smtClean="0">
                <a:latin typeface="Times New Roman" pitchFamily="18" charset="0"/>
                <a:cs typeface="Times New Roman" pitchFamily="18" charset="0"/>
              </a:rPr>
              <a:t>iSemantic</a:t>
            </a:r>
            <a:r>
              <a:rPr lang="en-US" sz="2000" i="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IEEE, 2019.</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457200" y="1001486"/>
            <a:ext cx="8229600" cy="4905828"/>
          </a:xfrm>
        </p:spPr>
        <p:txBody>
          <a:bodyPr/>
          <a:lstStyle/>
          <a:p>
            <a:pPr marL="342900" lvl="0" indent="-342900" algn="just">
              <a:spcBef>
                <a:spcPts val="560"/>
              </a:spcBef>
              <a:buSzPts val="1820"/>
              <a:buFont typeface="Noto Sans Symbols"/>
              <a:buChar char="⮚"/>
            </a:pPr>
            <a:r>
              <a:rPr lang="en-US" dirty="0" smtClean="0">
                <a:latin typeface="Times New Roman" pitchFamily="18" charset="0"/>
                <a:ea typeface="Times New Roman"/>
                <a:cs typeface="Times New Roman" pitchFamily="18" charset="0"/>
                <a:sym typeface="Times New Roman"/>
              </a:rPr>
              <a:t>Traffic Signal Controlling is one of major factor included in the Traffic Management.</a:t>
            </a:r>
            <a:endParaRPr lang="en-US" dirty="0" smtClean="0">
              <a:latin typeface="Times New Roman" pitchFamily="18" charset="0"/>
              <a:cs typeface="Times New Roman" pitchFamily="18" charset="0"/>
            </a:endParaRPr>
          </a:p>
          <a:p>
            <a:pPr marL="342900" lvl="0" indent="-342900" algn="just">
              <a:spcBef>
                <a:spcPts val="560"/>
              </a:spcBef>
              <a:buSzPts val="1820"/>
              <a:buFont typeface="Noto Sans Symbols"/>
              <a:buChar char="⮚"/>
            </a:pPr>
            <a:r>
              <a:rPr lang="en-US" dirty="0" smtClean="0">
                <a:latin typeface="Times New Roman" pitchFamily="18" charset="0"/>
                <a:ea typeface="Times New Roman"/>
                <a:cs typeface="Times New Roman" pitchFamily="18" charset="0"/>
                <a:sym typeface="Times New Roman"/>
              </a:rPr>
              <a:t>Due to inefficient controlling of the traffic controlling systems general public faces many consequences such as traffic jams for long duration, accidents, interruption in social lives.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sym typeface="Times New Roman"/>
              </a:rPr>
              <a:t>In order to manage the heavy traffic, signals should be allotted effectively without </a:t>
            </a:r>
            <a:r>
              <a:rPr lang="en-US" smtClean="0">
                <a:latin typeface="Times New Roman" pitchFamily="18" charset="0"/>
                <a:cs typeface="Times New Roman" pitchFamily="18" charset="0"/>
                <a:sym typeface="Times New Roman"/>
              </a:rPr>
              <a:t>any inconvenience </a:t>
            </a:r>
            <a:r>
              <a:rPr lang="en-US" dirty="0" smtClean="0">
                <a:latin typeface="Times New Roman" pitchFamily="18" charset="0"/>
                <a:cs typeface="Times New Roman" pitchFamily="18" charset="0"/>
                <a:sym typeface="Times New Roman"/>
              </a:rPr>
              <a:t>to the people. </a:t>
            </a:r>
            <a:endParaRPr lang="en-US" dirty="0" smtClean="0">
              <a:latin typeface="Times New Roman" pitchFamily="18" charset="0"/>
              <a:cs typeface="Times New Roman"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title"/>
          </p:nvPr>
        </p:nvSpPr>
        <p:spPr>
          <a:xfrm>
            <a:off x="1475655" y="4071942"/>
            <a:ext cx="6408713" cy="64294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IN" sz="8000" cap="none">
                <a:solidFill>
                  <a:srgbClr val="949494"/>
                </a:solidFill>
              </a:rPr>
              <a:t>  Thank you</a:t>
            </a:r>
            <a:endParaRPr/>
          </a:p>
        </p:txBody>
      </p:sp>
      <p:sp>
        <p:nvSpPr>
          <p:cNvPr id="187" name="Google Shape;187;p27"/>
          <p:cNvSpPr/>
          <p:nvPr/>
        </p:nvSpPr>
        <p:spPr>
          <a:xfrm>
            <a:off x="2571736" y="1214422"/>
            <a:ext cx="4429156" cy="92333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5400">
                <a:solidFill>
                  <a:schemeClr val="dk1"/>
                </a:solidFill>
                <a:latin typeface="Arial"/>
                <a:ea typeface="Arial"/>
                <a:cs typeface="Arial"/>
                <a:sym typeface="Arial"/>
              </a:rPr>
              <a:t>Queries</a:t>
            </a:r>
            <a:endParaRPr sz="5400">
              <a:solidFill>
                <a:schemeClr val="dk1"/>
              </a:solidFill>
              <a:latin typeface="Arial"/>
              <a:ea typeface="Arial"/>
              <a:cs typeface="Arial"/>
              <a:sym typeface="Arial"/>
            </a:endParaRPr>
          </a:p>
        </p:txBody>
      </p:sp>
      <p:sp>
        <p:nvSpPr>
          <p:cNvPr id="188" name="Google Shape;188;p27"/>
          <p:cNvSpPr/>
          <p:nvPr/>
        </p:nvSpPr>
        <p:spPr>
          <a:xfrm>
            <a:off x="3929058" y="2285992"/>
            <a:ext cx="1676400" cy="1862048"/>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1500" b="1" cap="none">
                <a:solidFill>
                  <a:schemeClr val="accent4"/>
                </a:solidFill>
                <a:latin typeface="Arial"/>
                <a:ea typeface="Arial"/>
                <a:cs typeface="Arial"/>
                <a:sym typeface="Arial"/>
              </a:rPr>
              <a:t>?</a:t>
            </a:r>
            <a:endParaRPr sz="11500" b="1" cap="none">
              <a:solidFill>
                <a:schemeClr val="accent4"/>
              </a:solidFill>
              <a:latin typeface="Ribeye"/>
              <a:ea typeface="Ribeye"/>
              <a:cs typeface="Ribeye"/>
              <a:sym typeface="Ribeye"/>
            </a:endParaRPr>
          </a:p>
        </p:txBody>
      </p:sp>
    </p:spTree>
  </p:cSld>
  <p:clrMapOvr>
    <a:masterClrMapping/>
  </p:clrMapOvr>
  <mc:AlternateContent xmlns:mc="http://schemas.openxmlformats.org/markup-compatibility/2006">
    <mc:Choice xmlns:p14="http://schemas.microsoft.com/office/powerpoint/2010/main" xmlns="" Requires="p14">
      <p:transition spd="med">
        <p14:gallery dir="l"/>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Existing Approaches:</a:t>
            </a:r>
            <a:endParaRPr/>
          </a:p>
        </p:txBody>
      </p:sp>
      <p:sp>
        <p:nvSpPr>
          <p:cNvPr id="132" name="Google Shape;132;p18"/>
          <p:cNvSpPr txBox="1">
            <a:spLocks noGrp="1"/>
          </p:cNvSpPr>
          <p:nvPr>
            <p:ph type="body" idx="1"/>
          </p:nvPr>
        </p:nvSpPr>
        <p:spPr>
          <a:xfrm>
            <a:off x="426368" y="1163637"/>
            <a:ext cx="8229600" cy="453072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820"/>
              <a:buFont typeface="Noto Sans Symbols"/>
              <a:buChar char="⮚"/>
            </a:pPr>
            <a:r>
              <a:rPr lang="en-IN" dirty="0">
                <a:latin typeface="Times New Roman" pitchFamily="18" charset="0"/>
                <a:ea typeface="Times New Roman"/>
                <a:cs typeface="Times New Roman" pitchFamily="18" charset="0"/>
                <a:sym typeface="Times New Roman"/>
              </a:rPr>
              <a:t>In most of the Indian cities, signal controlling systems </a:t>
            </a:r>
            <a:r>
              <a:rPr lang="en-IN" dirty="0" smtClean="0">
                <a:latin typeface="Times New Roman" pitchFamily="18" charset="0"/>
                <a:ea typeface="Times New Roman"/>
                <a:cs typeface="Times New Roman" pitchFamily="18" charset="0"/>
                <a:sym typeface="Times New Roman"/>
              </a:rPr>
              <a:t>are functioning </a:t>
            </a:r>
            <a:r>
              <a:rPr lang="en-IN" dirty="0">
                <a:latin typeface="Times New Roman" pitchFamily="18" charset="0"/>
                <a:ea typeface="Times New Roman"/>
                <a:cs typeface="Times New Roman" pitchFamily="18" charset="0"/>
                <a:sym typeface="Times New Roman"/>
              </a:rPr>
              <a:t>based on </a:t>
            </a:r>
            <a:r>
              <a:rPr lang="en-IN" dirty="0" smtClean="0">
                <a:latin typeface="Times New Roman" pitchFamily="18" charset="0"/>
                <a:ea typeface="Times New Roman"/>
                <a:cs typeface="Times New Roman" pitchFamily="18" charset="0"/>
                <a:sym typeface="Times New Roman"/>
              </a:rPr>
              <a:t>the Fixed </a:t>
            </a:r>
            <a:r>
              <a:rPr lang="en-IN" dirty="0">
                <a:latin typeface="Times New Roman" pitchFamily="18" charset="0"/>
                <a:ea typeface="Times New Roman"/>
                <a:cs typeface="Times New Roman" pitchFamily="18" charset="0"/>
                <a:sym typeface="Times New Roman"/>
              </a:rPr>
              <a:t>Time Control Mode or Manual Override Mode.</a:t>
            </a:r>
            <a:endParaRPr>
              <a:latin typeface="Times New Roman" pitchFamily="18" charset="0"/>
              <a:cs typeface="Times New Roman" pitchFamily="18" charset="0"/>
            </a:endParaRPr>
          </a:p>
          <a:p>
            <a:pPr marL="342900" lvl="0" indent="-342900" algn="just" rtl="0">
              <a:spcBef>
                <a:spcPts val="560"/>
              </a:spcBef>
              <a:spcAft>
                <a:spcPts val="0"/>
              </a:spcAft>
              <a:buSzPts val="1820"/>
              <a:buFont typeface="Noto Sans Symbols"/>
              <a:buChar char="⮚"/>
            </a:pPr>
            <a:r>
              <a:rPr lang="en-IN" dirty="0">
                <a:latin typeface="Times New Roman" pitchFamily="18" charset="0"/>
                <a:ea typeface="Times New Roman"/>
                <a:cs typeface="Times New Roman" pitchFamily="18" charset="0"/>
                <a:sym typeface="Times New Roman"/>
              </a:rPr>
              <a:t>The limitations </a:t>
            </a:r>
            <a:r>
              <a:rPr lang="en-IN" dirty="0" smtClean="0">
                <a:latin typeface="Times New Roman" pitchFamily="18" charset="0"/>
                <a:ea typeface="Times New Roman"/>
                <a:cs typeface="Times New Roman" pitchFamily="18" charset="0"/>
                <a:sym typeface="Times New Roman"/>
              </a:rPr>
              <a:t>of  </a:t>
            </a:r>
            <a:r>
              <a:rPr lang="en-IN" dirty="0">
                <a:latin typeface="Times New Roman" pitchFamily="18" charset="0"/>
                <a:ea typeface="Times New Roman"/>
                <a:cs typeface="Times New Roman" pitchFamily="18" charset="0"/>
                <a:sym typeface="Times New Roman"/>
              </a:rPr>
              <a:t>Fixed Time Control Mode is that the waiting time is independent of the severity of traffic.</a:t>
            </a:r>
            <a:endParaRPr>
              <a:latin typeface="Times New Roman" pitchFamily="18" charset="0"/>
              <a:cs typeface="Times New Roman" pitchFamily="18" charset="0"/>
            </a:endParaRPr>
          </a:p>
          <a:p>
            <a:pPr marL="342900" lvl="0" indent="-342900" algn="just" rtl="0">
              <a:spcBef>
                <a:spcPts val="560"/>
              </a:spcBef>
              <a:spcAft>
                <a:spcPts val="0"/>
              </a:spcAft>
              <a:buSzPts val="1820"/>
              <a:buFont typeface="Noto Sans Symbols"/>
              <a:buChar char="⮚"/>
            </a:pPr>
            <a:r>
              <a:rPr lang="en-IN" dirty="0">
                <a:latin typeface="Times New Roman" pitchFamily="18" charset="0"/>
                <a:ea typeface="Times New Roman"/>
                <a:cs typeface="Times New Roman" pitchFamily="18" charset="0"/>
                <a:sym typeface="Times New Roman"/>
              </a:rPr>
              <a:t>The limitations </a:t>
            </a:r>
            <a:r>
              <a:rPr lang="en-IN" dirty="0" smtClean="0">
                <a:latin typeface="Times New Roman" pitchFamily="18" charset="0"/>
                <a:ea typeface="Times New Roman"/>
                <a:cs typeface="Times New Roman" pitchFamily="18" charset="0"/>
                <a:sym typeface="Times New Roman"/>
              </a:rPr>
              <a:t>of  </a:t>
            </a:r>
            <a:r>
              <a:rPr lang="en-IN" dirty="0">
                <a:latin typeface="Times New Roman" pitchFamily="18" charset="0"/>
                <a:ea typeface="Times New Roman"/>
                <a:cs typeface="Times New Roman" pitchFamily="18" charset="0"/>
                <a:sym typeface="Times New Roman"/>
              </a:rPr>
              <a:t>Manual Override Mode is that it is not automated and </a:t>
            </a:r>
            <a:r>
              <a:rPr lang="en-IN" dirty="0" smtClean="0">
                <a:latin typeface="Times New Roman" pitchFamily="18" charset="0"/>
                <a:ea typeface="Times New Roman"/>
                <a:cs typeface="Times New Roman" pitchFamily="18" charset="0"/>
                <a:sym typeface="Times New Roman"/>
              </a:rPr>
              <a:t>it is </a:t>
            </a:r>
            <a:r>
              <a:rPr lang="en-IN" dirty="0">
                <a:latin typeface="Times New Roman" pitchFamily="18" charset="0"/>
                <a:ea typeface="Times New Roman"/>
                <a:cs typeface="Times New Roman" pitchFamily="18" charset="0"/>
                <a:sym typeface="Times New Roman"/>
              </a:rPr>
              <a:t>ambiguous to predict the traffic flow. </a:t>
            </a:r>
            <a:endParaRPr>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Proposed System</a:t>
            </a:r>
            <a:r>
              <a:rPr lang="en-IN" dirty="0"/>
              <a:t>:</a:t>
            </a:r>
            <a:endParaRPr/>
          </a:p>
        </p:txBody>
      </p:sp>
      <p:sp>
        <p:nvSpPr>
          <p:cNvPr id="138" name="Google Shape;138;p19"/>
          <p:cNvSpPr txBox="1">
            <a:spLocks noGrp="1"/>
          </p:cNvSpPr>
          <p:nvPr>
            <p:ph type="body" idx="1"/>
          </p:nvPr>
        </p:nvSpPr>
        <p:spPr>
          <a:xfrm>
            <a:off x="457200" y="1030514"/>
            <a:ext cx="8229600" cy="509451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820"/>
              <a:buChar char="■"/>
            </a:pPr>
            <a:r>
              <a:rPr lang="en-IN" dirty="0" smtClean="0">
                <a:latin typeface="Times New Roman" pitchFamily="18" charset="0"/>
                <a:ea typeface="Times New Roman"/>
                <a:cs typeface="Times New Roman" pitchFamily="18" charset="0"/>
                <a:sym typeface="Times New Roman"/>
              </a:rPr>
              <a:t>The proposed approach is to control the traffic signal based upon the vehicle density i.e., number of vehicles approaching the junction or a signal point. </a:t>
            </a:r>
          </a:p>
          <a:p>
            <a:pPr marL="342900" lvl="0" indent="-342900" algn="just" rtl="0">
              <a:spcBef>
                <a:spcPts val="0"/>
              </a:spcBef>
              <a:spcAft>
                <a:spcPts val="0"/>
              </a:spcAft>
              <a:buSzPts val="1820"/>
              <a:buChar char="■"/>
            </a:pPr>
            <a:r>
              <a:rPr lang="en-IN" dirty="0" smtClean="0">
                <a:latin typeface="Times New Roman" pitchFamily="18" charset="0"/>
                <a:ea typeface="Times New Roman"/>
                <a:cs typeface="Times New Roman" pitchFamily="18" charset="0"/>
                <a:sym typeface="Times New Roman"/>
              </a:rPr>
              <a:t>The traffic signal time in this approach is not static , it varies respective to vehicle density. This will be implemented based upon Open Computer Vision (</a:t>
            </a:r>
            <a:r>
              <a:rPr lang="en-IN" dirty="0" err="1" smtClean="0">
                <a:latin typeface="Times New Roman" pitchFamily="18" charset="0"/>
                <a:ea typeface="Times New Roman"/>
                <a:cs typeface="Times New Roman" pitchFamily="18" charset="0"/>
                <a:sym typeface="Times New Roman"/>
              </a:rPr>
              <a:t>OpenCV</a:t>
            </a:r>
            <a:r>
              <a:rPr lang="en-IN" dirty="0" smtClean="0">
                <a:latin typeface="Times New Roman" pitchFamily="18" charset="0"/>
                <a:ea typeface="Times New Roman"/>
                <a:cs typeface="Times New Roman" pitchFamily="18" charset="0"/>
                <a:sym typeface="Times New Roman"/>
              </a:rPr>
              <a:t>). </a:t>
            </a:r>
          </a:p>
          <a:p>
            <a:pPr marL="342900" lvl="0" indent="-342900" algn="just" rtl="0">
              <a:spcBef>
                <a:spcPts val="0"/>
              </a:spcBef>
              <a:spcAft>
                <a:spcPts val="0"/>
              </a:spcAft>
              <a:buSzPts val="1820"/>
              <a:buChar char="■"/>
            </a:pPr>
            <a:r>
              <a:rPr lang="en-IN" dirty="0" smtClean="0">
                <a:latin typeface="Times New Roman" pitchFamily="18" charset="0"/>
                <a:ea typeface="Times New Roman"/>
                <a:cs typeface="Times New Roman" pitchFamily="18" charset="0"/>
                <a:sym typeface="Times New Roman"/>
              </a:rPr>
              <a:t> Here, the number of vehicles in a lane are identified and compared with the number of vehicles in the adjacent lane. </a:t>
            </a:r>
            <a:endParaRPr smtClean="0">
              <a:latin typeface="Times New Roman" pitchFamily="18" charset="0"/>
              <a:cs typeface="Times New Roman" pitchFamily="18" charset="0"/>
            </a:endParaRPr>
          </a:p>
          <a:p>
            <a:pPr marL="342900" lvl="0" indent="-210820" algn="l" rtl="0">
              <a:spcBef>
                <a:spcPts val="640"/>
              </a:spcBef>
              <a:spcAft>
                <a:spcPts val="0"/>
              </a:spcAft>
              <a:buSzPts val="2080"/>
              <a:buNone/>
            </a:pPr>
            <a:endParaRPr>
              <a:latin typeface="Times New Roman" pitchFamily="18" charset="0"/>
              <a:ea typeface="Times New Roman"/>
              <a:cs typeface="Times New Roman" pitchFamily="18" charset="0"/>
              <a:sym typeface="Times New Roman"/>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457200" y="277813"/>
            <a:ext cx="8229600" cy="8397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Abstract</a:t>
            </a:r>
            <a:br>
              <a:rPr lang="en-IN" dirty="0" smtClean="0"/>
            </a:br>
            <a:r>
              <a:rPr lang="en-IN" dirty="0" smtClean="0"/>
              <a:t/>
            </a:r>
            <a:br>
              <a:rPr lang="en-IN" dirty="0" smtClean="0"/>
            </a:br>
            <a:endParaRPr/>
          </a:p>
        </p:txBody>
      </p:sp>
      <p:sp>
        <p:nvSpPr>
          <p:cNvPr id="157" name="Google Shape;157;p22"/>
          <p:cNvSpPr txBox="1">
            <a:spLocks noGrp="1"/>
          </p:cNvSpPr>
          <p:nvPr>
            <p:ph type="body" idx="1"/>
          </p:nvPr>
        </p:nvSpPr>
        <p:spPr>
          <a:xfrm>
            <a:off x="457200" y="1016000"/>
            <a:ext cx="8229600" cy="5114926"/>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50"/>
              <a:buNone/>
            </a:pPr>
            <a:endParaRPr lang="en-IN" sz="2800" dirty="0" smtClean="0">
              <a:latin typeface="Times New Roman" pitchFamily="18" charset="0"/>
              <a:cs typeface="Times New Roman" pitchFamily="18" charset="0"/>
            </a:endParaRPr>
          </a:p>
          <a:p>
            <a:pPr marL="342900" indent="-342900" algn="just">
              <a:spcBef>
                <a:spcPts val="0"/>
              </a:spcBef>
              <a:buSzPts val="1950"/>
            </a:pPr>
            <a:r>
              <a:rPr lang="en-IN" dirty="0" smtClean="0">
                <a:latin typeface="Times New Roman" pitchFamily="18" charset="0"/>
                <a:cs typeface="Times New Roman" pitchFamily="18" charset="0"/>
              </a:rPr>
              <a:t>To resolve the traffic congestion and decreasing vehicle queuing by making efficient use of traffic controlling system.</a:t>
            </a:r>
          </a:p>
          <a:p>
            <a:pPr marL="342900" indent="-342900" algn="just">
              <a:spcBef>
                <a:spcPts val="0"/>
              </a:spcBef>
              <a:buSzPts val="1950"/>
            </a:pPr>
            <a:endParaRPr>
              <a:latin typeface="Times New Roman" pitchFamily="18" charset="0"/>
              <a:cs typeface="Times New Roman" pitchFamily="18" charset="0"/>
            </a:endParaRPr>
          </a:p>
          <a:p>
            <a:pPr marL="342900" lvl="0" indent="-342900" algn="just" rtl="0">
              <a:spcBef>
                <a:spcPts val="600"/>
              </a:spcBef>
              <a:spcAft>
                <a:spcPts val="0"/>
              </a:spcAft>
              <a:buSzPts val="1950"/>
              <a:buChar char="■"/>
            </a:pPr>
            <a:r>
              <a:rPr lang="en-IN" dirty="0">
                <a:latin typeface="Times New Roman" pitchFamily="18" charset="0"/>
                <a:cs typeface="Times New Roman" pitchFamily="18" charset="0"/>
              </a:rPr>
              <a:t>In the </a:t>
            </a:r>
            <a:r>
              <a:rPr lang="en-IN" dirty="0" smtClean="0">
                <a:latin typeface="Times New Roman" pitchFamily="18" charset="0"/>
                <a:cs typeface="Times New Roman" pitchFamily="18" charset="0"/>
              </a:rPr>
              <a:t>proposed </a:t>
            </a:r>
            <a:r>
              <a:rPr lang="en-IN" dirty="0">
                <a:latin typeface="Times New Roman" pitchFamily="18" charset="0"/>
                <a:cs typeface="Times New Roman" pitchFamily="18" charset="0"/>
              </a:rPr>
              <a:t>method the traffic signal controlling is done by </a:t>
            </a:r>
            <a:r>
              <a:rPr lang="en-IN" dirty="0" smtClean="0">
                <a:latin typeface="Times New Roman" pitchFamily="18" charset="0"/>
                <a:cs typeface="Times New Roman" pitchFamily="18" charset="0"/>
              </a:rPr>
              <a:t>detection of </a:t>
            </a:r>
            <a:r>
              <a:rPr lang="en-IN" dirty="0">
                <a:latin typeface="Times New Roman" pitchFamily="18" charset="0"/>
                <a:cs typeface="Times New Roman" pitchFamily="18" charset="0"/>
              </a:rPr>
              <a:t>moving vehicles and observing the density of vehicles in a lane by using computer vision. </a:t>
            </a:r>
            <a:endParaRPr>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Text Placeholder 2"/>
          <p:cNvSpPr>
            <a:spLocks noGrp="1"/>
          </p:cNvSpPr>
          <p:nvPr>
            <p:ph type="body" idx="1"/>
          </p:nvPr>
        </p:nvSpPr>
        <p:spPr>
          <a:xfrm>
            <a:off x="500743" y="870858"/>
            <a:ext cx="8048171" cy="5254172"/>
          </a:xfrm>
        </p:spPr>
        <p:txBody>
          <a:bodyPr/>
          <a:lstStyle/>
          <a:p>
            <a:pPr lvl="0">
              <a:buNone/>
            </a:pPr>
            <a:endParaRPr lang="en-US" dirty="0"/>
          </a:p>
        </p:txBody>
      </p:sp>
      <p:graphicFrame>
        <p:nvGraphicFramePr>
          <p:cNvPr id="4" name="Diagram 7">
            <a:extLst>
              <a:ext uri="{FF2B5EF4-FFF2-40B4-BE49-F238E27FC236}">
                <a16:creationId xmlns:a16="http://schemas.microsoft.com/office/drawing/2014/main" xmlns="" id="{313F416B-2F19-41EF-B8A1-941363E5CAAA}"/>
              </a:ext>
            </a:extLst>
          </p:cNvPr>
          <p:cNvGraphicFramePr/>
          <p:nvPr/>
        </p:nvGraphicFramePr>
        <p:xfrm>
          <a:off x="1762036" y="1397143"/>
          <a:ext cx="5916603" cy="453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smtClean="0">
                <a:latin typeface="Times New Roman" pitchFamily="18" charset="0"/>
                <a:cs typeface="Times New Roman" pitchFamily="18" charset="0"/>
              </a:rPr>
              <a:t>Background Substraction  </a:t>
            </a:r>
            <a:endParaRPr lang="en-US" sz="3800" dirty="0">
              <a:latin typeface="Times New Roman" pitchFamily="18" charset="0"/>
              <a:cs typeface="Times New Roman" pitchFamily="18" charset="0"/>
            </a:endParaRPr>
          </a:p>
        </p:txBody>
      </p:sp>
      <p:sp>
        <p:nvSpPr>
          <p:cNvPr id="11" name="Text Placeholder 10"/>
          <p:cNvSpPr>
            <a:spLocks noGrp="1"/>
          </p:cNvSpPr>
          <p:nvPr>
            <p:ph type="body" idx="1"/>
          </p:nvPr>
        </p:nvSpPr>
        <p:spPr/>
        <p:txBody>
          <a:bodyPr/>
          <a:lstStyle/>
          <a:p>
            <a:pPr algn="just"/>
            <a:r>
              <a:rPr lang="en-US" dirty="0" smtClean="0">
                <a:latin typeface="Times New Roman" pitchFamily="18" charset="0"/>
                <a:ea typeface="+mn-lt"/>
                <a:cs typeface="Times New Roman" pitchFamily="18" charset="0"/>
              </a:rPr>
              <a:t>Background subtraction is a popular method for isolating the moving parts of a scene by segmenting it into background and foreground</a:t>
            </a:r>
          </a:p>
          <a:p>
            <a:pPr algn="just">
              <a:buNone/>
            </a:pPr>
            <a:endParaRPr lang="en-US" dirty="0" smtClean="0">
              <a:latin typeface="Times New Roman" pitchFamily="18" charset="0"/>
              <a:ea typeface="+mn-lt"/>
              <a:cs typeface="Times New Roman" pitchFamily="18" charset="0"/>
            </a:endParaRPr>
          </a:p>
          <a:p>
            <a:pPr algn="just"/>
            <a:r>
              <a:rPr lang="en-US" dirty="0" smtClean="0">
                <a:latin typeface="Times New Roman" pitchFamily="18" charset="0"/>
                <a:ea typeface="+mn-lt"/>
                <a:cs typeface="Times New Roman" pitchFamily="18" charset="0"/>
              </a:rPr>
              <a:t>In many surveillance systems, this method is used to find the background model of an image so that moving objects in the foreground can be detected by simply subtracting the background from the frames</a:t>
            </a:r>
            <a:r>
              <a:rPr lang="en-US" sz="2400" dirty="0" smtClean="0">
                <a:latin typeface="Times New Roman" pitchFamily="18" charset="0"/>
                <a:ea typeface="+mn-lt"/>
                <a:cs typeface="Times New Roman" pitchFamily="18" charset="0"/>
              </a:rPr>
              <a:t>.</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ase_image.JPG"/>
          <p:cNvPicPr>
            <a:picLocks noChangeAspect="1"/>
          </p:cNvPicPr>
          <p:nvPr/>
        </p:nvPicPr>
        <p:blipFill>
          <a:blip r:embed="rId2"/>
          <a:stretch>
            <a:fillRect/>
          </a:stretch>
        </p:blipFill>
        <p:spPr>
          <a:xfrm>
            <a:off x="638629" y="464457"/>
            <a:ext cx="2438400" cy="1890821"/>
          </a:xfrm>
          <a:prstGeom prst="rect">
            <a:avLst/>
          </a:prstGeom>
        </p:spPr>
      </p:pic>
      <p:sp>
        <p:nvSpPr>
          <p:cNvPr id="7" name="TextBox 6"/>
          <p:cNvSpPr txBox="1"/>
          <p:nvPr/>
        </p:nvSpPr>
        <p:spPr>
          <a:xfrm>
            <a:off x="1233713" y="2510971"/>
            <a:ext cx="1465944" cy="307777"/>
          </a:xfrm>
          <a:prstGeom prst="rect">
            <a:avLst/>
          </a:prstGeom>
          <a:noFill/>
        </p:spPr>
        <p:txBody>
          <a:bodyPr wrap="square" rtlCol="0">
            <a:spAutoFit/>
          </a:bodyPr>
          <a:lstStyle/>
          <a:p>
            <a:r>
              <a:rPr lang="en-US" dirty="0" smtClean="0"/>
              <a:t>Base image_1</a:t>
            </a:r>
            <a:endParaRPr lang="en-US" dirty="0"/>
          </a:p>
        </p:txBody>
      </p:sp>
      <p:pic>
        <p:nvPicPr>
          <p:cNvPr id="8" name="Picture 7" descr="diff_img.JPG"/>
          <p:cNvPicPr>
            <a:picLocks noChangeAspect="1"/>
          </p:cNvPicPr>
          <p:nvPr/>
        </p:nvPicPr>
        <p:blipFill>
          <a:blip r:embed="rId3"/>
          <a:stretch>
            <a:fillRect/>
          </a:stretch>
        </p:blipFill>
        <p:spPr>
          <a:xfrm>
            <a:off x="5152570" y="1930400"/>
            <a:ext cx="3497944" cy="2423885"/>
          </a:xfrm>
          <a:prstGeom prst="rect">
            <a:avLst/>
          </a:prstGeom>
        </p:spPr>
      </p:pic>
      <p:sp>
        <p:nvSpPr>
          <p:cNvPr id="9" name="TextBox 8"/>
          <p:cNvSpPr txBox="1"/>
          <p:nvPr/>
        </p:nvSpPr>
        <p:spPr>
          <a:xfrm>
            <a:off x="4557486" y="2467428"/>
            <a:ext cx="2423886" cy="307777"/>
          </a:xfrm>
          <a:prstGeom prst="rect">
            <a:avLst/>
          </a:prstGeom>
          <a:noFill/>
        </p:spPr>
        <p:txBody>
          <a:bodyPr wrap="square" rtlCol="0">
            <a:spAutoFit/>
          </a:bodyPr>
          <a:lstStyle/>
          <a:p>
            <a:pPr algn="ctr"/>
            <a:r>
              <a:rPr lang="en-US" dirty="0" smtClean="0"/>
              <a:t>Difference image</a:t>
            </a:r>
            <a:endParaRPr lang="en-US" dirty="0"/>
          </a:p>
        </p:txBody>
      </p:sp>
      <p:cxnSp>
        <p:nvCxnSpPr>
          <p:cNvPr id="14" name="Straight Arrow Connector 13"/>
          <p:cNvCxnSpPr>
            <a:stCxn id="6" idx="3"/>
            <a:endCxn id="8" idx="1"/>
          </p:cNvCxnSpPr>
          <p:nvPr/>
        </p:nvCxnSpPr>
        <p:spPr>
          <a:xfrm>
            <a:off x="3077029" y="1409868"/>
            <a:ext cx="2075541" cy="1732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9" name="Picture 18" descr="base_image2.JPG"/>
          <p:cNvPicPr>
            <a:picLocks noChangeAspect="1"/>
          </p:cNvPicPr>
          <p:nvPr/>
        </p:nvPicPr>
        <p:blipFill>
          <a:blip r:embed="rId4"/>
          <a:stretch>
            <a:fillRect/>
          </a:stretch>
        </p:blipFill>
        <p:spPr>
          <a:xfrm>
            <a:off x="696687" y="3352800"/>
            <a:ext cx="2510970" cy="1886857"/>
          </a:xfrm>
          <a:prstGeom prst="rect">
            <a:avLst/>
          </a:prstGeom>
        </p:spPr>
      </p:pic>
      <p:sp>
        <p:nvSpPr>
          <p:cNvPr id="20" name="Rectangle 19"/>
          <p:cNvSpPr/>
          <p:nvPr/>
        </p:nvSpPr>
        <p:spPr>
          <a:xfrm>
            <a:off x="1397689" y="5350655"/>
            <a:ext cx="1329210" cy="307777"/>
          </a:xfrm>
          <a:prstGeom prst="rect">
            <a:avLst/>
          </a:prstGeom>
        </p:spPr>
        <p:txBody>
          <a:bodyPr wrap="none">
            <a:spAutoFit/>
          </a:bodyPr>
          <a:lstStyle/>
          <a:p>
            <a:pPr lvl="0"/>
            <a:r>
              <a:rPr lang="en-US" dirty="0" smtClean="0"/>
              <a:t>Base image_2</a:t>
            </a:r>
            <a:endParaRPr lang="en-US" dirty="0"/>
          </a:p>
        </p:txBody>
      </p:sp>
      <p:cxnSp>
        <p:nvCxnSpPr>
          <p:cNvPr id="22" name="Straight Arrow Connector 21"/>
          <p:cNvCxnSpPr>
            <a:stCxn id="19" idx="3"/>
            <a:endCxn id="8" idx="1"/>
          </p:cNvCxnSpPr>
          <p:nvPr/>
        </p:nvCxnSpPr>
        <p:spPr>
          <a:xfrm flipV="1">
            <a:off x="3207657" y="3142343"/>
            <a:ext cx="1944913" cy="11538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71771" y="4659085"/>
            <a:ext cx="1537600" cy="307777"/>
          </a:xfrm>
          <a:prstGeom prst="rect">
            <a:avLst/>
          </a:prstGeom>
          <a:noFill/>
        </p:spPr>
        <p:txBody>
          <a:bodyPr wrap="none" rtlCol="0">
            <a:spAutoFit/>
          </a:bodyPr>
          <a:lstStyle/>
          <a:p>
            <a:r>
              <a:rPr lang="en-US" dirty="0" smtClean="0"/>
              <a:t>Difference image</a:t>
            </a:r>
            <a:endParaRPr lang="en-US" dirty="0"/>
          </a:p>
        </p:txBody>
      </p:sp>
      <p:sp>
        <p:nvSpPr>
          <p:cNvPr id="30" name="TextBox 29"/>
          <p:cNvSpPr txBox="1"/>
          <p:nvPr/>
        </p:nvSpPr>
        <p:spPr>
          <a:xfrm>
            <a:off x="3381829" y="2931887"/>
            <a:ext cx="1567543" cy="307777"/>
          </a:xfrm>
          <a:prstGeom prst="rect">
            <a:avLst/>
          </a:prstGeom>
          <a:noFill/>
        </p:spPr>
        <p:txBody>
          <a:bodyPr wrap="square" rtlCol="0">
            <a:spAutoFit/>
          </a:bodyPr>
          <a:lstStyle/>
          <a:p>
            <a:pPr algn="ctr"/>
            <a:r>
              <a:rPr lang="en-US" b="1" i="1" dirty="0" smtClean="0"/>
              <a:t>abs_diff()</a:t>
            </a:r>
            <a:endParaRPr lang="en-US" b="1" i="1"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sz="3600" dirty="0" smtClean="0">
                <a:latin typeface="Times New Roman" pitchFamily="18" charset="0"/>
                <a:cs typeface="Times New Roman" pitchFamily="18" charset="0"/>
              </a:rPr>
              <a:t>BGR2GRAY </a:t>
            </a:r>
            <a:r>
              <a:rPr lang="en-US" dirty="0" smtClean="0"/>
              <a:t/>
            </a:r>
            <a:br>
              <a:rPr lang="en-US" dirty="0" smtClean="0"/>
            </a:br>
            <a:endParaRPr lang="en-US" dirty="0"/>
          </a:p>
        </p:txBody>
      </p:sp>
      <p:sp>
        <p:nvSpPr>
          <p:cNvPr id="3" name="Text Placeholder 2"/>
          <p:cNvSpPr>
            <a:spLocks noGrp="1"/>
          </p:cNvSpPr>
          <p:nvPr>
            <p:ph type="body" idx="1"/>
          </p:nvPr>
        </p:nvSpPr>
        <p:spPr/>
        <p:txBody>
          <a:bodyPr/>
          <a:lstStyle/>
          <a:p>
            <a:pPr algn="just"/>
            <a:r>
              <a:rPr lang="en-US" dirty="0" smtClean="0">
                <a:latin typeface="Times New Roman" pitchFamily="18" charset="0"/>
                <a:cs typeface="Times New Roman" pitchFamily="18" charset="0"/>
              </a:rPr>
              <a:t>After background substraction, the output frame is converted  to gray image.</a:t>
            </a:r>
          </a:p>
          <a:p>
            <a:pPr algn="just"/>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p>
          <a:p>
            <a:endParaRPr lang="en-US" dirty="0"/>
          </a:p>
        </p:txBody>
      </p:sp>
      <p:sp>
        <p:nvSpPr>
          <p:cNvPr id="4" name="Rounded Rectangle 3"/>
          <p:cNvSpPr/>
          <p:nvPr/>
        </p:nvSpPr>
        <p:spPr>
          <a:xfrm>
            <a:off x="1175656" y="3759201"/>
            <a:ext cx="1872343" cy="1016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Difference image</a:t>
            </a:r>
            <a:endParaRPr lang="en-US" dirty="0">
              <a:solidFill>
                <a:schemeClr val="tx1"/>
              </a:solidFill>
            </a:endParaRPr>
          </a:p>
        </p:txBody>
      </p:sp>
      <p:pic>
        <p:nvPicPr>
          <p:cNvPr id="5" name="Picture 4" descr="gray.JPG"/>
          <p:cNvPicPr>
            <a:picLocks noChangeAspect="1"/>
          </p:cNvPicPr>
          <p:nvPr/>
        </p:nvPicPr>
        <p:blipFill>
          <a:blip r:embed="rId2"/>
          <a:stretch>
            <a:fillRect/>
          </a:stretch>
        </p:blipFill>
        <p:spPr>
          <a:xfrm>
            <a:off x="5326741" y="3098800"/>
            <a:ext cx="3526974" cy="2206173"/>
          </a:xfrm>
          <a:prstGeom prst="rect">
            <a:avLst/>
          </a:prstGeom>
        </p:spPr>
      </p:pic>
      <p:sp>
        <p:nvSpPr>
          <p:cNvPr id="9" name="TextBox 8"/>
          <p:cNvSpPr txBox="1"/>
          <p:nvPr/>
        </p:nvSpPr>
        <p:spPr>
          <a:xfrm>
            <a:off x="3889605" y="3932032"/>
            <a:ext cx="681597" cy="307777"/>
          </a:xfrm>
          <a:prstGeom prst="rect">
            <a:avLst/>
          </a:prstGeom>
          <a:noFill/>
        </p:spPr>
        <p:txBody>
          <a:bodyPr wrap="none" rtlCol="0">
            <a:spAutoFit/>
          </a:bodyPr>
          <a:lstStyle/>
          <a:p>
            <a:r>
              <a:rPr lang="en-US" b="1" i="1" dirty="0" smtClean="0"/>
              <a:t>gray()</a:t>
            </a:r>
            <a:endParaRPr lang="en-US" b="1" i="1" dirty="0"/>
          </a:p>
        </p:txBody>
      </p:sp>
      <p:cxnSp>
        <p:nvCxnSpPr>
          <p:cNvPr id="15" name="Straight Arrow Connector 14"/>
          <p:cNvCxnSpPr>
            <a:stCxn id="4" idx="3"/>
            <a:endCxn id="5" idx="1"/>
          </p:cNvCxnSpPr>
          <p:nvPr/>
        </p:nvCxnSpPr>
        <p:spPr>
          <a:xfrm flipV="1">
            <a:off x="3047999" y="4201887"/>
            <a:ext cx="2278742" cy="65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593</Words>
  <Application>Microsoft Office PowerPoint</Application>
  <PresentationFormat>On-screen Show (4:3)</PresentationFormat>
  <Paragraphs>82</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Times New Roman</vt:lpstr>
      <vt:lpstr>Garamond</vt:lpstr>
      <vt:lpstr>Noto Sans Symbols</vt:lpstr>
      <vt:lpstr>Ribeye</vt:lpstr>
      <vt:lpstr>Calibri</vt:lpstr>
      <vt:lpstr>Theme1</vt:lpstr>
      <vt:lpstr>  Density Based Traffic Control System</vt:lpstr>
      <vt:lpstr>Introduction</vt:lpstr>
      <vt:lpstr>Existing Approaches:</vt:lpstr>
      <vt:lpstr>Proposed System:</vt:lpstr>
      <vt:lpstr>Abstract  </vt:lpstr>
      <vt:lpstr>Methods</vt:lpstr>
      <vt:lpstr>Background Substraction  </vt:lpstr>
      <vt:lpstr>Slide 8</vt:lpstr>
      <vt:lpstr>BGR2GRAY  </vt:lpstr>
      <vt:lpstr>Gaussian Blur – Binary – Dilation </vt:lpstr>
      <vt:lpstr>Slide 11</vt:lpstr>
      <vt:lpstr>Slide 12</vt:lpstr>
      <vt:lpstr>Finding Contours</vt:lpstr>
      <vt:lpstr>Slide 14</vt:lpstr>
      <vt:lpstr>OUTPUT</vt:lpstr>
      <vt:lpstr>Slide 16</vt:lpstr>
      <vt:lpstr>Cont</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Density based Traffic Control</dc:title>
  <dc:creator>pc</dc:creator>
  <cp:lastModifiedBy>HP</cp:lastModifiedBy>
  <cp:revision>126</cp:revision>
  <dcterms:modified xsi:type="dcterms:W3CDTF">2020-04-16T04:28:42Z</dcterms:modified>
</cp:coreProperties>
</file>