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69" r:id="rId14"/>
    <p:sldId id="267" r:id="rId15"/>
  </p:sldIdLst>
  <p:sldSz cx="9144000" cy="6858000" type="screen4x3"/>
  <p:notesSz cx="6858000" cy="9144000"/>
  <p:embeddedFontLst>
    <p:embeddedFont>
      <p:font typeface="Garamond" pitchFamily="18" charset="0"/>
      <p:regular r:id="rId17"/>
      <p:bold r:id="rId18"/>
      <p:italic r:id="rId19"/>
    </p:embeddedFont>
    <p:embeddedFont>
      <p:font typeface="Ribeye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60"/>
  </p:normalViewPr>
  <p:slideViewPr>
    <p:cSldViewPr snapToGrid="0">
      <p:cViewPr>
        <p:scale>
          <a:sx n="66" d="100"/>
          <a:sy n="66" d="100"/>
        </p:scale>
        <p:origin x="-127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9</a:t>
            </a: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chart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 descr="image0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9600" y="228600"/>
            <a:ext cx="7747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 descr="image0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93100" y="76200"/>
            <a:ext cx="7747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762000" y="1074056"/>
            <a:ext cx="7623175" cy="17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Density 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Based </a:t>
            </a: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Traffic Control 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sz="36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3"/>
              <a:buNone/>
            </a:pPr>
            <a:r>
              <a:rPr lang="en-IN" sz="1850" b="1" dirty="0">
                <a:latin typeface="Times New Roman"/>
                <a:ea typeface="Times New Roman"/>
                <a:cs typeface="Times New Roman"/>
                <a:sym typeface="Times New Roman"/>
              </a:rPr>
              <a:t>Batch No: B-13				        Project Guide: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SzPts val="962"/>
              <a:buNone/>
            </a:pP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P. </a:t>
            </a:r>
            <a:r>
              <a:rPr lang="en-IN" sz="1480" dirty="0" err="1">
                <a:latin typeface="Times New Roman"/>
                <a:ea typeface="Times New Roman"/>
                <a:cs typeface="Times New Roman"/>
                <a:sym typeface="Times New Roman"/>
              </a:rPr>
              <a:t>Srujana</a:t>
            </a: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   	     (164G1A05A4</a:t>
            </a:r>
            <a:r>
              <a:rPr lang="en-IN" sz="1850" dirty="0">
                <a:latin typeface="Times New Roman"/>
                <a:ea typeface="Times New Roman"/>
                <a:cs typeface="Times New Roman"/>
                <a:sym typeface="Times New Roman"/>
              </a:rPr>
              <a:t>)                                  Dr. C. </a:t>
            </a:r>
            <a:r>
              <a:rPr lang="en-IN" sz="1850" dirty="0" err="1">
                <a:latin typeface="Times New Roman"/>
                <a:ea typeface="Times New Roman"/>
                <a:cs typeface="Times New Roman"/>
                <a:sym typeface="Times New Roman"/>
              </a:rPr>
              <a:t>Sasikala</a:t>
            </a:r>
            <a:r>
              <a:rPr lang="en-IN" sz="185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Ph.D</a:t>
            </a:r>
            <a:r>
              <a:rPr lang="en-IN" sz="1202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2"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96"/>
              </a:spcBef>
              <a:spcAft>
                <a:spcPts val="0"/>
              </a:spcAft>
              <a:buSzPts val="962"/>
              <a:buFont typeface="Noto Sans Symbols"/>
              <a:buNone/>
            </a:pP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M. </a:t>
            </a:r>
            <a:r>
              <a:rPr lang="en-IN" sz="1480" dirty="0" err="1">
                <a:latin typeface="Times New Roman"/>
                <a:ea typeface="Times New Roman"/>
                <a:cs typeface="Times New Roman"/>
                <a:sym typeface="Times New Roman"/>
              </a:rPr>
              <a:t>Sireesha</a:t>
            </a: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	                        (164G1A0597)                                      	   </a:t>
            </a:r>
            <a:r>
              <a:rPr lang="en-IN" sz="1480" dirty="0" smtClean="0">
                <a:latin typeface="Times New Roman"/>
                <a:ea typeface="Times New Roman"/>
                <a:cs typeface="Times New Roman"/>
                <a:sym typeface="Times New Roman"/>
              </a:rPr>
              <a:t>Associate </a:t>
            </a: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  <a:p>
            <a:pPr marL="0" lvl="0" indent="0" algn="l" rtl="0">
              <a:spcBef>
                <a:spcPts val="296"/>
              </a:spcBef>
              <a:spcAft>
                <a:spcPts val="0"/>
              </a:spcAft>
              <a:buSzPts val="962"/>
              <a:buFont typeface="Noto Sans Symbols"/>
              <a:buNone/>
            </a:pP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P. </a:t>
            </a:r>
            <a:r>
              <a:rPr lang="en-IN" sz="1480" dirty="0" err="1">
                <a:latin typeface="Times New Roman"/>
                <a:ea typeface="Times New Roman"/>
                <a:cs typeface="Times New Roman"/>
                <a:sym typeface="Times New Roman"/>
              </a:rPr>
              <a:t>SreeVidya</a:t>
            </a: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(164G1A05A3)</a:t>
            </a:r>
            <a:endParaRPr/>
          </a:p>
          <a:p>
            <a:pPr marL="0" lvl="0" indent="0" algn="l" rtl="0">
              <a:spcBef>
                <a:spcPts val="296"/>
              </a:spcBef>
              <a:spcAft>
                <a:spcPts val="0"/>
              </a:spcAft>
              <a:buSzPts val="962"/>
              <a:buFont typeface="Noto Sans Symbols"/>
              <a:buNone/>
            </a:pP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N. </a:t>
            </a:r>
            <a:r>
              <a:rPr lang="en-IN" sz="1480" dirty="0" err="1">
                <a:latin typeface="Times New Roman"/>
                <a:ea typeface="Times New Roman"/>
                <a:cs typeface="Times New Roman"/>
                <a:sym typeface="Times New Roman"/>
              </a:rPr>
              <a:t>Umesh</a:t>
            </a:r>
            <a:r>
              <a:rPr lang="en-IN" sz="1480" dirty="0">
                <a:latin typeface="Times New Roman"/>
                <a:ea typeface="Times New Roman"/>
                <a:cs typeface="Times New Roman"/>
                <a:sym typeface="Times New Roman"/>
              </a:rPr>
              <a:t> Chandra             (164G1A05B5)</a:t>
            </a:r>
            <a:endParaRPr/>
          </a:p>
          <a:p>
            <a:pPr marL="0" lvl="0" indent="0" algn="l" rtl="0">
              <a:spcBef>
                <a:spcPts val="296"/>
              </a:spcBef>
              <a:spcAft>
                <a:spcPts val="0"/>
              </a:spcAft>
              <a:buSzPts val="962"/>
              <a:buNone/>
            </a:pP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47800" y="5967412"/>
            <a:ext cx="7086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Srinivasa Ramanujan Institute of Technology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5929312"/>
            <a:ext cx="958850" cy="81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2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9075" algn="l" rtl="0"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IN" sz="2800" b="1" dirty="0"/>
              <a:t>[3] Real-Time Multiple Vehicle Counter using   Background Subtraction for Traffic</a:t>
            </a:r>
            <a:endParaRPr sz="2800" b="1"/>
          </a:p>
          <a:p>
            <a:pPr marL="342900" lvl="0" indent="-219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b="1" dirty="0"/>
              <a:t>  Monitoring System</a:t>
            </a:r>
            <a:endParaRPr sz="2800" b="1"/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research aims to build a traffic counter system which is tasked with calculating the volume of the vehicle by doing video processing obtained from the camera.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video processing uses the background subtraction method, binary threshold, morphology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detecting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object using contour,  and tracking objects to calculate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vehicle volume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1422400"/>
            <a:ext cx="75619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Based on the study of </a:t>
            </a:r>
            <a:r>
              <a:rPr lang="en-IN" sz="3200" dirty="0" smtClean="0"/>
              <a:t>above papers </a:t>
            </a:r>
            <a:r>
              <a:rPr lang="en-IN" sz="3200" dirty="0" smtClean="0"/>
              <a:t>we are detecting the vehicles, estimating the density of vehicles in adjacent lanes and the traffic signal responds based on the density.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Seenouvong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Nilakorn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 al. "A computer vision based vehicle detection and counting system."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2016 8th International Conference on Knowledge and Smart Technology (KST)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IEEE, 2016.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Tahmid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Taqi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Eklas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"Density based smart traffic control system using canny edge detection algorithm for congregating traffic information."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2017 3rd International Conference on Electrical Information and Communication Technology (EICT)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IEEE, 2017.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Fratama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Rizki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Ramadhan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 al. "Real-Time Multiple Vehicle Counter using Background Subtraction for Traffic Monitoring System."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2019 International Seminar on Application for Technology of Information and Communication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iSemantic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IEEE, 2019.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Review1 challenge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are </a:t>
            </a:r>
            <a:r>
              <a:rPr lang="en-IN" smtClean="0"/>
              <a:t>lanes detected?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1475655" y="4071942"/>
            <a:ext cx="6408713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cap="none">
                <a:solidFill>
                  <a:srgbClr val="949494"/>
                </a:solidFill>
              </a:rPr>
              <a:t>  Thank you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571736" y="1214422"/>
            <a:ext cx="44291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3929058" y="2285992"/>
            <a:ext cx="1676400" cy="1862048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500" b="1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1500" b="1" cap="none">
              <a:solidFill>
                <a:schemeClr val="accent4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7200" y="23805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Abstract 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04800" y="1086679"/>
            <a:ext cx="84582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⮚"/>
            </a:pPr>
            <a:r>
              <a:rPr lang="en-IN" sz="2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Traffic Signal Controlling is one of major factor included in the Traffic Management.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⮚"/>
            </a:pPr>
            <a:r>
              <a:rPr lang="en-IN" sz="2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inefficient controlling of the traffic controlling systems general public faces many consequences such as traffic jams for long duration, accidents, interruption in social lives.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⮚"/>
            </a:pPr>
            <a:r>
              <a:rPr lang="en-IN" sz="2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traffic signal controlling in this methodology is evolved in order to control the signalling with respect to vehicle density.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227330" algn="just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sz="28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lvl="0" indent="-227330" algn="just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sz="28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Existing Approaches: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426368" y="116363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⮚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In most of the Indian cities, signal controlling systems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are functioning </a:t>
            </a: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Fixed </a:t>
            </a: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Time Control Mode or Manual Override Mode.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⮚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The limitations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of  </a:t>
            </a: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Fixed Time Control Mode is that the waiting time is independent of the severity of traffic.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⮚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The limitations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of  </a:t>
            </a: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Manual Override Mode is that it is not automated and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</a:t>
            </a: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ambiguous to predict the traffic flow.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Proposed System</a:t>
            </a:r>
            <a:r>
              <a:rPr lang="en-IN" dirty="0"/>
              <a:t>: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The proposed approach is to control the traffic signal based upon the vehicle density i.e., number of vehicles approaching the junction or a signal point.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The traffic signal time in this approach is not static , it varies respective to vehicle density. This approach is based upon Open Computer Vision (</a:t>
            </a:r>
            <a:r>
              <a:rPr lang="en-IN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) where the number of vehicles in a lane are identified and compared with the number of vehicles in the adjacent lane. </a:t>
            </a:r>
            <a:endParaRPr/>
          </a:p>
          <a:p>
            <a:pPr marL="342900" lvl="0" indent="-21082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23528" y="286331"/>
            <a:ext cx="8229600" cy="115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Hardware and Software Requirements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57200" y="1628800"/>
            <a:ext cx="82296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IN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Hardware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Operating System:	Windows or Linux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CPU: Intel I3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RAM: 8 GB Available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Disk: 320 GB Available		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IN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Software 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IN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Python3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IN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OpenCV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Definition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457200" y="1016000"/>
            <a:ext cx="8229600" cy="511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SzPts val="1950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resolve the traffic congestion and decreasing vehicle queuing by making </a:t>
            </a:r>
          </a:p>
          <a:p>
            <a:pPr marL="342900" indent="-342900">
              <a:spcBef>
                <a:spcPts val="0"/>
              </a:spcBef>
              <a:buSzPts val="195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efficient use of traffic controlling system.</a:t>
            </a:r>
          </a:p>
          <a:p>
            <a:pPr marL="342900" indent="-342900">
              <a:spcBef>
                <a:spcPts val="0"/>
              </a:spcBef>
              <a:buSzPts val="1950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method the traffic signal controlling is done by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detection of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moving vehicles and observing the density of vehicles in a lane by using computer vision.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034" y="357166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Planning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57158" y="1142984"/>
            <a:ext cx="8786842" cy="471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Collecting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traffic surveillance data available in the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internet.  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vehicles by using Computer Vision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(involves background subtraction, Establishing Region 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Of Interest, Binarisation and finding contours of  vehicles)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web application.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Comparing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density of vehicles in any two lanes and producing results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traffic signal controller.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Documentation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Verification. 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       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587997" y="1324248"/>
            <a:ext cx="84297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IN" sz="2800" b="1" dirty="0"/>
              <a:t>[1] A Computer Vision Based Vehicle Detection and Counting System</a:t>
            </a:r>
            <a:endParaRPr sz="2800"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▪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paper presented a detailed description of using computer vision techniques to vehicle detection and counting system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▪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▪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Several computer vision techniques, including   thresholding, hole filling, morphology operation, were applied to remove noise and to enhance foreground objects.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▪"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633046" y="914400"/>
            <a:ext cx="7927144" cy="514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[2</a:t>
            </a:r>
            <a:r>
              <a:rPr lang="en-IN" sz="2800" b="1" dirty="0" smtClean="0"/>
              <a:t>]</a:t>
            </a:r>
            <a:r>
              <a:rPr lang="en-IN" sz="2800" dirty="0" smtClean="0"/>
              <a:t> </a:t>
            </a:r>
            <a:r>
              <a:rPr lang="en-IN" sz="2800" b="1" dirty="0" smtClean="0"/>
              <a:t>Density </a:t>
            </a:r>
            <a:r>
              <a:rPr lang="en-IN" sz="2800" b="1" dirty="0"/>
              <a:t>Based Smart Traffic Control    </a:t>
            </a:r>
            <a:r>
              <a:rPr lang="en-IN" sz="2800" b="1" dirty="0" smtClean="0"/>
              <a:t>                                                                System </a:t>
            </a:r>
            <a:r>
              <a:rPr lang="en-IN" sz="2800" b="1" dirty="0"/>
              <a:t>Using Canny Edge Detection </a:t>
            </a:r>
            <a:r>
              <a:rPr lang="en-IN" sz="2800" b="1" dirty="0" smtClean="0"/>
              <a:t>  Algorithm</a:t>
            </a:r>
            <a:r>
              <a:rPr lang="en-IN" dirty="0" smtClean="0"/>
              <a:t> </a:t>
            </a:r>
            <a:endParaRPr/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this paper, a system to control the traffic by measuring 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real time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vehicle density using canny edge detection with digital image processing is proposed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 the complete technique from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image acquisition to edge detection and finally green signal allotment is illustrated with proper schematics.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563</Words>
  <PresentationFormat>On-screen Show (4:3)</PresentationFormat>
  <Paragraphs>82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Garamond</vt:lpstr>
      <vt:lpstr>Noto Sans Symbols</vt:lpstr>
      <vt:lpstr>Ribeye</vt:lpstr>
      <vt:lpstr>Calibri</vt:lpstr>
      <vt:lpstr>Theme1</vt:lpstr>
      <vt:lpstr>  Density Based Traffic Control System</vt:lpstr>
      <vt:lpstr>Abstract </vt:lpstr>
      <vt:lpstr>Existing Approaches:</vt:lpstr>
      <vt:lpstr>Proposed System:</vt:lpstr>
      <vt:lpstr>Hardware and Software Requirements</vt:lpstr>
      <vt:lpstr>Problem Definition</vt:lpstr>
      <vt:lpstr>Planning</vt:lpstr>
      <vt:lpstr>Literature Survey</vt:lpstr>
      <vt:lpstr>Slide 9</vt:lpstr>
      <vt:lpstr>Slide 10</vt:lpstr>
      <vt:lpstr>Slide 11</vt:lpstr>
      <vt:lpstr>References</vt:lpstr>
      <vt:lpstr>Review1 challenge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Vehicle Density based Traffic Control </dc:title>
  <cp:lastModifiedBy>HP</cp:lastModifiedBy>
  <cp:revision>44</cp:revision>
  <dcterms:modified xsi:type="dcterms:W3CDTF">2020-01-30T08:48:33Z</dcterms:modified>
</cp:coreProperties>
</file>