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9440" y="690244"/>
            <a:ext cx="754443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150"/>
            <a:ext cx="10193655" cy="118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0" y="1731771"/>
            <a:ext cx="10360659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8414" y="3571418"/>
            <a:ext cx="3879216" cy="91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 marR="5080" indent="-641350">
              <a:lnSpc>
                <a:spcPct val="124700"/>
              </a:lnSpc>
              <a:spcBef>
                <a:spcPts val="95"/>
              </a:spcBef>
            </a:pPr>
            <a:r>
              <a:rPr lang="en-IN" sz="2400" dirty="0">
                <a:latin typeface="Calibri"/>
                <a:cs typeface="Calibri"/>
              </a:rPr>
              <a:t>Guntupalli Umesh Guru Sai</a:t>
            </a:r>
          </a:p>
          <a:p>
            <a:pPr marL="654050" marR="5080" indent="-641350">
              <a:lnSpc>
                <a:spcPct val="124700"/>
              </a:lnSpc>
              <a:spcBef>
                <a:spcPts val="95"/>
              </a:spcBef>
            </a:pPr>
            <a:r>
              <a:rPr lang="en-IN" sz="2400" spc="-10">
                <a:latin typeface="Calibri"/>
                <a:cs typeface="Calibri"/>
              </a:rPr>
              <a:t>                 29</a:t>
            </a:r>
            <a:r>
              <a:rPr sz="2400" spc="-10">
                <a:latin typeface="Calibri"/>
                <a:cs typeface="Calibri"/>
              </a:rPr>
              <a:t>-06-</a:t>
            </a:r>
            <a:r>
              <a:rPr sz="2400" spc="-20">
                <a:latin typeface="Calibri"/>
                <a:cs typeface="Calibri"/>
              </a:rPr>
              <a:t>2024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67" y="2005017"/>
              <a:ext cx="11407110" cy="824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Wrangling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874"/>
            <a:ext cx="6659880" cy="39992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dirty="0">
                <a:latin typeface="Calibri"/>
                <a:cs typeface="Calibri"/>
              </a:rPr>
              <a:t>failed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successfully.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Sometimes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attempt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unsuccessful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accident;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landing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reaching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particular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ocean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Ocean,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was </a:t>
            </a:r>
            <a:r>
              <a:rPr sz="2000" spc="-10" dirty="0">
                <a:latin typeface="Calibri"/>
                <a:cs typeface="Calibri"/>
              </a:rPr>
              <a:t>unsuccessful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reaching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certain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ocean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known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Ocean.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successful,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RTLS.</a:t>
            </a:r>
            <a:endParaRPr sz="2000">
              <a:latin typeface="Calibri"/>
              <a:cs typeface="Calibri"/>
            </a:endParaRPr>
          </a:p>
          <a:p>
            <a:pPr marL="241300" marR="113664" indent="-228600">
              <a:lnSpc>
                <a:spcPts val="19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RTLS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unsuccessful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ASDS </a:t>
            </a:r>
            <a:r>
              <a:rPr sz="2000" dirty="0">
                <a:latin typeface="Calibri"/>
                <a:cs typeface="Calibri"/>
              </a:rPr>
              <a:t>denotes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accomplished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drone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ship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ASDS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refers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ship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landing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unsuccessful.</a:t>
            </a:r>
            <a:endParaRPr sz="2000">
              <a:latin typeface="Calibri"/>
              <a:cs typeface="Calibri"/>
            </a:endParaRPr>
          </a:p>
          <a:p>
            <a:pPr marL="239395" marR="221615" indent="-226695" algn="just">
              <a:lnSpc>
                <a:spcPts val="19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Mostly,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Training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"0" 	</a:t>
            </a:r>
            <a:r>
              <a:rPr sz="2000" dirty="0">
                <a:latin typeface="Calibri"/>
                <a:cs typeface="Calibri"/>
              </a:rPr>
              <a:t>denotes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unsuccessful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"1"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50" dirty="0">
                <a:latin typeface="Calibri"/>
                <a:cs typeface="Calibri"/>
              </a:rPr>
              <a:t> a 	</a:t>
            </a:r>
            <a:r>
              <a:rPr sz="2000" spc="-10" dirty="0">
                <a:latin typeface="Calibri"/>
                <a:cs typeface="Calibri"/>
              </a:rPr>
              <a:t>successful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landing.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1825751"/>
              <a:ext cx="3326891" cy="4379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EDA</a:t>
            </a:r>
            <a:r>
              <a:rPr spc="-7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493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Charts</a:t>
            </a:r>
            <a:r>
              <a:rPr sz="1800" spc="-40" dirty="0"/>
              <a:t> </a:t>
            </a:r>
            <a:r>
              <a:rPr sz="1800" dirty="0"/>
              <a:t>plotted</a:t>
            </a:r>
            <a:r>
              <a:rPr sz="1800" spc="-40" dirty="0"/>
              <a:t> </a:t>
            </a:r>
            <a:r>
              <a:rPr sz="1800" spc="-20" dirty="0"/>
              <a:t>are:</a:t>
            </a:r>
            <a:endParaRPr sz="1800"/>
          </a:p>
          <a:p>
            <a:pPr marL="241935" marR="5080" indent="1600200">
              <a:lnSpc>
                <a:spcPct val="100000"/>
              </a:lnSpc>
              <a:spcBef>
                <a:spcPts val="1400"/>
              </a:spcBef>
            </a:pPr>
            <a:r>
              <a:rPr sz="1800" dirty="0"/>
              <a:t>Flight</a:t>
            </a:r>
            <a:r>
              <a:rPr sz="1800" spc="-35" dirty="0"/>
              <a:t> </a:t>
            </a:r>
            <a:r>
              <a:rPr sz="1800" dirty="0"/>
              <a:t>Number</a:t>
            </a:r>
            <a:r>
              <a:rPr sz="1800" spc="-40" dirty="0"/>
              <a:t> </a:t>
            </a:r>
            <a:r>
              <a:rPr sz="1800" dirty="0"/>
              <a:t>vs.</a:t>
            </a:r>
            <a:r>
              <a:rPr sz="1800" spc="-40" dirty="0"/>
              <a:t> </a:t>
            </a:r>
            <a:r>
              <a:rPr sz="1800" dirty="0"/>
              <a:t>Payload</a:t>
            </a:r>
            <a:r>
              <a:rPr sz="1800" spc="-35" dirty="0"/>
              <a:t> </a:t>
            </a:r>
            <a:r>
              <a:rPr sz="1800" dirty="0"/>
              <a:t>Mass,</a:t>
            </a:r>
            <a:r>
              <a:rPr sz="1800" spc="-35" dirty="0"/>
              <a:t> </a:t>
            </a:r>
            <a:r>
              <a:rPr sz="1800" dirty="0"/>
              <a:t>Flight</a:t>
            </a:r>
            <a:r>
              <a:rPr sz="1800" spc="-30" dirty="0"/>
              <a:t> </a:t>
            </a:r>
            <a:r>
              <a:rPr sz="1800" dirty="0"/>
              <a:t>Number</a:t>
            </a:r>
            <a:r>
              <a:rPr sz="1800" spc="-40" dirty="0"/>
              <a:t> </a:t>
            </a:r>
            <a:r>
              <a:rPr sz="1800" dirty="0"/>
              <a:t>vs.</a:t>
            </a:r>
            <a:r>
              <a:rPr sz="1800" spc="-40" dirty="0"/>
              <a:t> </a:t>
            </a:r>
            <a:r>
              <a:rPr sz="1800" dirty="0"/>
              <a:t>Launch</a:t>
            </a:r>
            <a:r>
              <a:rPr sz="1800" spc="-40" dirty="0"/>
              <a:t> </a:t>
            </a:r>
            <a:r>
              <a:rPr sz="1800" dirty="0"/>
              <a:t>Site,</a:t>
            </a:r>
            <a:r>
              <a:rPr sz="1800" spc="-35" dirty="0"/>
              <a:t> </a:t>
            </a:r>
            <a:r>
              <a:rPr sz="1800" spc="-10" dirty="0"/>
              <a:t>Payload </a:t>
            </a:r>
            <a:r>
              <a:rPr sz="1800" spc="50" dirty="0"/>
              <a:t>Mass</a:t>
            </a:r>
            <a:r>
              <a:rPr sz="1800" spc="195" dirty="0"/>
              <a:t> </a:t>
            </a:r>
            <a:r>
              <a:rPr sz="1800" dirty="0"/>
              <a:t>vs.</a:t>
            </a:r>
            <a:r>
              <a:rPr sz="1800" spc="195" dirty="0"/>
              <a:t> </a:t>
            </a:r>
            <a:r>
              <a:rPr sz="1800" spc="50" dirty="0"/>
              <a:t>Launch</a:t>
            </a:r>
            <a:r>
              <a:rPr sz="1800" spc="195" dirty="0"/>
              <a:t> </a:t>
            </a:r>
            <a:r>
              <a:rPr sz="1800" spc="50" dirty="0"/>
              <a:t>Site,</a:t>
            </a:r>
            <a:r>
              <a:rPr sz="1800" spc="190" dirty="0"/>
              <a:t> </a:t>
            </a:r>
            <a:r>
              <a:rPr sz="1800" dirty="0"/>
              <a:t>Orbit</a:t>
            </a:r>
            <a:r>
              <a:rPr sz="1800" spc="200" dirty="0"/>
              <a:t> </a:t>
            </a:r>
            <a:r>
              <a:rPr sz="1800" spc="50" dirty="0"/>
              <a:t>Type</a:t>
            </a:r>
            <a:r>
              <a:rPr sz="1800" spc="195" dirty="0"/>
              <a:t> </a:t>
            </a:r>
            <a:r>
              <a:rPr sz="1800" dirty="0"/>
              <a:t>vs.</a:t>
            </a:r>
            <a:r>
              <a:rPr sz="1800" spc="190" dirty="0"/>
              <a:t> </a:t>
            </a:r>
            <a:r>
              <a:rPr sz="1800" spc="55" dirty="0"/>
              <a:t>Success</a:t>
            </a:r>
            <a:r>
              <a:rPr sz="1800" spc="210" dirty="0"/>
              <a:t> </a:t>
            </a:r>
            <a:r>
              <a:rPr sz="1800" spc="50" dirty="0"/>
              <a:t>Rate,</a:t>
            </a:r>
            <a:r>
              <a:rPr sz="1800" spc="204" dirty="0"/>
              <a:t> </a:t>
            </a:r>
            <a:r>
              <a:rPr sz="1800" spc="60" dirty="0"/>
              <a:t>Flight</a:t>
            </a:r>
            <a:r>
              <a:rPr sz="1800" spc="210" dirty="0"/>
              <a:t> </a:t>
            </a:r>
            <a:r>
              <a:rPr sz="1800" spc="55" dirty="0"/>
              <a:t>Number</a:t>
            </a:r>
            <a:r>
              <a:rPr sz="1800" spc="200" dirty="0"/>
              <a:t> </a:t>
            </a:r>
            <a:r>
              <a:rPr sz="1800" spc="50" dirty="0"/>
              <a:t>vs.</a:t>
            </a:r>
            <a:r>
              <a:rPr sz="1800" spc="204" dirty="0"/>
              <a:t> </a:t>
            </a:r>
            <a:r>
              <a:rPr sz="1800" spc="50" dirty="0"/>
              <a:t>Orbit</a:t>
            </a:r>
            <a:r>
              <a:rPr sz="1800" spc="210" dirty="0"/>
              <a:t> </a:t>
            </a:r>
            <a:r>
              <a:rPr sz="1800" spc="35" dirty="0"/>
              <a:t>Type,</a:t>
            </a:r>
            <a:endParaRPr sz="1800"/>
          </a:p>
          <a:p>
            <a:pPr marL="241935">
              <a:lnSpc>
                <a:spcPct val="100000"/>
              </a:lnSpc>
            </a:pPr>
            <a:r>
              <a:rPr sz="1800" dirty="0"/>
              <a:t>Payload</a:t>
            </a:r>
            <a:r>
              <a:rPr sz="1800" spc="-40" dirty="0"/>
              <a:t> </a:t>
            </a:r>
            <a:r>
              <a:rPr sz="1800" dirty="0"/>
              <a:t>Mass</a:t>
            </a:r>
            <a:r>
              <a:rPr sz="1800" spc="-35" dirty="0"/>
              <a:t> </a:t>
            </a:r>
            <a:r>
              <a:rPr sz="1800" dirty="0"/>
              <a:t>vs</a:t>
            </a:r>
            <a:r>
              <a:rPr sz="1800" spc="-35" dirty="0"/>
              <a:t> </a:t>
            </a:r>
            <a:r>
              <a:rPr sz="1800" dirty="0"/>
              <a:t>Orbit</a:t>
            </a:r>
            <a:r>
              <a:rPr sz="1800" spc="-40" dirty="0"/>
              <a:t> </a:t>
            </a:r>
            <a:r>
              <a:rPr sz="1800" dirty="0"/>
              <a:t>Type</a:t>
            </a:r>
            <a:r>
              <a:rPr sz="1800" spc="-40" dirty="0"/>
              <a:t> </a:t>
            </a:r>
            <a:r>
              <a:rPr sz="1800" dirty="0"/>
              <a:t>and</a:t>
            </a:r>
            <a:r>
              <a:rPr sz="1800" spc="-35" dirty="0"/>
              <a:t> </a:t>
            </a:r>
            <a:r>
              <a:rPr sz="1800" dirty="0"/>
              <a:t>Success</a:t>
            </a:r>
            <a:r>
              <a:rPr sz="1800" spc="-40" dirty="0"/>
              <a:t> </a:t>
            </a:r>
            <a:r>
              <a:rPr sz="1800" dirty="0"/>
              <a:t>Rate</a:t>
            </a:r>
            <a:r>
              <a:rPr sz="1800" spc="-40" dirty="0"/>
              <a:t> </a:t>
            </a:r>
            <a:r>
              <a:rPr sz="1800" dirty="0"/>
              <a:t>Yearly</a:t>
            </a:r>
            <a:r>
              <a:rPr sz="1800" spc="-35" dirty="0"/>
              <a:t> </a:t>
            </a:r>
            <a:r>
              <a:rPr sz="1800" spc="-10" dirty="0"/>
              <a:t>Trend</a:t>
            </a:r>
            <a:endParaRPr sz="1800"/>
          </a:p>
          <a:p>
            <a:pPr marL="241935">
              <a:lnSpc>
                <a:spcPct val="100000"/>
              </a:lnSpc>
              <a:spcBef>
                <a:spcPts val="1400"/>
              </a:spcBef>
            </a:pPr>
            <a:r>
              <a:rPr sz="1800" dirty="0"/>
              <a:t>why</a:t>
            </a:r>
            <a:r>
              <a:rPr sz="1800" spc="-25" dirty="0"/>
              <a:t> </a:t>
            </a:r>
            <a:r>
              <a:rPr sz="1800" dirty="0"/>
              <a:t>you</a:t>
            </a:r>
            <a:r>
              <a:rPr sz="1800" spc="-20" dirty="0"/>
              <a:t> </a:t>
            </a:r>
            <a:r>
              <a:rPr sz="1800" dirty="0"/>
              <a:t>used</a:t>
            </a:r>
            <a:r>
              <a:rPr sz="1800" spc="-20" dirty="0"/>
              <a:t> </a:t>
            </a:r>
            <a:r>
              <a:rPr sz="1800" dirty="0"/>
              <a:t>those</a:t>
            </a:r>
            <a:r>
              <a:rPr sz="1800" spc="-30" dirty="0"/>
              <a:t> </a:t>
            </a:r>
            <a:r>
              <a:rPr sz="1800" spc="-10" dirty="0"/>
              <a:t>charts</a:t>
            </a:r>
            <a:endParaRPr sz="1800"/>
          </a:p>
          <a:p>
            <a:pPr marL="241935" marR="5080" indent="1610360">
              <a:lnSpc>
                <a:spcPct val="100000"/>
              </a:lnSpc>
              <a:spcBef>
                <a:spcPts val="1400"/>
              </a:spcBef>
            </a:pPr>
            <a:r>
              <a:rPr sz="1800" dirty="0"/>
              <a:t>Scatter</a:t>
            </a:r>
            <a:r>
              <a:rPr sz="1800" spc="215" dirty="0"/>
              <a:t> </a:t>
            </a:r>
            <a:r>
              <a:rPr sz="1800" dirty="0"/>
              <a:t>plots</a:t>
            </a:r>
            <a:r>
              <a:rPr sz="1800" spc="225" dirty="0"/>
              <a:t> </a:t>
            </a:r>
            <a:r>
              <a:rPr sz="1800" dirty="0"/>
              <a:t>show</a:t>
            </a:r>
            <a:r>
              <a:rPr sz="1800" spc="220" dirty="0"/>
              <a:t> </a:t>
            </a:r>
            <a:r>
              <a:rPr sz="1800" dirty="0"/>
              <a:t>the</a:t>
            </a:r>
            <a:r>
              <a:rPr sz="1800" spc="215" dirty="0"/>
              <a:t> </a:t>
            </a:r>
            <a:r>
              <a:rPr sz="1800" dirty="0"/>
              <a:t>relationship</a:t>
            </a:r>
            <a:r>
              <a:rPr sz="1800" spc="225" dirty="0"/>
              <a:t> </a:t>
            </a:r>
            <a:r>
              <a:rPr sz="1800" dirty="0"/>
              <a:t>between</a:t>
            </a:r>
            <a:r>
              <a:rPr sz="1800" spc="225" dirty="0"/>
              <a:t> </a:t>
            </a:r>
            <a:r>
              <a:rPr sz="1800" dirty="0"/>
              <a:t>variables.</a:t>
            </a:r>
            <a:r>
              <a:rPr sz="1800" spc="220" dirty="0"/>
              <a:t> </a:t>
            </a:r>
            <a:r>
              <a:rPr sz="1800" dirty="0"/>
              <a:t>If</a:t>
            </a:r>
            <a:r>
              <a:rPr sz="1800" spc="220" dirty="0"/>
              <a:t> </a:t>
            </a:r>
            <a:r>
              <a:rPr sz="1800" dirty="0"/>
              <a:t>a</a:t>
            </a:r>
            <a:r>
              <a:rPr sz="1800" spc="215" dirty="0"/>
              <a:t> </a:t>
            </a:r>
            <a:r>
              <a:rPr sz="1800" spc="-10" dirty="0"/>
              <a:t>relationship </a:t>
            </a:r>
            <a:r>
              <a:rPr sz="1800" dirty="0"/>
              <a:t>exists,</a:t>
            </a:r>
            <a:r>
              <a:rPr sz="1800" spc="-35" dirty="0"/>
              <a:t> </a:t>
            </a:r>
            <a:r>
              <a:rPr sz="1800" dirty="0"/>
              <a:t>they</a:t>
            </a:r>
            <a:r>
              <a:rPr sz="1800" spc="-35" dirty="0"/>
              <a:t> </a:t>
            </a:r>
            <a:r>
              <a:rPr sz="1800" dirty="0"/>
              <a:t>could</a:t>
            </a:r>
            <a:r>
              <a:rPr sz="1800" spc="-35" dirty="0"/>
              <a:t> </a:t>
            </a:r>
            <a:r>
              <a:rPr sz="1800" dirty="0"/>
              <a:t>be</a:t>
            </a:r>
            <a:r>
              <a:rPr sz="1800" spc="-35" dirty="0"/>
              <a:t> </a:t>
            </a:r>
            <a:r>
              <a:rPr sz="1800" dirty="0"/>
              <a:t>used</a:t>
            </a:r>
            <a:r>
              <a:rPr sz="1800" spc="-35" dirty="0"/>
              <a:t> </a:t>
            </a:r>
            <a:r>
              <a:rPr sz="1800" dirty="0"/>
              <a:t>in</a:t>
            </a:r>
            <a:r>
              <a:rPr sz="1800" spc="-30" dirty="0"/>
              <a:t> </a:t>
            </a:r>
            <a:r>
              <a:rPr sz="1800" dirty="0"/>
              <a:t>machine</a:t>
            </a:r>
            <a:r>
              <a:rPr sz="1800" spc="-40" dirty="0"/>
              <a:t> </a:t>
            </a:r>
            <a:r>
              <a:rPr sz="1800" dirty="0"/>
              <a:t>learning</a:t>
            </a:r>
            <a:r>
              <a:rPr sz="1800" spc="-35" dirty="0"/>
              <a:t> </a:t>
            </a:r>
            <a:r>
              <a:rPr sz="1800" spc="-10" dirty="0"/>
              <a:t>model.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160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EDA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2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6312"/>
            <a:ext cx="10627995" cy="47002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240665" algn="l"/>
              </a:tabLst>
            </a:pPr>
            <a:r>
              <a:rPr sz="1700" spc="-10" dirty="0">
                <a:solidFill>
                  <a:srgbClr val="9DC3E6"/>
                </a:solidFill>
                <a:latin typeface="Calibri"/>
                <a:cs typeface="Calibri"/>
              </a:rPr>
              <a:t>Performed</a:t>
            </a:r>
            <a:r>
              <a:rPr sz="1700" spc="-45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DC3E6"/>
                </a:solidFill>
                <a:latin typeface="Calibri"/>
                <a:cs typeface="Calibri"/>
              </a:rPr>
              <a:t>SQL</a:t>
            </a:r>
            <a:r>
              <a:rPr sz="1700" spc="-4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DC3E6"/>
                </a:solidFill>
                <a:latin typeface="Calibri"/>
                <a:cs typeface="Calibri"/>
              </a:rPr>
              <a:t>Queries</a:t>
            </a:r>
            <a:r>
              <a:rPr sz="1700" spc="-4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9DC3E6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5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Displaying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names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unique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space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mission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Displaying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5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records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where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begin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with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string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‘CCA’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Displaying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total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payload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mass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carried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by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boosters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by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NASA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(CRS)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Displaying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average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payload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mass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carried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by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booster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version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F9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v1.1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Listing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date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when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first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successful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landing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outcome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ground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was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achieved</a:t>
            </a:r>
            <a:endParaRPr sz="1700">
              <a:latin typeface="Segoe Print"/>
              <a:cs typeface="Segoe Print"/>
            </a:endParaRPr>
          </a:p>
          <a:p>
            <a:pPr marL="241300" marR="5080" indent="-228600">
              <a:lnSpc>
                <a:spcPts val="1830"/>
              </a:lnSpc>
              <a:spcBef>
                <a:spcPts val="1035"/>
              </a:spcBef>
              <a:buClr>
                <a:srgbClr val="9DC3E6"/>
              </a:buClr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Segoe Print"/>
                <a:cs typeface="Segoe Print"/>
              </a:rPr>
              <a:t>Listing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2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names</a:t>
            </a:r>
            <a:r>
              <a:rPr sz="1700" spc="2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2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boosters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which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have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drone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ship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21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have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payload</a:t>
            </a:r>
            <a:r>
              <a:rPr sz="1700" spc="210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mass </a:t>
            </a:r>
            <a:r>
              <a:rPr sz="1700" dirty="0">
                <a:latin typeface="Segoe Print"/>
                <a:cs typeface="Segoe Print"/>
              </a:rPr>
              <a:t>greater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than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4000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but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less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than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6000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Listing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total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number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successful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failure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mission</a:t>
            </a:r>
            <a:r>
              <a:rPr sz="1700" spc="-5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outcomes</a:t>
            </a:r>
            <a:endParaRPr sz="17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Listing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names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booster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versions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which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have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carried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maximum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payload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mass</a:t>
            </a:r>
            <a:endParaRPr sz="1700">
              <a:latin typeface="Segoe Print"/>
              <a:cs typeface="Segoe Print"/>
            </a:endParaRPr>
          </a:p>
          <a:p>
            <a:pPr marL="241300" marR="31750" indent="-228600">
              <a:lnSpc>
                <a:spcPts val="1839"/>
              </a:lnSpc>
              <a:spcBef>
                <a:spcPts val="1025"/>
              </a:spcBef>
              <a:buClr>
                <a:srgbClr val="9DC3E6"/>
              </a:buClr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Segoe Print"/>
                <a:cs typeface="Segoe Print"/>
              </a:rPr>
              <a:t>Listing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failed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landing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outcomes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drone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ship,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their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versions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names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for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months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-2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year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2015</a:t>
            </a:r>
            <a:endParaRPr sz="1700">
              <a:latin typeface="Segoe Print"/>
              <a:cs typeface="Segoe Print"/>
            </a:endParaRPr>
          </a:p>
          <a:p>
            <a:pPr marL="241300" marR="5080" indent="-228600">
              <a:lnSpc>
                <a:spcPts val="1830"/>
              </a:lnSpc>
              <a:spcBef>
                <a:spcPts val="1000"/>
              </a:spcBef>
              <a:buClr>
                <a:srgbClr val="9DC3E6"/>
              </a:buClr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Segoe Print"/>
                <a:cs typeface="Segoe Print"/>
              </a:rPr>
              <a:t>Ranking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count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landing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outcomes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(such</a:t>
            </a:r>
            <a:r>
              <a:rPr sz="1700" spc="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as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Failure</a:t>
            </a:r>
            <a:r>
              <a:rPr sz="1700" spc="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(drone</a:t>
            </a:r>
            <a:r>
              <a:rPr sz="1700" spc="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ship)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or</a:t>
            </a:r>
            <a:r>
              <a:rPr sz="1700" spc="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(ground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pad)) </a:t>
            </a:r>
            <a:r>
              <a:rPr sz="1700" dirty="0">
                <a:latin typeface="Segoe Print"/>
                <a:cs typeface="Segoe Print"/>
              </a:rPr>
              <a:t>between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date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2010-06-</a:t>
            </a:r>
            <a:r>
              <a:rPr sz="1700" dirty="0">
                <a:latin typeface="Segoe Print"/>
                <a:cs typeface="Segoe Print"/>
              </a:rPr>
              <a:t>04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2017-03-</a:t>
            </a:r>
            <a:r>
              <a:rPr sz="1700" dirty="0">
                <a:latin typeface="Segoe Print"/>
                <a:cs typeface="Segoe Print"/>
              </a:rPr>
              <a:t>20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in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descending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order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983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Build</a:t>
            </a:r>
            <a:r>
              <a:rPr sz="4000" spc="-90" dirty="0"/>
              <a:t> </a:t>
            </a:r>
            <a:r>
              <a:rPr sz="4000" dirty="0"/>
              <a:t>an</a:t>
            </a:r>
            <a:r>
              <a:rPr sz="4000" spc="-90" dirty="0"/>
              <a:t> </a:t>
            </a:r>
            <a:r>
              <a:rPr sz="4000" dirty="0"/>
              <a:t>Interactive</a:t>
            </a:r>
            <a:r>
              <a:rPr sz="4000" spc="-90" dirty="0"/>
              <a:t> </a:t>
            </a:r>
            <a:r>
              <a:rPr sz="4000" dirty="0"/>
              <a:t>Map</a:t>
            </a:r>
            <a:r>
              <a:rPr sz="4000" spc="-90" dirty="0"/>
              <a:t> </a:t>
            </a:r>
            <a:r>
              <a:rPr sz="4000" dirty="0"/>
              <a:t>with</a:t>
            </a:r>
            <a:r>
              <a:rPr sz="4000" spc="-90" dirty="0"/>
              <a:t> </a:t>
            </a:r>
            <a:r>
              <a:rPr sz="4000" spc="-10" dirty="0"/>
              <a:t>Folium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473327"/>
            <a:ext cx="10360025" cy="37109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890"/>
              </a:spcBef>
              <a:buClr>
                <a:srgbClr val="9DC3E6"/>
              </a:buClr>
              <a:buFont typeface="Wingdings"/>
              <a:buChar char="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Markers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-2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all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Sites:</a:t>
            </a:r>
            <a:endParaRPr sz="1700">
              <a:latin typeface="Segoe Print"/>
              <a:cs typeface="Segoe Print"/>
            </a:endParaRPr>
          </a:p>
          <a:p>
            <a:pPr marL="12700" marR="5080" indent="1835150">
              <a:lnSpc>
                <a:spcPts val="1839"/>
              </a:lnSpc>
              <a:spcBef>
                <a:spcPts val="102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with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Circle,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Popup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Label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Text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Label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NASA</a:t>
            </a:r>
            <a:r>
              <a:rPr sz="1700" spc="9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Johnson </a:t>
            </a:r>
            <a:r>
              <a:rPr sz="1700" dirty="0">
                <a:latin typeface="Segoe Print"/>
                <a:cs typeface="Segoe Print"/>
              </a:rPr>
              <a:t>Space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Center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using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its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latitude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longitude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coordinates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start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location.</a:t>
            </a:r>
            <a:endParaRPr sz="1700">
              <a:latin typeface="Segoe Print"/>
              <a:cs typeface="Segoe Print"/>
            </a:endParaRPr>
          </a:p>
          <a:p>
            <a:pPr marL="12700" marR="5080" indent="1468120" algn="just">
              <a:lnSpc>
                <a:spcPts val="1839"/>
              </a:lnSpc>
              <a:spcBef>
                <a:spcPts val="990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Markers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with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Circle,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Popup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Label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Text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Label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21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all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Sites </a:t>
            </a:r>
            <a:r>
              <a:rPr sz="1700" spc="50" dirty="0">
                <a:latin typeface="Segoe Print"/>
                <a:cs typeface="Segoe Print"/>
              </a:rPr>
              <a:t>using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their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latitude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longitude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coordinates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show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their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geographical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locations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and </a:t>
            </a:r>
            <a:r>
              <a:rPr sz="1700" dirty="0">
                <a:latin typeface="Segoe Print"/>
                <a:cs typeface="Segoe Print"/>
              </a:rPr>
              <a:t>proximity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Equator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coasts.</a:t>
            </a:r>
            <a:endParaRPr sz="1700">
              <a:latin typeface="Segoe Print"/>
              <a:cs typeface="Segoe Print"/>
            </a:endParaRPr>
          </a:p>
          <a:p>
            <a:pPr marL="240665" indent="-227965" algn="just">
              <a:lnSpc>
                <a:spcPct val="100000"/>
              </a:lnSpc>
              <a:spcBef>
                <a:spcPts val="755"/>
              </a:spcBef>
              <a:buClr>
                <a:srgbClr val="9DC3E6"/>
              </a:buClr>
              <a:buFont typeface="Wingdings"/>
              <a:buChar char=""/>
              <a:tabLst>
                <a:tab pos="240665" algn="l"/>
              </a:tabLst>
            </a:pPr>
            <a:r>
              <a:rPr sz="1700" dirty="0">
                <a:latin typeface="Segoe Print"/>
                <a:cs typeface="Segoe Print"/>
              </a:rPr>
              <a:t>Colored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outcomes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for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each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Site:</a:t>
            </a:r>
            <a:endParaRPr sz="1700">
              <a:latin typeface="Segoe Print"/>
              <a:cs typeface="Segoe Print"/>
            </a:endParaRPr>
          </a:p>
          <a:p>
            <a:pPr marL="12700" marR="5080" lvl="1" indent="2065020">
              <a:lnSpc>
                <a:spcPts val="1839"/>
              </a:lnSpc>
              <a:spcBef>
                <a:spcPts val="1025"/>
              </a:spcBef>
              <a:buChar char="-"/>
              <a:tabLst>
                <a:tab pos="2077720" algn="l"/>
              </a:tabLst>
            </a:pP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colored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Markers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1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(Green)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failed</a:t>
            </a:r>
            <a:r>
              <a:rPr sz="1700" spc="1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(Red)</a:t>
            </a:r>
            <a:r>
              <a:rPr sz="1700" spc="1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launches</a:t>
            </a:r>
            <a:r>
              <a:rPr sz="1700" spc="14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using </a:t>
            </a:r>
            <a:r>
              <a:rPr sz="1700" dirty="0">
                <a:latin typeface="Segoe Print"/>
                <a:cs typeface="Segoe Print"/>
              </a:rPr>
              <a:t>Marker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Cluster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identify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which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have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relatively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high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rates.</a:t>
            </a:r>
            <a:endParaRPr sz="1700">
              <a:latin typeface="Segoe Print"/>
              <a:cs typeface="Segoe Print"/>
            </a:endParaRPr>
          </a:p>
          <a:p>
            <a:pPr marL="327025" indent="-314325" algn="just">
              <a:lnSpc>
                <a:spcPct val="100000"/>
              </a:lnSpc>
              <a:spcBef>
                <a:spcPts val="760"/>
              </a:spcBef>
              <a:buClr>
                <a:srgbClr val="F0EFEF"/>
              </a:buClr>
              <a:buFont typeface="Wingdings"/>
              <a:buChar char=""/>
              <a:tabLst>
                <a:tab pos="327025" algn="l"/>
              </a:tabLst>
            </a:pPr>
            <a:r>
              <a:rPr sz="1700" dirty="0">
                <a:latin typeface="Segoe Print"/>
                <a:cs typeface="Segoe Print"/>
              </a:rPr>
              <a:t>Distances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between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its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proximities:</a:t>
            </a:r>
            <a:endParaRPr sz="1700">
              <a:latin typeface="Segoe Print"/>
              <a:cs typeface="Segoe Print"/>
            </a:endParaRPr>
          </a:p>
          <a:p>
            <a:pPr marL="12700" marR="5080" lvl="1" indent="2065020">
              <a:lnSpc>
                <a:spcPts val="1839"/>
              </a:lnSpc>
              <a:spcBef>
                <a:spcPts val="1025"/>
              </a:spcBef>
              <a:buChar char="-"/>
              <a:tabLst>
                <a:tab pos="2077720" algn="l"/>
              </a:tabLst>
            </a:pP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1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colored</a:t>
            </a:r>
            <a:r>
              <a:rPr sz="1700" spc="1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Lines</a:t>
            </a:r>
            <a:r>
              <a:rPr sz="1700" spc="11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1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show</a:t>
            </a:r>
            <a:r>
              <a:rPr sz="1700" spc="11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distances</a:t>
            </a:r>
            <a:r>
              <a:rPr sz="1700" spc="1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between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114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12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KSC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spc="-25" dirty="0">
                <a:latin typeface="Segoe Print"/>
                <a:cs typeface="Segoe Print"/>
              </a:rPr>
              <a:t>LC- </a:t>
            </a:r>
            <a:r>
              <a:rPr sz="1700" dirty="0">
                <a:latin typeface="Segoe Print"/>
                <a:cs typeface="Segoe Print"/>
              </a:rPr>
              <a:t>39A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(as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example)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its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proximities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like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Railway,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Highway,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Coastline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Closest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City.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</a:t>
            </a:r>
            <a:r>
              <a:rPr spc="-8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Dashboard</a:t>
            </a:r>
            <a:r>
              <a:rPr spc="-8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Plotly</a:t>
            </a:r>
            <a:r>
              <a:rPr spc="-60" dirty="0"/>
              <a:t> </a:t>
            </a:r>
            <a:r>
              <a:rPr spc="-20" dirty="0"/>
              <a:t>Dash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7965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Wingdings"/>
              <a:buChar char=""/>
              <a:tabLst>
                <a:tab pos="241935" algn="l"/>
              </a:tabLst>
            </a:pPr>
            <a:r>
              <a:rPr dirty="0"/>
              <a:t>Launch</a:t>
            </a:r>
            <a:r>
              <a:rPr spc="-45" dirty="0"/>
              <a:t> </a:t>
            </a:r>
            <a:r>
              <a:rPr dirty="0"/>
              <a:t>Sites</a:t>
            </a:r>
            <a:r>
              <a:rPr spc="-45" dirty="0"/>
              <a:t> </a:t>
            </a:r>
            <a:r>
              <a:rPr dirty="0"/>
              <a:t>Dropdown</a:t>
            </a:r>
            <a:r>
              <a:rPr spc="-45" dirty="0"/>
              <a:t> </a:t>
            </a:r>
            <a:r>
              <a:rPr spc="-20" dirty="0"/>
              <a:t>List:</a:t>
            </a:r>
          </a:p>
          <a:p>
            <a:pPr marL="2065655" lvl="1" indent="-223520">
              <a:lnSpc>
                <a:spcPct val="100000"/>
              </a:lnSpc>
              <a:spcBef>
                <a:spcPts val="795"/>
              </a:spcBef>
              <a:buChar char="-"/>
              <a:tabLst>
                <a:tab pos="2066289" algn="l"/>
              </a:tabLst>
            </a:pP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dropdown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list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enable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selection.</a:t>
            </a:r>
            <a:endParaRPr sz="1700">
              <a:latin typeface="Segoe Print"/>
              <a:cs typeface="Segoe Print"/>
            </a:endParaRPr>
          </a:p>
          <a:p>
            <a:pPr marL="241300" indent="-227965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935" algn="l"/>
              </a:tabLst>
            </a:pPr>
            <a:r>
              <a:rPr dirty="0"/>
              <a:t>Pie</a:t>
            </a:r>
            <a:r>
              <a:rPr spc="-40" dirty="0"/>
              <a:t> </a:t>
            </a:r>
            <a:r>
              <a:rPr dirty="0"/>
              <a:t>Chart</a:t>
            </a:r>
            <a:r>
              <a:rPr spc="-40" dirty="0"/>
              <a:t> </a:t>
            </a:r>
            <a:r>
              <a:rPr dirty="0"/>
              <a:t>showing</a:t>
            </a:r>
            <a:r>
              <a:rPr spc="-35" dirty="0"/>
              <a:t> </a:t>
            </a:r>
            <a:r>
              <a:rPr dirty="0"/>
              <a:t>Success</a:t>
            </a:r>
            <a:r>
              <a:rPr spc="-40" dirty="0"/>
              <a:t> </a:t>
            </a:r>
            <a:r>
              <a:rPr spc="-10" dirty="0"/>
              <a:t>Launches:</a:t>
            </a:r>
          </a:p>
          <a:p>
            <a:pPr marL="13335" marR="5080" lvl="1" indent="2065020">
              <a:lnSpc>
                <a:spcPts val="1839"/>
              </a:lnSpc>
              <a:spcBef>
                <a:spcPts val="1019"/>
              </a:spcBef>
              <a:buChar char="-"/>
              <a:tabLst>
                <a:tab pos="2078989" algn="l"/>
              </a:tabLst>
            </a:pP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pie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chart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show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total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successful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launches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count</a:t>
            </a:r>
            <a:r>
              <a:rPr sz="1700" spc="10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for</a:t>
            </a:r>
            <a:r>
              <a:rPr sz="1700" spc="10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all</a:t>
            </a:r>
            <a:r>
              <a:rPr sz="1700" spc="11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sites </a:t>
            </a:r>
            <a:r>
              <a:rPr sz="1700" dirty="0">
                <a:latin typeface="Segoe Print"/>
                <a:cs typeface="Segoe Print"/>
              </a:rPr>
              <a:t>and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vs.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counts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for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site,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if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specific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was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selected.</a:t>
            </a:r>
            <a:endParaRPr sz="1700">
              <a:latin typeface="Segoe Print"/>
              <a:cs typeface="Segoe Print"/>
            </a:endParaRPr>
          </a:p>
          <a:p>
            <a:pPr marL="327660" indent="-314325">
              <a:lnSpc>
                <a:spcPct val="100000"/>
              </a:lnSpc>
              <a:spcBef>
                <a:spcPts val="765"/>
              </a:spcBef>
              <a:buClr>
                <a:srgbClr val="F0EFEF"/>
              </a:buClr>
              <a:buFont typeface="Wingdings"/>
              <a:buChar char=""/>
              <a:tabLst>
                <a:tab pos="328295" algn="l"/>
              </a:tabLst>
            </a:pPr>
            <a:r>
              <a:rPr dirty="0"/>
              <a:t>Slider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Payload</a:t>
            </a:r>
            <a:r>
              <a:rPr spc="-30" dirty="0"/>
              <a:t> </a:t>
            </a:r>
            <a:r>
              <a:rPr dirty="0"/>
              <a:t>Mass</a:t>
            </a:r>
            <a:r>
              <a:rPr spc="-30" dirty="0"/>
              <a:t> </a:t>
            </a:r>
            <a:r>
              <a:rPr spc="-10" dirty="0"/>
              <a:t>Range:</a:t>
            </a:r>
          </a:p>
          <a:p>
            <a:pPr marL="2065655" lvl="1" indent="-223520">
              <a:lnSpc>
                <a:spcPct val="100000"/>
              </a:lnSpc>
              <a:spcBef>
                <a:spcPts val="795"/>
              </a:spcBef>
              <a:buChar char="-"/>
              <a:tabLst>
                <a:tab pos="2066289" algn="l"/>
              </a:tabLst>
            </a:pPr>
            <a:r>
              <a:rPr sz="1700" dirty="0">
                <a:latin typeface="Segoe Print"/>
                <a:cs typeface="Segoe Print"/>
              </a:rPr>
              <a:t>Added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slider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select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Payload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range.</a:t>
            </a:r>
            <a:endParaRPr sz="1700">
              <a:latin typeface="Segoe Print"/>
              <a:cs typeface="Segoe Print"/>
            </a:endParaRPr>
          </a:p>
          <a:p>
            <a:pPr marL="327660" indent="-314325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28295" algn="l"/>
              </a:tabLst>
            </a:pPr>
            <a:r>
              <a:rPr dirty="0"/>
              <a:t>Scatter</a:t>
            </a:r>
            <a:r>
              <a:rPr spc="-45" dirty="0"/>
              <a:t> </a:t>
            </a:r>
            <a:r>
              <a:rPr dirty="0"/>
              <a:t>Chart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Payload</a:t>
            </a:r>
            <a:r>
              <a:rPr spc="-40" dirty="0"/>
              <a:t> </a:t>
            </a:r>
            <a:r>
              <a:rPr dirty="0"/>
              <a:t>Mass</a:t>
            </a:r>
            <a:r>
              <a:rPr spc="-45" dirty="0"/>
              <a:t> </a:t>
            </a:r>
            <a:r>
              <a:rPr dirty="0"/>
              <a:t>vs.</a:t>
            </a:r>
            <a:r>
              <a:rPr spc="-40" dirty="0"/>
              <a:t> </a:t>
            </a:r>
            <a:r>
              <a:rPr dirty="0"/>
              <a:t>Success</a:t>
            </a:r>
            <a:r>
              <a:rPr spc="-40" dirty="0"/>
              <a:t> </a:t>
            </a:r>
            <a:r>
              <a:rPr dirty="0"/>
              <a:t>Rate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different</a:t>
            </a:r>
            <a:r>
              <a:rPr spc="-40" dirty="0"/>
              <a:t> </a:t>
            </a:r>
            <a:r>
              <a:rPr dirty="0"/>
              <a:t>Booster</a:t>
            </a:r>
            <a:r>
              <a:rPr spc="-40" dirty="0"/>
              <a:t> </a:t>
            </a:r>
            <a:r>
              <a:rPr spc="-10" dirty="0"/>
              <a:t>Versions:</a:t>
            </a:r>
          </a:p>
          <a:p>
            <a:pPr marL="2111375" lvl="1" indent="-246379">
              <a:lnSpc>
                <a:spcPts val="1935"/>
              </a:lnSpc>
              <a:spcBef>
                <a:spcPts val="795"/>
              </a:spcBef>
              <a:buChar char="-"/>
              <a:tabLst>
                <a:tab pos="2112010" algn="l"/>
              </a:tabLst>
            </a:pPr>
            <a:r>
              <a:rPr sz="1700" spc="65" dirty="0">
                <a:latin typeface="Segoe Print"/>
                <a:cs typeface="Segoe Print"/>
              </a:rPr>
              <a:t>Added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scatter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chart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show</a:t>
            </a:r>
            <a:r>
              <a:rPr sz="1700" spc="190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the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correlation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between</a:t>
            </a:r>
            <a:r>
              <a:rPr sz="1700" spc="19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Payload</a:t>
            </a:r>
            <a:r>
              <a:rPr sz="1700" spc="204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  <a:p>
            <a:pPr marL="13335">
              <a:lnSpc>
                <a:spcPts val="1935"/>
              </a:lnSpc>
            </a:pPr>
            <a:r>
              <a:rPr dirty="0"/>
              <a:t>Launch</a:t>
            </a:r>
            <a:r>
              <a:rPr spc="-5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Predictive</a:t>
            </a:r>
            <a:r>
              <a:rPr spc="-135" dirty="0"/>
              <a:t> </a:t>
            </a:r>
            <a:r>
              <a:rPr dirty="0"/>
              <a:t>Analysis</a:t>
            </a:r>
            <a:r>
              <a:rPr spc="-130" dirty="0"/>
              <a:t> </a:t>
            </a:r>
            <a:r>
              <a:rPr spc="-10" dirty="0"/>
              <a:t>(Classification)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671828"/>
              <a:ext cx="10511028" cy="4632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6250" y="1851660"/>
            <a:ext cx="5491480" cy="251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650875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Exploratory</a:t>
            </a:r>
            <a:r>
              <a:rPr sz="2800" spc="-8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2800" spc="-8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analysis 	results</a:t>
            </a:r>
            <a:endParaRPr sz="2800">
              <a:latin typeface="Segoe Print"/>
              <a:cs typeface="Segoe Print"/>
            </a:endParaRPr>
          </a:p>
          <a:p>
            <a:pPr marL="240029" marR="5080" indent="-227329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2800" spc="-8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2800" spc="-7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demo</a:t>
            </a:r>
            <a:r>
              <a:rPr sz="2800" spc="-7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Segoe Print"/>
                <a:cs typeface="Segoe Print"/>
              </a:rPr>
              <a:t>in 	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screenshots</a:t>
            </a:r>
            <a:endParaRPr sz="2800">
              <a:latin typeface="Segoe Print"/>
              <a:cs typeface="Segoe Print"/>
            </a:endParaRPr>
          </a:p>
          <a:p>
            <a:pPr marL="240029" indent="-227329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2800" spc="-7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2800" spc="-7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275332"/>
              <a:ext cx="4000500" cy="3451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EDA</a:t>
            </a:r>
            <a:r>
              <a:rPr spc="-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pc="-6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7" y="1892807"/>
              <a:ext cx="9000744" cy="4271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55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dirty="0"/>
              <a:t>Flight</a:t>
            </a:r>
            <a:r>
              <a:rPr spc="-70" dirty="0"/>
              <a:t> </a:t>
            </a:r>
            <a:r>
              <a:rPr dirty="0"/>
              <a:t>Number</a:t>
            </a:r>
            <a:r>
              <a:rPr spc="-70" dirty="0"/>
              <a:t> </a:t>
            </a:r>
            <a:r>
              <a:rPr spc="-25" dirty="0"/>
              <a:t>vs.</a:t>
            </a:r>
            <a:r>
              <a:rPr dirty="0"/>
              <a:t>	Launch</a:t>
            </a:r>
            <a:r>
              <a:rPr spc="-120" dirty="0"/>
              <a:t> </a:t>
            </a:r>
            <a:r>
              <a:rPr spc="-20" dirty="0"/>
              <a:t>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6065"/>
            <a:ext cx="467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Flight</a:t>
            </a:r>
            <a:r>
              <a:rPr sz="24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24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2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455" y="4356734"/>
            <a:ext cx="7399655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7815" algn="l"/>
              </a:tabLst>
            </a:pP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earliest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flights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all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failed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while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latest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flights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all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succeeded.</a:t>
            </a:r>
            <a:endParaRPr sz="16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7815" algn="l"/>
              </a:tabLst>
            </a:pP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CCAFS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SLC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40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launch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site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about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half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of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all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launches.</a:t>
            </a:r>
            <a:endParaRPr sz="16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7815" algn="l"/>
              </a:tabLst>
            </a:pPr>
            <a:r>
              <a:rPr sz="1600" dirty="0">
                <a:latin typeface="Segoe Print"/>
                <a:cs typeface="Segoe Print"/>
              </a:rPr>
              <a:t>VAFB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SLC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4E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KSC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LC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39A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have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higher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success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rates.</a:t>
            </a:r>
            <a:endParaRPr sz="16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7815" algn="l"/>
              </a:tabLst>
            </a:pPr>
            <a:r>
              <a:rPr sz="1600" dirty="0">
                <a:latin typeface="Segoe Print"/>
                <a:cs typeface="Segoe Print"/>
              </a:rPr>
              <a:t>It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can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be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assumed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that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each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new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launch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higher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rate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of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success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03" y="2130551"/>
              <a:ext cx="1012698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009"/>
            <a:ext cx="60934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Payload</a:t>
            </a:r>
            <a:r>
              <a:rPr sz="4000" spc="-95" dirty="0"/>
              <a:t> </a:t>
            </a:r>
            <a:r>
              <a:rPr sz="4000" dirty="0"/>
              <a:t>vs.</a:t>
            </a:r>
            <a:r>
              <a:rPr sz="4000" spc="-95" dirty="0"/>
              <a:t> </a:t>
            </a:r>
            <a:r>
              <a:rPr sz="4000" dirty="0"/>
              <a:t>Launch</a:t>
            </a:r>
            <a:r>
              <a:rPr sz="4000" spc="-90" dirty="0"/>
              <a:t> </a:t>
            </a:r>
            <a:r>
              <a:rPr sz="4000" spc="-20" dirty="0"/>
              <a:t>Site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31595"/>
            <a:ext cx="3894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24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2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05" y="4051300"/>
            <a:ext cx="1041400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latin typeface="Segoe Print"/>
                <a:cs typeface="Segoe Print"/>
              </a:rPr>
              <a:t>For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every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launch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site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higher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payload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mass,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higher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rate.</a:t>
            </a:r>
            <a:endParaRPr sz="20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latin typeface="Segoe Print"/>
                <a:cs typeface="Segoe Print"/>
              </a:rPr>
              <a:t>Most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of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launches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payload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mass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over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7000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kg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were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successful.</a:t>
            </a:r>
            <a:endParaRPr sz="20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latin typeface="Segoe Print"/>
                <a:cs typeface="Segoe Print"/>
              </a:rPr>
              <a:t>KSC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LC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39A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has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100%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rate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for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payload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mass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under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5500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kg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20" dirty="0">
                <a:latin typeface="Segoe Print"/>
                <a:cs typeface="Segoe Print"/>
              </a:rPr>
              <a:t>too.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5" y="1923288"/>
              <a:ext cx="10154412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55" y="857041"/>
            <a:ext cx="1637642" cy="425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772411"/>
            <a:ext cx="7488935" cy="4439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3630" y="1798319"/>
            <a:ext cx="2748915" cy="3900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953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Executive Summary</a:t>
            </a:r>
            <a:endParaRPr sz="2800">
              <a:latin typeface="Segoe Print"/>
              <a:cs typeface="Segoe Print"/>
            </a:endParaRPr>
          </a:p>
          <a:p>
            <a:pPr marL="469265" indent="-4565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Introduction</a:t>
            </a:r>
            <a:endParaRPr sz="2800">
              <a:latin typeface="Segoe Print"/>
              <a:cs typeface="Segoe Print"/>
            </a:endParaRPr>
          </a:p>
          <a:p>
            <a:pPr marL="469265" indent="-4565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Methodology</a:t>
            </a:r>
            <a:endParaRPr sz="2800">
              <a:latin typeface="Segoe Print"/>
              <a:cs typeface="Segoe Print"/>
            </a:endParaRPr>
          </a:p>
          <a:p>
            <a:pPr marL="469265" indent="-4565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  <a:p>
            <a:pPr marL="469265" indent="-4565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Conclusion</a:t>
            </a:r>
            <a:endParaRPr sz="2800">
              <a:latin typeface="Segoe Print"/>
              <a:cs typeface="Segoe Print"/>
            </a:endParaRPr>
          </a:p>
          <a:p>
            <a:pPr marL="469265" indent="-4565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Appendix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759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1855" algn="l"/>
              </a:tabLst>
            </a:pPr>
            <a:r>
              <a:rPr dirty="0"/>
              <a:t>Success</a:t>
            </a:r>
            <a:r>
              <a:rPr spc="-70" dirty="0"/>
              <a:t> </a:t>
            </a:r>
            <a:r>
              <a:rPr dirty="0"/>
              <a:t>Rate</a:t>
            </a:r>
            <a:r>
              <a:rPr spc="-70" dirty="0"/>
              <a:t> </a:t>
            </a:r>
            <a:r>
              <a:rPr spc="-25" dirty="0"/>
              <a:t>vs.</a:t>
            </a:r>
            <a:r>
              <a:rPr dirty="0"/>
              <a:t>	Orbit</a:t>
            </a:r>
            <a:r>
              <a:rPr spc="-40" dirty="0"/>
              <a:t> </a:t>
            </a:r>
            <a:r>
              <a:rPr spc="-2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0940" y="1827656"/>
            <a:ext cx="4615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64465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Print"/>
                <a:cs typeface="Segoe Print"/>
              </a:rPr>
              <a:t>Orbits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100%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rate:- </a:t>
            </a:r>
            <a:r>
              <a:rPr sz="2000" spc="-20" dirty="0">
                <a:latin typeface="Segoe Print"/>
                <a:cs typeface="Segoe Print"/>
              </a:rPr>
              <a:t>ES-</a:t>
            </a:r>
            <a:r>
              <a:rPr sz="2000" dirty="0">
                <a:latin typeface="Segoe Print"/>
                <a:cs typeface="Segoe Print"/>
              </a:rPr>
              <a:t>L1,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GEO,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HEO,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spc="-20" dirty="0">
                <a:latin typeface="Segoe Print"/>
                <a:cs typeface="Segoe Print"/>
              </a:rPr>
              <a:t>SSO.</a:t>
            </a:r>
            <a:endParaRPr sz="2000">
              <a:latin typeface="Segoe Print"/>
              <a:cs typeface="Segoe Print"/>
            </a:endParaRPr>
          </a:p>
          <a:p>
            <a:pPr marL="297815" indent="-285115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latin typeface="Segoe Print"/>
                <a:cs typeface="Segoe Print"/>
              </a:rPr>
              <a:t>Orbits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0%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rate:-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spc="-25" dirty="0">
                <a:latin typeface="Segoe Print"/>
                <a:cs typeface="Segoe Print"/>
              </a:rPr>
              <a:t>SO.</a:t>
            </a:r>
            <a:endParaRPr sz="2000">
              <a:latin typeface="Segoe Print"/>
              <a:cs typeface="Segoe Print"/>
            </a:endParaRPr>
          </a:p>
          <a:p>
            <a:pPr marL="298450" marR="88265" indent="-28575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Print"/>
                <a:cs typeface="Segoe Print"/>
              </a:rPr>
              <a:t>Orbits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rate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between </a:t>
            </a:r>
            <a:r>
              <a:rPr sz="2000" dirty="0">
                <a:latin typeface="Segoe Print"/>
                <a:cs typeface="Segoe Print"/>
              </a:rPr>
              <a:t>50%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and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85%:-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GTO,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ISS,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spc="-20" dirty="0">
                <a:latin typeface="Segoe Print"/>
                <a:cs typeface="Segoe Print"/>
              </a:rPr>
              <a:t>LEO, </a:t>
            </a:r>
            <a:r>
              <a:rPr sz="2000" dirty="0">
                <a:latin typeface="Segoe Print"/>
                <a:cs typeface="Segoe Print"/>
              </a:rPr>
              <a:t>MEO,</a:t>
            </a:r>
            <a:r>
              <a:rPr sz="2000" spc="-50" dirty="0">
                <a:latin typeface="Segoe Print"/>
                <a:cs typeface="Segoe Print"/>
              </a:rPr>
              <a:t> </a:t>
            </a:r>
            <a:r>
              <a:rPr sz="2000" spc="-25" dirty="0">
                <a:latin typeface="Segoe Print"/>
                <a:cs typeface="Segoe Print"/>
              </a:rPr>
              <a:t>PO.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344" y="1866900"/>
              <a:ext cx="4401311" cy="426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9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dirty="0"/>
              <a:t>Flight</a:t>
            </a:r>
            <a:r>
              <a:rPr spc="-70" dirty="0"/>
              <a:t> </a:t>
            </a:r>
            <a:r>
              <a:rPr dirty="0"/>
              <a:t>Number</a:t>
            </a:r>
            <a:r>
              <a:rPr spc="-70" dirty="0"/>
              <a:t> </a:t>
            </a:r>
            <a:r>
              <a:rPr spc="-25" dirty="0"/>
              <a:t>vs.</a:t>
            </a:r>
            <a:r>
              <a:rPr dirty="0"/>
              <a:t>	Orbit</a:t>
            </a:r>
            <a:r>
              <a:rPr spc="-40" dirty="0"/>
              <a:t> </a:t>
            </a:r>
            <a:r>
              <a:rPr spc="-2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942079"/>
            <a:ext cx="10356850" cy="1602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3617595" algn="l"/>
                <a:tab pos="7178675" algn="l"/>
              </a:tabLst>
            </a:pPr>
            <a:r>
              <a:rPr sz="2800" dirty="0">
                <a:latin typeface="Segoe Print"/>
                <a:cs typeface="Segoe Print"/>
              </a:rPr>
              <a:t>In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the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LEO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orbit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the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Success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appears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related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to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spc="-25" dirty="0">
                <a:latin typeface="Segoe Print"/>
                <a:cs typeface="Segoe Print"/>
              </a:rPr>
              <a:t>the 	</a:t>
            </a:r>
            <a:r>
              <a:rPr sz="2800" dirty="0">
                <a:latin typeface="Segoe Print"/>
                <a:cs typeface="Segoe Print"/>
              </a:rPr>
              <a:t>number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of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flights</a:t>
            </a:r>
            <a:r>
              <a:rPr sz="2800" dirty="0">
                <a:latin typeface="Segoe Print"/>
                <a:cs typeface="Segoe Print"/>
              </a:rPr>
              <a:t>	on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the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other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hand,</a:t>
            </a:r>
            <a:r>
              <a:rPr sz="2800" dirty="0">
                <a:latin typeface="Segoe Print"/>
                <a:cs typeface="Segoe Print"/>
              </a:rPr>
              <a:t>	there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seems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to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spc="-25" dirty="0">
                <a:latin typeface="Segoe Print"/>
                <a:cs typeface="Segoe Print"/>
              </a:rPr>
              <a:t>be 	</a:t>
            </a:r>
            <a:r>
              <a:rPr sz="2800" dirty="0">
                <a:latin typeface="Segoe Print"/>
                <a:cs typeface="Segoe Print"/>
              </a:rPr>
              <a:t>no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relationship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between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flight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number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when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in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spc="-25" dirty="0">
                <a:latin typeface="Segoe Print"/>
                <a:cs typeface="Segoe Print"/>
              </a:rPr>
              <a:t>GTO 	</a:t>
            </a:r>
            <a:r>
              <a:rPr sz="2800" spc="-10" dirty="0">
                <a:latin typeface="Segoe Print"/>
                <a:cs typeface="Segoe Print"/>
              </a:rPr>
              <a:t>orbit.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" y="1601723"/>
              <a:ext cx="10145268" cy="2104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4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7404" algn="l"/>
              </a:tabLst>
            </a:pPr>
            <a:r>
              <a:rPr dirty="0"/>
              <a:t>Payload</a:t>
            </a:r>
            <a:r>
              <a:rPr spc="-190" dirty="0"/>
              <a:t> </a:t>
            </a:r>
            <a:r>
              <a:rPr spc="-25" dirty="0"/>
              <a:t>vs.</a:t>
            </a:r>
            <a:r>
              <a:rPr dirty="0"/>
              <a:t>	Orbit</a:t>
            </a:r>
            <a:r>
              <a:rPr spc="-40" dirty="0"/>
              <a:t> </a:t>
            </a:r>
            <a:r>
              <a:rPr spc="-2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0" y="4351020"/>
            <a:ext cx="10110470" cy="835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Segoe Print"/>
                <a:cs typeface="Segoe Print"/>
              </a:rPr>
              <a:t>Heavy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payloads</a:t>
            </a:r>
            <a:r>
              <a:rPr sz="2800" spc="-3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have</a:t>
            </a:r>
            <a:r>
              <a:rPr sz="2800" spc="-3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a</a:t>
            </a:r>
            <a:r>
              <a:rPr sz="2800" spc="-3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negative</a:t>
            </a:r>
            <a:r>
              <a:rPr sz="2800" spc="-3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influence</a:t>
            </a:r>
            <a:r>
              <a:rPr sz="2800" spc="-3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on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spc="-25" dirty="0">
                <a:latin typeface="Segoe Print"/>
                <a:cs typeface="Segoe Print"/>
              </a:rPr>
              <a:t>GTO 	</a:t>
            </a:r>
            <a:r>
              <a:rPr sz="2800" dirty="0">
                <a:latin typeface="Segoe Print"/>
                <a:cs typeface="Segoe Print"/>
              </a:rPr>
              <a:t>orbits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and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positive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on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GTO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and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Polar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LEO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(ISS)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orbits.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64" y="1751076"/>
              <a:ext cx="10116312" cy="2086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0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Launch</a:t>
            </a:r>
            <a:r>
              <a:rPr spc="-90" dirty="0"/>
              <a:t> </a:t>
            </a:r>
            <a:r>
              <a:rPr dirty="0"/>
              <a:t>Success</a:t>
            </a:r>
            <a:r>
              <a:rPr spc="-85" dirty="0"/>
              <a:t> </a:t>
            </a:r>
            <a:r>
              <a:rPr dirty="0"/>
              <a:t>Yearly</a:t>
            </a:r>
            <a:r>
              <a:rPr spc="-85" dirty="0"/>
              <a:t> </a:t>
            </a:r>
            <a:r>
              <a:rPr spc="-10" dirty="0"/>
              <a:t>Trend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89" y="1450466"/>
            <a:ext cx="10358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success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rate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since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2013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kept</a:t>
            </a:r>
            <a:r>
              <a:rPr sz="2000" spc="2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increasing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till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2020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and</a:t>
            </a:r>
            <a:r>
              <a:rPr sz="2000" spc="2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there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is</a:t>
            </a:r>
            <a:r>
              <a:rPr sz="2000" spc="22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r>
              <a:rPr sz="2000" spc="215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slight </a:t>
            </a:r>
            <a:r>
              <a:rPr sz="2000" dirty="0">
                <a:latin typeface="Segoe Print"/>
                <a:cs typeface="Segoe Print"/>
              </a:rPr>
              <a:t>decrease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year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10" dirty="0">
                <a:latin typeface="Segoe Print"/>
                <a:cs typeface="Segoe Print"/>
              </a:rPr>
              <a:t>2017.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278" y="2575560"/>
              <a:ext cx="5115169" cy="3587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7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9965" algn="l"/>
              </a:tabLst>
            </a:pPr>
            <a:r>
              <a:rPr spc="-25" dirty="0"/>
              <a:t>All</a:t>
            </a:r>
            <a:r>
              <a:rPr dirty="0"/>
              <a:t>	Launch</a:t>
            </a:r>
            <a:r>
              <a:rPr spc="-75" dirty="0"/>
              <a:t> </a:t>
            </a:r>
            <a:r>
              <a:rPr dirty="0"/>
              <a:t>Site</a:t>
            </a:r>
            <a:r>
              <a:rPr spc="-70" dirty="0"/>
              <a:t> </a:t>
            </a:r>
            <a:r>
              <a:rPr spc="-10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25" y="4526788"/>
            <a:ext cx="100488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sz="2800" dirty="0">
                <a:latin typeface="Segoe Print"/>
                <a:cs typeface="Segoe Print"/>
              </a:rPr>
              <a:t>Displaying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the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names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of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the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unique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launch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sites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in</a:t>
            </a:r>
            <a:r>
              <a:rPr sz="2800" spc="-50" dirty="0">
                <a:latin typeface="Segoe Print"/>
                <a:cs typeface="Segoe Print"/>
              </a:rPr>
              <a:t> </a:t>
            </a:r>
            <a:r>
              <a:rPr sz="2800" spc="-25" dirty="0">
                <a:latin typeface="Segoe Print"/>
                <a:cs typeface="Segoe Print"/>
              </a:rPr>
              <a:t>the </a:t>
            </a:r>
            <a:r>
              <a:rPr sz="2800" dirty="0">
                <a:latin typeface="Segoe Print"/>
                <a:cs typeface="Segoe Print"/>
              </a:rPr>
              <a:t>space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mission.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" y="1787651"/>
              <a:ext cx="10241280" cy="2432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Launch</a:t>
            </a:r>
            <a:r>
              <a:rPr sz="3200" spc="-45" dirty="0"/>
              <a:t> </a:t>
            </a:r>
            <a:r>
              <a:rPr sz="3200" dirty="0"/>
              <a:t>Site</a:t>
            </a:r>
            <a:r>
              <a:rPr sz="3200" spc="-40" dirty="0"/>
              <a:t> </a:t>
            </a:r>
            <a:r>
              <a:rPr sz="3200" dirty="0"/>
              <a:t>Names</a:t>
            </a:r>
            <a:r>
              <a:rPr sz="3200" spc="-35" dirty="0"/>
              <a:t> </a:t>
            </a:r>
            <a:r>
              <a:rPr sz="3200" dirty="0"/>
              <a:t>Begin</a:t>
            </a:r>
            <a:r>
              <a:rPr sz="3200" spc="-40" dirty="0"/>
              <a:t> </a:t>
            </a:r>
            <a:r>
              <a:rPr sz="3200" dirty="0"/>
              <a:t>with</a:t>
            </a:r>
            <a:r>
              <a:rPr sz="3200" spc="-40" dirty="0"/>
              <a:t> </a:t>
            </a:r>
            <a:r>
              <a:rPr sz="3200" spc="-10" dirty="0"/>
              <a:t>'KSC'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671320"/>
            <a:ext cx="848106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Segoe Print"/>
                <a:cs typeface="Segoe Print"/>
              </a:rPr>
              <a:t>Displaying</a:t>
            </a:r>
            <a:r>
              <a:rPr sz="2400" spc="-4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5</a:t>
            </a:r>
            <a:r>
              <a:rPr sz="2400" spc="-4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records</a:t>
            </a:r>
            <a:r>
              <a:rPr sz="2400" spc="-4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where</a:t>
            </a:r>
            <a:r>
              <a:rPr sz="2400" spc="-4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launch</a:t>
            </a:r>
            <a:r>
              <a:rPr sz="2400" spc="-4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sites</a:t>
            </a:r>
            <a:r>
              <a:rPr sz="2400" spc="-4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begin</a:t>
            </a:r>
            <a:r>
              <a:rPr sz="2400" spc="-4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with</a:t>
            </a:r>
            <a:r>
              <a:rPr sz="2400" spc="-45" dirty="0">
                <a:latin typeface="Segoe Print"/>
                <a:cs typeface="Segoe Print"/>
              </a:rPr>
              <a:t> </a:t>
            </a:r>
            <a:r>
              <a:rPr sz="2400" spc="-25" dirty="0">
                <a:latin typeface="Segoe Print"/>
                <a:cs typeface="Segoe Print"/>
              </a:rPr>
              <a:t>the </a:t>
            </a:r>
            <a:r>
              <a:rPr sz="2400" dirty="0">
                <a:latin typeface="Segoe Print"/>
                <a:cs typeface="Segoe Print"/>
              </a:rPr>
              <a:t>string</a:t>
            </a:r>
            <a:r>
              <a:rPr sz="2400" spc="-30" dirty="0">
                <a:latin typeface="Segoe Print"/>
                <a:cs typeface="Segoe Print"/>
              </a:rPr>
              <a:t> </a:t>
            </a:r>
            <a:r>
              <a:rPr sz="2400" spc="-10" dirty="0">
                <a:latin typeface="Segoe Print"/>
                <a:cs typeface="Segoe Print"/>
              </a:rPr>
              <a:t>'CCA'.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" y="3160776"/>
              <a:ext cx="10825310" cy="2240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471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7035" algn="l"/>
              </a:tabLst>
            </a:pPr>
            <a:r>
              <a:rPr spc="-10" dirty="0"/>
              <a:t>Total</a:t>
            </a:r>
            <a:r>
              <a:rPr dirty="0"/>
              <a:t>	Payload</a:t>
            </a:r>
            <a:r>
              <a:rPr spc="-160" dirty="0"/>
              <a:t> </a:t>
            </a:r>
            <a:r>
              <a:rPr spc="-20" dirty="0"/>
              <a:t>Mass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429000"/>
            <a:ext cx="9973056" cy="1822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693036"/>
            <a:ext cx="9704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Segoe Print"/>
                <a:cs typeface="Segoe Print"/>
              </a:rPr>
              <a:t>Displaying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total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payload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mass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carried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boosters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launched</a:t>
            </a:r>
            <a:r>
              <a:rPr sz="2000" spc="-4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spc="-20" dirty="0">
                <a:latin typeface="Segoe Print"/>
                <a:cs typeface="Segoe Print"/>
              </a:rPr>
              <a:t>NASA </a:t>
            </a:r>
            <a:r>
              <a:rPr sz="2000" spc="-10" dirty="0">
                <a:latin typeface="Segoe Print"/>
                <a:cs typeface="Segoe Print"/>
              </a:rPr>
              <a:t>(CRS).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Average</a:t>
            </a:r>
            <a:r>
              <a:rPr spc="-70" dirty="0"/>
              <a:t> </a:t>
            </a:r>
            <a:r>
              <a:rPr dirty="0"/>
              <a:t>Payload</a:t>
            </a:r>
            <a:r>
              <a:rPr spc="-85" dirty="0"/>
              <a:t> </a:t>
            </a:r>
            <a:r>
              <a:rPr dirty="0"/>
              <a:t>Mass</a:t>
            </a:r>
            <a:r>
              <a:rPr spc="-6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F9</a:t>
            </a:r>
            <a:r>
              <a:rPr spc="-65" dirty="0"/>
              <a:t> </a:t>
            </a:r>
            <a:r>
              <a:rPr spc="-20" dirty="0"/>
              <a:t>v1.1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2776727"/>
            <a:ext cx="10002012" cy="214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3625" y="2194559"/>
            <a:ext cx="824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Displaying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average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payload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mass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carried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by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booster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version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F9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v1.1.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First</a:t>
            </a:r>
            <a:r>
              <a:rPr sz="4000" spc="-130" dirty="0"/>
              <a:t> </a:t>
            </a:r>
            <a:r>
              <a:rPr sz="4000" dirty="0"/>
              <a:t>Successful</a:t>
            </a:r>
            <a:r>
              <a:rPr sz="4000" spc="-130" dirty="0"/>
              <a:t> </a:t>
            </a:r>
            <a:r>
              <a:rPr sz="4000" dirty="0"/>
              <a:t>Ground</a:t>
            </a:r>
            <a:r>
              <a:rPr sz="4000" spc="-130" dirty="0"/>
              <a:t> </a:t>
            </a:r>
            <a:r>
              <a:rPr sz="4000" dirty="0"/>
              <a:t>Landing</a:t>
            </a:r>
            <a:r>
              <a:rPr sz="4000" spc="-130" dirty="0"/>
              <a:t> </a:t>
            </a:r>
            <a:r>
              <a:rPr sz="4000" spc="-20" dirty="0"/>
              <a:t>Date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3078479"/>
            <a:ext cx="9953244" cy="2103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866265"/>
            <a:ext cx="9309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Listing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date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when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first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successful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landing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outcome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ground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pad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25" dirty="0">
                <a:latin typeface="Segoe Print"/>
                <a:cs typeface="Segoe Print"/>
              </a:rPr>
              <a:t>was </a:t>
            </a:r>
            <a:r>
              <a:rPr sz="1800" spc="-10" dirty="0">
                <a:latin typeface="Segoe Print"/>
                <a:cs typeface="Segoe Print"/>
              </a:rPr>
              <a:t>achieved.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Successful</a:t>
            </a:r>
            <a:r>
              <a:rPr sz="4000" spc="-105" dirty="0"/>
              <a:t> </a:t>
            </a:r>
            <a:r>
              <a:rPr sz="4000" dirty="0"/>
              <a:t>Drone</a:t>
            </a:r>
            <a:r>
              <a:rPr sz="4000" spc="-100" dirty="0"/>
              <a:t> </a:t>
            </a:r>
            <a:r>
              <a:rPr sz="4000" dirty="0"/>
              <a:t>Ship</a:t>
            </a:r>
            <a:r>
              <a:rPr sz="4000" spc="-100" dirty="0"/>
              <a:t> </a:t>
            </a:r>
            <a:r>
              <a:rPr sz="4000" dirty="0"/>
              <a:t>Landing</a:t>
            </a:r>
            <a:r>
              <a:rPr sz="4000" spc="-105" dirty="0"/>
              <a:t> </a:t>
            </a:r>
            <a:r>
              <a:rPr sz="4000" spc="-20" dirty="0"/>
              <a:t>with </a:t>
            </a:r>
            <a:r>
              <a:rPr sz="4000" dirty="0"/>
              <a:t>Payload</a:t>
            </a:r>
            <a:r>
              <a:rPr sz="4000" spc="-105" dirty="0"/>
              <a:t> </a:t>
            </a:r>
            <a:r>
              <a:rPr sz="4000" dirty="0"/>
              <a:t>between</a:t>
            </a:r>
            <a:r>
              <a:rPr sz="4000" spc="-105" dirty="0"/>
              <a:t> </a:t>
            </a:r>
            <a:r>
              <a:rPr sz="4000" dirty="0"/>
              <a:t>4000</a:t>
            </a:r>
            <a:r>
              <a:rPr sz="4000" spc="-105" dirty="0"/>
              <a:t> </a:t>
            </a:r>
            <a:r>
              <a:rPr sz="4000" dirty="0"/>
              <a:t>and</a:t>
            </a:r>
            <a:r>
              <a:rPr sz="4000" spc="-105" dirty="0"/>
              <a:t> </a:t>
            </a:r>
            <a:r>
              <a:rPr sz="4000" spc="-20" dirty="0"/>
              <a:t>6000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3005327"/>
            <a:ext cx="100203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955" y="1696085"/>
            <a:ext cx="9149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Listing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names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boosters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which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have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success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in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drone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ship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20" dirty="0">
                <a:latin typeface="Segoe Print"/>
                <a:cs typeface="Segoe Print"/>
              </a:rPr>
              <a:t>have </a:t>
            </a:r>
            <a:r>
              <a:rPr sz="1800" dirty="0">
                <a:latin typeface="Segoe Print"/>
                <a:cs typeface="Segoe Print"/>
              </a:rPr>
              <a:t>payload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mass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greater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4000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but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less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than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6000.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Executive</a:t>
            </a:r>
            <a:r>
              <a:rPr spc="-10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73097"/>
            <a:ext cx="5172710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Segoe Print"/>
                <a:cs typeface="Segoe Print"/>
              </a:rPr>
              <a:t>Summary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of</a:t>
            </a:r>
            <a:r>
              <a:rPr sz="2800" spc="-55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methodologies</a:t>
            </a:r>
            <a:endParaRPr sz="2800">
              <a:latin typeface="Segoe Print"/>
              <a:cs typeface="Segoe Print"/>
            </a:endParaRPr>
          </a:p>
          <a:p>
            <a:pPr marL="382905" indent="-37020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82905" algn="l"/>
              </a:tabLst>
            </a:pPr>
            <a:r>
              <a:rPr sz="2800" dirty="0">
                <a:latin typeface="Segoe Print"/>
                <a:cs typeface="Segoe Print"/>
              </a:rPr>
              <a:t>Summary</a:t>
            </a:r>
            <a:r>
              <a:rPr sz="2800" spc="-45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of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dirty="0">
                <a:latin typeface="Segoe Print"/>
                <a:cs typeface="Segoe Print"/>
              </a:rPr>
              <a:t>all</a:t>
            </a:r>
            <a:r>
              <a:rPr sz="2800" spc="-40" dirty="0">
                <a:latin typeface="Segoe Print"/>
                <a:cs typeface="Segoe Print"/>
              </a:rPr>
              <a:t> </a:t>
            </a:r>
            <a:r>
              <a:rPr sz="2800" spc="-10" dirty="0"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144509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Total</a:t>
            </a:r>
            <a:r>
              <a:rPr sz="4000" spc="-95" dirty="0"/>
              <a:t> </a:t>
            </a:r>
            <a:r>
              <a:rPr sz="4000" dirty="0"/>
              <a:t>Number</a:t>
            </a:r>
            <a:r>
              <a:rPr sz="4000" spc="-95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Successful</a:t>
            </a:r>
            <a:r>
              <a:rPr sz="4000" spc="-95" dirty="0"/>
              <a:t> </a:t>
            </a:r>
            <a:r>
              <a:rPr sz="4000" spc="-25" dirty="0"/>
              <a:t>and </a:t>
            </a:r>
            <a:r>
              <a:rPr sz="4000" dirty="0"/>
              <a:t>Failure</a:t>
            </a:r>
            <a:r>
              <a:rPr sz="4000" spc="-135" dirty="0"/>
              <a:t> </a:t>
            </a:r>
            <a:r>
              <a:rPr sz="4000" dirty="0"/>
              <a:t>Mission</a:t>
            </a:r>
            <a:r>
              <a:rPr sz="4000" spc="-130" dirty="0"/>
              <a:t> </a:t>
            </a:r>
            <a:r>
              <a:rPr sz="4000" spc="-10" dirty="0"/>
              <a:t>Outcomes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3005327"/>
            <a:ext cx="10067544" cy="1990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0460" y="2167254"/>
            <a:ext cx="8126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Listing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total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number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-4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successful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failure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mission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outcomes.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Boosters</a:t>
            </a:r>
            <a:r>
              <a:rPr spc="-105" dirty="0"/>
              <a:t> </a:t>
            </a:r>
            <a:r>
              <a:rPr dirty="0"/>
              <a:t>Carried</a:t>
            </a:r>
            <a:r>
              <a:rPr spc="-125" dirty="0"/>
              <a:t> </a:t>
            </a:r>
            <a:r>
              <a:rPr dirty="0"/>
              <a:t>Maximum</a:t>
            </a:r>
            <a:r>
              <a:rPr spc="-110" dirty="0"/>
              <a:t> </a:t>
            </a:r>
            <a:r>
              <a:rPr spc="-10" dirty="0"/>
              <a:t>Payload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837688"/>
            <a:ext cx="9953244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618615"/>
            <a:ext cx="9048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Listing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names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booster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versions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which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have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carried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maximum </a:t>
            </a:r>
            <a:r>
              <a:rPr sz="1800" dirty="0">
                <a:latin typeface="Segoe Print"/>
                <a:cs typeface="Segoe Print"/>
              </a:rPr>
              <a:t>payload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20" dirty="0">
                <a:latin typeface="Segoe Print"/>
                <a:cs typeface="Segoe Print"/>
              </a:rPr>
              <a:t>mass.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2015</a:t>
            </a:r>
            <a:r>
              <a:rPr spc="-70" dirty="0"/>
              <a:t> </a:t>
            </a:r>
            <a:r>
              <a:rPr dirty="0"/>
              <a:t>Launch</a:t>
            </a:r>
            <a:r>
              <a:rPr spc="-70" dirty="0"/>
              <a:t> </a:t>
            </a:r>
            <a:r>
              <a:rPr spc="-10" dirty="0"/>
              <a:t>Records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134867"/>
            <a:ext cx="10172700" cy="1734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755" y="1818005"/>
            <a:ext cx="9974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Listing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failed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landing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outcomes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in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drone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ship,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their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booster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versions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launch </a:t>
            </a:r>
            <a:r>
              <a:rPr sz="1800" dirty="0">
                <a:latin typeface="Segoe Print"/>
                <a:cs typeface="Segoe Print"/>
              </a:rPr>
              <a:t>site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names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months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in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year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2015.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696325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Rank</a:t>
            </a:r>
            <a:r>
              <a:rPr sz="4000" spc="-155" dirty="0"/>
              <a:t> </a:t>
            </a:r>
            <a:r>
              <a:rPr sz="4000" dirty="0"/>
              <a:t>Landing</a:t>
            </a:r>
            <a:r>
              <a:rPr sz="4000" spc="-130" dirty="0"/>
              <a:t> </a:t>
            </a:r>
            <a:r>
              <a:rPr sz="4000" dirty="0"/>
              <a:t>Outcomes</a:t>
            </a:r>
            <a:r>
              <a:rPr sz="4000" spc="-135" dirty="0"/>
              <a:t> </a:t>
            </a:r>
            <a:r>
              <a:rPr sz="4000" spc="-10" dirty="0"/>
              <a:t>Between </a:t>
            </a:r>
            <a:r>
              <a:rPr sz="4000" spc="-35" dirty="0"/>
              <a:t>2010-06-</a:t>
            </a:r>
            <a:r>
              <a:rPr sz="4000" dirty="0"/>
              <a:t>04</a:t>
            </a:r>
            <a:r>
              <a:rPr sz="4000" spc="-15" dirty="0"/>
              <a:t> </a:t>
            </a:r>
            <a:r>
              <a:rPr sz="4000" dirty="0"/>
              <a:t>and</a:t>
            </a:r>
            <a:r>
              <a:rPr sz="4000" spc="-10" dirty="0"/>
              <a:t> </a:t>
            </a:r>
            <a:r>
              <a:rPr sz="4000" spc="-35" dirty="0"/>
              <a:t>2017-03-</a:t>
            </a:r>
            <a:r>
              <a:rPr sz="4000" spc="-25" dirty="0"/>
              <a:t>20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3429000"/>
            <a:ext cx="10011156" cy="3182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1094" y="1805305"/>
            <a:ext cx="98552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114" dirty="0">
                <a:latin typeface="Segoe Print"/>
                <a:cs typeface="Segoe Print"/>
              </a:rPr>
              <a:t>Ranking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the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110" dirty="0">
                <a:latin typeface="Segoe Print"/>
                <a:cs typeface="Segoe Print"/>
              </a:rPr>
              <a:t>count</a:t>
            </a:r>
            <a:r>
              <a:rPr sz="1800" spc="315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of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120" dirty="0">
                <a:latin typeface="Segoe Print"/>
                <a:cs typeface="Segoe Print"/>
              </a:rPr>
              <a:t>landing</a:t>
            </a:r>
            <a:r>
              <a:rPr sz="1800" spc="315" dirty="0">
                <a:latin typeface="Segoe Print"/>
                <a:cs typeface="Segoe Print"/>
              </a:rPr>
              <a:t> </a:t>
            </a:r>
            <a:r>
              <a:rPr sz="1800" spc="120" dirty="0">
                <a:latin typeface="Segoe Print"/>
                <a:cs typeface="Segoe Print"/>
              </a:rPr>
              <a:t>outcomes</a:t>
            </a:r>
            <a:r>
              <a:rPr sz="1800" spc="315" dirty="0">
                <a:latin typeface="Segoe Print"/>
                <a:cs typeface="Segoe Print"/>
              </a:rPr>
              <a:t> </a:t>
            </a:r>
            <a:r>
              <a:rPr sz="1800" spc="110" dirty="0">
                <a:latin typeface="Segoe Print"/>
                <a:cs typeface="Segoe Print"/>
              </a:rPr>
              <a:t>(such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as</a:t>
            </a:r>
            <a:r>
              <a:rPr sz="1800" spc="315" dirty="0">
                <a:latin typeface="Segoe Print"/>
                <a:cs typeface="Segoe Print"/>
              </a:rPr>
              <a:t> </a:t>
            </a:r>
            <a:r>
              <a:rPr sz="1800" spc="120" dirty="0">
                <a:latin typeface="Segoe Print"/>
                <a:cs typeface="Segoe Print"/>
              </a:rPr>
              <a:t>Failure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120" dirty="0">
                <a:latin typeface="Segoe Print"/>
                <a:cs typeface="Segoe Print"/>
              </a:rPr>
              <a:t>(drone</a:t>
            </a:r>
            <a:r>
              <a:rPr sz="1800" spc="310" dirty="0">
                <a:latin typeface="Segoe Print"/>
                <a:cs typeface="Segoe Print"/>
              </a:rPr>
              <a:t> </a:t>
            </a:r>
            <a:r>
              <a:rPr sz="1800" spc="114" dirty="0">
                <a:latin typeface="Segoe Print"/>
                <a:cs typeface="Segoe Print"/>
              </a:rPr>
              <a:t>ship)</a:t>
            </a:r>
            <a:r>
              <a:rPr sz="1800" spc="31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or </a:t>
            </a:r>
            <a:r>
              <a:rPr sz="1800" spc="70" dirty="0">
                <a:latin typeface="Segoe Print"/>
                <a:cs typeface="Segoe Print"/>
              </a:rPr>
              <a:t>Success(ground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pad))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between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the</a:t>
            </a:r>
            <a:r>
              <a:rPr sz="1800" spc="210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date</a:t>
            </a:r>
            <a:r>
              <a:rPr sz="1800" spc="210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2010-06-</a:t>
            </a:r>
            <a:r>
              <a:rPr sz="1800" dirty="0">
                <a:latin typeface="Segoe Print"/>
                <a:cs typeface="Segoe Print"/>
              </a:rPr>
              <a:t>04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and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2017-03-</a:t>
            </a:r>
            <a:r>
              <a:rPr sz="1800" dirty="0">
                <a:latin typeface="Segoe Print"/>
                <a:cs typeface="Segoe Print"/>
              </a:rPr>
              <a:t>20</a:t>
            </a:r>
            <a:r>
              <a:rPr sz="1800" spc="220" dirty="0">
                <a:latin typeface="Segoe Print"/>
                <a:cs typeface="Segoe Print"/>
              </a:rPr>
              <a:t> </a:t>
            </a:r>
            <a:r>
              <a:rPr sz="1800" spc="-25" dirty="0">
                <a:latin typeface="Segoe Print"/>
                <a:cs typeface="Segoe Print"/>
              </a:rPr>
              <a:t>in </a:t>
            </a:r>
            <a:r>
              <a:rPr sz="1800" dirty="0">
                <a:latin typeface="Segoe Print"/>
                <a:cs typeface="Segoe Print"/>
              </a:rPr>
              <a:t>descending</a:t>
            </a:r>
            <a:r>
              <a:rPr sz="1800" spc="-6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order.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" y="373380"/>
              <a:ext cx="11794236" cy="6275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All</a:t>
            </a:r>
            <a:r>
              <a:rPr sz="4000" spc="-100" dirty="0"/>
              <a:t> </a:t>
            </a:r>
            <a:r>
              <a:rPr sz="4000" dirty="0"/>
              <a:t>launch</a:t>
            </a:r>
            <a:r>
              <a:rPr sz="4000" spc="-95" dirty="0"/>
              <a:t> </a:t>
            </a:r>
            <a:r>
              <a:rPr sz="4000" dirty="0"/>
              <a:t>sites’</a:t>
            </a:r>
            <a:r>
              <a:rPr sz="4000" spc="-105" dirty="0"/>
              <a:t> </a:t>
            </a:r>
            <a:r>
              <a:rPr sz="4000" dirty="0"/>
              <a:t>location</a:t>
            </a:r>
            <a:r>
              <a:rPr sz="4000" spc="-95" dirty="0"/>
              <a:t> </a:t>
            </a:r>
            <a:r>
              <a:rPr sz="4000" dirty="0"/>
              <a:t>markers</a:t>
            </a:r>
            <a:r>
              <a:rPr sz="4000" spc="-95" dirty="0"/>
              <a:t> </a:t>
            </a:r>
            <a:r>
              <a:rPr sz="4000" dirty="0"/>
              <a:t>on</a:t>
            </a:r>
            <a:r>
              <a:rPr sz="4000" spc="-100" dirty="0"/>
              <a:t> </a:t>
            </a:r>
            <a:r>
              <a:rPr sz="4000" spc="-50" dirty="0"/>
              <a:t>a </a:t>
            </a:r>
            <a:r>
              <a:rPr sz="4000" dirty="0"/>
              <a:t>global</a:t>
            </a:r>
            <a:r>
              <a:rPr sz="4000" spc="-90" dirty="0"/>
              <a:t> </a:t>
            </a:r>
            <a:r>
              <a:rPr sz="4000" spc="-25" dirty="0"/>
              <a:t>map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78635"/>
            <a:ext cx="4912360" cy="4063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675"/>
              </a:spcBef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majority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launch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sites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close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Equator.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equator,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land </a:t>
            </a:r>
            <a:r>
              <a:rPr sz="2500" dirty="0">
                <a:latin typeface="Calibri"/>
                <a:cs typeface="Calibri"/>
              </a:rPr>
              <a:t>moves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more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quickly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does </a:t>
            </a:r>
            <a:r>
              <a:rPr sz="2500" spc="-10" dirty="0">
                <a:latin typeface="Calibri"/>
                <a:cs typeface="Calibri"/>
              </a:rPr>
              <a:t>anywhere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else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Earth's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surface.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At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equator,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everything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Earth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already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travelling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1670 </a:t>
            </a:r>
            <a:r>
              <a:rPr sz="2500" dirty="0">
                <a:latin typeface="Calibri"/>
                <a:cs typeface="Calibri"/>
              </a:rPr>
              <a:t>km/h.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ship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launched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from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equator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travels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through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same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speed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prior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launch,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well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around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planet.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Inertia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cause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this.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velocity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will </a:t>
            </a:r>
            <a:r>
              <a:rPr sz="2500" dirty="0">
                <a:latin typeface="Calibri"/>
                <a:cs typeface="Calibri"/>
              </a:rPr>
              <a:t>assist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spacecraft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maintaining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sufficient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speed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remain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orbit.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5915" y="1844039"/>
              <a:ext cx="5152644" cy="4314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0" dirty="0"/>
              <a:t>Color-</a:t>
            </a:r>
            <a:r>
              <a:rPr sz="4000" dirty="0"/>
              <a:t>labeled</a:t>
            </a:r>
            <a:r>
              <a:rPr sz="4000" spc="-75" dirty="0"/>
              <a:t> </a:t>
            </a:r>
            <a:r>
              <a:rPr sz="4000" dirty="0"/>
              <a:t>launch</a:t>
            </a:r>
            <a:r>
              <a:rPr sz="4000" spc="-75" dirty="0"/>
              <a:t> </a:t>
            </a:r>
            <a:r>
              <a:rPr sz="4000" dirty="0"/>
              <a:t>records</a:t>
            </a:r>
            <a:r>
              <a:rPr sz="4000" spc="-75" dirty="0"/>
              <a:t> </a:t>
            </a:r>
            <a:r>
              <a:rPr sz="4000" dirty="0"/>
              <a:t>on</a:t>
            </a:r>
            <a:r>
              <a:rPr sz="4000" spc="-75" dirty="0"/>
              <a:t> </a:t>
            </a:r>
            <a:r>
              <a:rPr sz="4000" spc="-25" dirty="0"/>
              <a:t>the map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31974"/>
            <a:ext cx="5024755" cy="3488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" indent="-2292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1700" b="1" dirty="0">
                <a:latin typeface="Segoe Print"/>
                <a:cs typeface="Segoe Print"/>
              </a:rPr>
              <a:t>Explanation</a:t>
            </a:r>
            <a:r>
              <a:rPr sz="1700" b="1" spc="-85" dirty="0">
                <a:latin typeface="Segoe Print"/>
                <a:cs typeface="Segoe Print"/>
              </a:rPr>
              <a:t> </a:t>
            </a:r>
            <a:r>
              <a:rPr sz="1700" b="1" spc="-50" dirty="0">
                <a:latin typeface="Segoe Print"/>
                <a:cs typeface="Segoe Print"/>
              </a:rPr>
              <a:t>:</a:t>
            </a:r>
            <a:endParaRPr sz="1700">
              <a:latin typeface="Segoe Print"/>
              <a:cs typeface="Segoe Print"/>
            </a:endParaRPr>
          </a:p>
          <a:p>
            <a:pPr marL="298450" marR="12700" indent="-285750" algn="just">
              <a:lnSpc>
                <a:spcPct val="150000"/>
              </a:lnSpc>
              <a:spcBef>
                <a:spcPts val="795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dirty="0">
                <a:latin typeface="Segoe Print"/>
                <a:cs typeface="Segoe Print"/>
              </a:rPr>
              <a:t>From</a:t>
            </a:r>
            <a:r>
              <a:rPr sz="1700" spc="-4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the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color-</a:t>
            </a:r>
            <a:r>
              <a:rPr sz="1700" dirty="0">
                <a:latin typeface="Segoe Print"/>
                <a:cs typeface="Segoe Print"/>
              </a:rPr>
              <a:t>labeled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markers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we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should </a:t>
            </a:r>
            <a:r>
              <a:rPr sz="1700" dirty="0">
                <a:latin typeface="Segoe Print"/>
                <a:cs typeface="Segoe Print"/>
              </a:rPr>
              <a:t>be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able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easily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identify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which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sites </a:t>
            </a:r>
            <a:r>
              <a:rPr sz="1700" dirty="0">
                <a:latin typeface="Segoe Print"/>
                <a:cs typeface="Segoe Print"/>
              </a:rPr>
              <a:t>have</a:t>
            </a:r>
            <a:r>
              <a:rPr sz="1700" spc="-5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relatively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high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rates.</a:t>
            </a:r>
            <a:endParaRPr sz="1700">
              <a:latin typeface="Segoe Print"/>
              <a:cs typeface="Segoe Print"/>
            </a:endParaRPr>
          </a:p>
          <a:p>
            <a:pPr marL="297815" indent="-285115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7815" algn="l"/>
              </a:tabLst>
            </a:pPr>
            <a:r>
              <a:rPr sz="1700" dirty="0">
                <a:latin typeface="Segoe Print"/>
                <a:cs typeface="Segoe Print"/>
              </a:rPr>
              <a:t>Green</a:t>
            </a:r>
            <a:r>
              <a:rPr sz="1700" spc="-5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Successful</a:t>
            </a:r>
            <a:r>
              <a:rPr sz="1700" spc="-45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Launch</a:t>
            </a:r>
            <a:endParaRPr sz="1700">
              <a:latin typeface="Segoe Print"/>
              <a:cs typeface="Segoe Print"/>
            </a:endParaRPr>
          </a:p>
          <a:p>
            <a:pPr marL="297815" indent="-285115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7815" algn="l"/>
              </a:tabLst>
            </a:pPr>
            <a:r>
              <a:rPr sz="1700" dirty="0">
                <a:latin typeface="Segoe Print"/>
                <a:cs typeface="Segoe Print"/>
              </a:rPr>
              <a:t>Red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Marker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2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Failed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10" dirty="0">
                <a:latin typeface="Segoe Print"/>
                <a:cs typeface="Segoe Print"/>
              </a:rPr>
              <a:t>Launch</a:t>
            </a:r>
            <a:endParaRPr sz="17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dirty="0">
                <a:latin typeface="Segoe Print"/>
                <a:cs typeface="Segoe Print"/>
              </a:rPr>
              <a:t>Launch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Site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KSC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LC-39A</a:t>
            </a:r>
            <a:r>
              <a:rPr sz="1700" spc="12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has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3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very</a:t>
            </a:r>
            <a:r>
              <a:rPr sz="1700" spc="135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high </a:t>
            </a:r>
            <a:r>
              <a:rPr sz="1700" dirty="0">
                <a:latin typeface="Segoe Print"/>
                <a:cs typeface="Segoe Print"/>
              </a:rPr>
              <a:t>Success</a:t>
            </a:r>
            <a:r>
              <a:rPr sz="1700" spc="-60" dirty="0">
                <a:latin typeface="Segoe Print"/>
                <a:cs typeface="Segoe Print"/>
              </a:rPr>
              <a:t> </a:t>
            </a:r>
            <a:r>
              <a:rPr sz="1700" spc="-20" dirty="0">
                <a:latin typeface="Segoe Print"/>
                <a:cs typeface="Segoe Print"/>
              </a:rPr>
              <a:t>Rate.</a:t>
            </a:r>
            <a:endParaRPr sz="17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59" y="1857756"/>
              <a:ext cx="4372356" cy="4287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Distance</a:t>
            </a:r>
            <a:r>
              <a:rPr sz="4000" spc="-85" dirty="0"/>
              <a:t> </a:t>
            </a:r>
            <a:r>
              <a:rPr sz="4000" dirty="0"/>
              <a:t>from</a:t>
            </a:r>
            <a:r>
              <a:rPr sz="4000" spc="-85" dirty="0"/>
              <a:t> </a:t>
            </a:r>
            <a:r>
              <a:rPr sz="4000" dirty="0"/>
              <a:t>launch</a:t>
            </a:r>
            <a:r>
              <a:rPr sz="4000" spc="-80" dirty="0"/>
              <a:t> </a:t>
            </a:r>
            <a:r>
              <a:rPr sz="4000" dirty="0"/>
              <a:t>site</a:t>
            </a:r>
            <a:r>
              <a:rPr sz="4000" spc="-85" dirty="0"/>
              <a:t> </a:t>
            </a:r>
            <a:r>
              <a:rPr sz="4000" dirty="0"/>
              <a:t>KSC</a:t>
            </a:r>
            <a:r>
              <a:rPr sz="4000" spc="-80" dirty="0"/>
              <a:t> </a:t>
            </a:r>
            <a:r>
              <a:rPr sz="4000" spc="-25" dirty="0"/>
              <a:t>LC-39A </a:t>
            </a:r>
            <a:r>
              <a:rPr sz="4000" dirty="0"/>
              <a:t>to</a:t>
            </a:r>
            <a:r>
              <a:rPr sz="4000" spc="-45" dirty="0"/>
              <a:t> </a:t>
            </a:r>
            <a:r>
              <a:rPr sz="4000" dirty="0"/>
              <a:t>its</a:t>
            </a:r>
            <a:r>
              <a:rPr sz="4000" spc="-45" dirty="0"/>
              <a:t> </a:t>
            </a:r>
            <a:r>
              <a:rPr sz="4000" spc="-10" dirty="0"/>
              <a:t>proximities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36419"/>
            <a:ext cx="5025390" cy="347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029" algn="l"/>
              </a:tabLst>
            </a:pPr>
            <a:r>
              <a:rPr sz="1400" b="1" dirty="0">
                <a:latin typeface="Segoe Print"/>
                <a:cs typeface="Segoe Print"/>
              </a:rPr>
              <a:t>Explanation</a:t>
            </a:r>
            <a:r>
              <a:rPr sz="1400" b="1" spc="-80" dirty="0">
                <a:latin typeface="Segoe Print"/>
                <a:cs typeface="Segoe Print"/>
              </a:rPr>
              <a:t> </a:t>
            </a:r>
            <a:r>
              <a:rPr sz="1400" b="1" spc="-50" dirty="0">
                <a:latin typeface="Segoe Print"/>
                <a:cs typeface="Segoe Print"/>
              </a:rPr>
              <a:t>: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83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dirty="0">
                <a:latin typeface="Segoe Print"/>
                <a:cs typeface="Segoe Print"/>
              </a:rPr>
              <a:t>From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the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visual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analysis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of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the</a:t>
            </a:r>
            <a:r>
              <a:rPr sz="1400" spc="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launch</a:t>
            </a:r>
            <a:r>
              <a:rPr sz="1400" spc="3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site</a:t>
            </a:r>
            <a:r>
              <a:rPr sz="1400" spc="3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KSC</a:t>
            </a:r>
            <a:r>
              <a:rPr sz="1400" spc="35" dirty="0">
                <a:latin typeface="Segoe Print"/>
                <a:cs typeface="Segoe Print"/>
              </a:rPr>
              <a:t> </a:t>
            </a:r>
            <a:r>
              <a:rPr sz="1400" spc="-25" dirty="0">
                <a:latin typeface="Segoe Print"/>
                <a:cs typeface="Segoe Print"/>
              </a:rPr>
              <a:t>LC- </a:t>
            </a:r>
            <a:r>
              <a:rPr sz="1400" dirty="0">
                <a:latin typeface="Segoe Print"/>
                <a:cs typeface="Segoe Print"/>
              </a:rPr>
              <a:t>39A</a:t>
            </a:r>
            <a:r>
              <a:rPr sz="1400" spc="15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we</a:t>
            </a:r>
            <a:r>
              <a:rPr sz="1400" spc="1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can</a:t>
            </a:r>
            <a:r>
              <a:rPr sz="1400" spc="1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clearly</a:t>
            </a:r>
            <a:r>
              <a:rPr sz="1400" spc="1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see</a:t>
            </a:r>
            <a:r>
              <a:rPr sz="1400" spc="1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that</a:t>
            </a:r>
            <a:r>
              <a:rPr sz="1400" spc="16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it</a:t>
            </a:r>
            <a:r>
              <a:rPr sz="1400" spc="16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is:</a:t>
            </a:r>
            <a:r>
              <a:rPr sz="1400" spc="16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relative</a:t>
            </a:r>
            <a:r>
              <a:rPr sz="1400" spc="16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close</a:t>
            </a:r>
            <a:r>
              <a:rPr sz="1400" spc="165" dirty="0">
                <a:latin typeface="Segoe Print"/>
                <a:cs typeface="Segoe Print"/>
              </a:rPr>
              <a:t> </a:t>
            </a:r>
            <a:r>
              <a:rPr sz="1400" spc="-25" dirty="0">
                <a:latin typeface="Segoe Print"/>
                <a:cs typeface="Segoe Print"/>
              </a:rPr>
              <a:t>to </a:t>
            </a:r>
            <a:r>
              <a:rPr sz="1400" spc="75" dirty="0">
                <a:latin typeface="Segoe Print"/>
                <a:cs typeface="Segoe Print"/>
              </a:rPr>
              <a:t>railway</a:t>
            </a:r>
            <a:r>
              <a:rPr sz="1400" spc="220" dirty="0">
                <a:latin typeface="Segoe Print"/>
                <a:cs typeface="Segoe Print"/>
              </a:rPr>
              <a:t> </a:t>
            </a:r>
            <a:r>
              <a:rPr sz="1400" spc="80" dirty="0">
                <a:latin typeface="Segoe Print"/>
                <a:cs typeface="Segoe Print"/>
              </a:rPr>
              <a:t>(15.23</a:t>
            </a:r>
            <a:r>
              <a:rPr sz="1400" spc="220" dirty="0">
                <a:latin typeface="Segoe Print"/>
                <a:cs typeface="Segoe Print"/>
              </a:rPr>
              <a:t> </a:t>
            </a:r>
            <a:r>
              <a:rPr sz="1400" spc="70" dirty="0">
                <a:latin typeface="Segoe Print"/>
                <a:cs typeface="Segoe Print"/>
              </a:rPr>
              <a:t>km),</a:t>
            </a:r>
            <a:r>
              <a:rPr sz="1400" spc="225" dirty="0">
                <a:latin typeface="Segoe Print"/>
                <a:cs typeface="Segoe Print"/>
              </a:rPr>
              <a:t> </a:t>
            </a:r>
            <a:r>
              <a:rPr sz="1400" spc="85" dirty="0">
                <a:latin typeface="Segoe Print"/>
                <a:cs typeface="Segoe Print"/>
              </a:rPr>
              <a:t>relative</a:t>
            </a:r>
            <a:r>
              <a:rPr sz="1400" spc="229" dirty="0">
                <a:latin typeface="Segoe Print"/>
                <a:cs typeface="Segoe Print"/>
              </a:rPr>
              <a:t> </a:t>
            </a:r>
            <a:r>
              <a:rPr sz="1400" spc="75" dirty="0">
                <a:latin typeface="Segoe Print"/>
                <a:cs typeface="Segoe Print"/>
              </a:rPr>
              <a:t>close</a:t>
            </a:r>
            <a:r>
              <a:rPr sz="1400" spc="229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229" dirty="0">
                <a:latin typeface="Segoe Print"/>
                <a:cs typeface="Segoe Print"/>
              </a:rPr>
              <a:t> </a:t>
            </a:r>
            <a:r>
              <a:rPr sz="1400" spc="75" dirty="0">
                <a:latin typeface="Segoe Print"/>
                <a:cs typeface="Segoe Print"/>
              </a:rPr>
              <a:t>highway </a:t>
            </a:r>
            <a:r>
              <a:rPr sz="1400" dirty="0">
                <a:latin typeface="Segoe Print"/>
                <a:cs typeface="Segoe Print"/>
              </a:rPr>
              <a:t>(20.28</a:t>
            </a:r>
            <a:r>
              <a:rPr sz="1400" spc="-4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km),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relative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close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coastline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(14.99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spc="-25" dirty="0">
                <a:latin typeface="Segoe Print"/>
                <a:cs typeface="Segoe Print"/>
              </a:rPr>
              <a:t>km)</a:t>
            </a:r>
            <a:endParaRPr sz="1400">
              <a:latin typeface="Segoe Print"/>
              <a:cs typeface="Segoe Print"/>
            </a:endParaRPr>
          </a:p>
          <a:p>
            <a:pPr marL="298450" marR="37465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dirty="0">
                <a:latin typeface="Segoe Print"/>
                <a:cs typeface="Segoe Print"/>
              </a:rPr>
              <a:t>Also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the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launch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site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KSC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spc="-10" dirty="0">
                <a:latin typeface="Segoe Print"/>
                <a:cs typeface="Segoe Print"/>
              </a:rPr>
              <a:t>LC-</a:t>
            </a:r>
            <a:r>
              <a:rPr sz="1400" dirty="0">
                <a:latin typeface="Segoe Print"/>
                <a:cs typeface="Segoe Print"/>
              </a:rPr>
              <a:t>39A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is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relative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close</a:t>
            </a:r>
            <a:r>
              <a:rPr sz="1400" spc="-25" dirty="0">
                <a:latin typeface="Segoe Print"/>
                <a:cs typeface="Segoe Print"/>
              </a:rPr>
              <a:t> to </a:t>
            </a:r>
            <a:r>
              <a:rPr sz="1400" dirty="0">
                <a:latin typeface="Segoe Print"/>
                <a:cs typeface="Segoe Print"/>
              </a:rPr>
              <a:t>its</a:t>
            </a:r>
            <a:r>
              <a:rPr sz="1400" spc="-4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closest</a:t>
            </a:r>
            <a:r>
              <a:rPr sz="1400" spc="-4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city</a:t>
            </a:r>
            <a:r>
              <a:rPr sz="1400" spc="-4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Titusville</a:t>
            </a:r>
            <a:r>
              <a:rPr sz="1400" spc="-3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(16.32</a:t>
            </a:r>
            <a:r>
              <a:rPr sz="1400" spc="-40" dirty="0">
                <a:latin typeface="Segoe Print"/>
                <a:cs typeface="Segoe Print"/>
              </a:rPr>
              <a:t> </a:t>
            </a:r>
            <a:r>
              <a:rPr sz="1400" spc="-20" dirty="0">
                <a:latin typeface="Segoe Print"/>
                <a:cs typeface="Segoe Print"/>
              </a:rPr>
              <a:t>km).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125" dirty="0">
                <a:latin typeface="Segoe Print"/>
                <a:cs typeface="Segoe Print"/>
              </a:rPr>
              <a:t>Failed</a:t>
            </a:r>
            <a:r>
              <a:rPr sz="1400" spc="320" dirty="0">
                <a:latin typeface="Segoe Print"/>
                <a:cs typeface="Segoe Print"/>
              </a:rPr>
              <a:t> </a:t>
            </a:r>
            <a:r>
              <a:rPr sz="1400" spc="125" dirty="0">
                <a:latin typeface="Segoe Print"/>
                <a:cs typeface="Segoe Print"/>
              </a:rPr>
              <a:t>rocket</a:t>
            </a:r>
            <a:r>
              <a:rPr sz="1400" spc="325" dirty="0">
                <a:latin typeface="Segoe Print"/>
                <a:cs typeface="Segoe Print"/>
              </a:rPr>
              <a:t> </a:t>
            </a:r>
            <a:r>
              <a:rPr sz="1400" spc="114" dirty="0">
                <a:latin typeface="Segoe Print"/>
                <a:cs typeface="Segoe Print"/>
              </a:rPr>
              <a:t>with</a:t>
            </a:r>
            <a:r>
              <a:rPr sz="1400" spc="325" dirty="0">
                <a:latin typeface="Segoe Print"/>
                <a:cs typeface="Segoe Print"/>
              </a:rPr>
              <a:t> </a:t>
            </a:r>
            <a:r>
              <a:rPr sz="1400" spc="100" dirty="0">
                <a:latin typeface="Segoe Print"/>
                <a:cs typeface="Segoe Print"/>
              </a:rPr>
              <a:t>its</a:t>
            </a:r>
            <a:r>
              <a:rPr sz="1400" spc="325" dirty="0">
                <a:latin typeface="Segoe Print"/>
                <a:cs typeface="Segoe Print"/>
              </a:rPr>
              <a:t> </a:t>
            </a:r>
            <a:r>
              <a:rPr sz="1400" spc="114" dirty="0">
                <a:latin typeface="Segoe Print"/>
                <a:cs typeface="Segoe Print"/>
              </a:rPr>
              <a:t>high</a:t>
            </a:r>
            <a:r>
              <a:rPr sz="1400" spc="335" dirty="0">
                <a:latin typeface="Segoe Print"/>
                <a:cs typeface="Segoe Print"/>
              </a:rPr>
              <a:t> </a:t>
            </a:r>
            <a:r>
              <a:rPr sz="1400" spc="125" dirty="0">
                <a:latin typeface="Segoe Print"/>
                <a:cs typeface="Segoe Print"/>
              </a:rPr>
              <a:t>speed</a:t>
            </a:r>
            <a:r>
              <a:rPr sz="1400" spc="335" dirty="0">
                <a:latin typeface="Segoe Print"/>
                <a:cs typeface="Segoe Print"/>
              </a:rPr>
              <a:t> </a:t>
            </a:r>
            <a:r>
              <a:rPr sz="1400" spc="100" dirty="0">
                <a:latin typeface="Segoe Print"/>
                <a:cs typeface="Segoe Print"/>
              </a:rPr>
              <a:t>can</a:t>
            </a:r>
            <a:r>
              <a:rPr sz="1400" spc="335" dirty="0">
                <a:latin typeface="Segoe Print"/>
                <a:cs typeface="Segoe Print"/>
              </a:rPr>
              <a:t> </a:t>
            </a:r>
            <a:r>
              <a:rPr sz="1400" spc="114" dirty="0">
                <a:latin typeface="Segoe Print"/>
                <a:cs typeface="Segoe Print"/>
              </a:rPr>
              <a:t>cover </a:t>
            </a:r>
            <a:r>
              <a:rPr sz="1400" dirty="0">
                <a:latin typeface="Segoe Print"/>
                <a:cs typeface="Segoe Print"/>
              </a:rPr>
              <a:t>distances</a:t>
            </a:r>
            <a:r>
              <a:rPr sz="1400" spc="-3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like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spc="-10" dirty="0">
                <a:latin typeface="Segoe Print"/>
                <a:cs typeface="Segoe Print"/>
              </a:rPr>
              <a:t>15-</a:t>
            </a:r>
            <a:r>
              <a:rPr sz="1400" dirty="0">
                <a:latin typeface="Segoe Print"/>
                <a:cs typeface="Segoe Print"/>
              </a:rPr>
              <a:t>20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km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in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few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seconds.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It</a:t>
            </a:r>
            <a:r>
              <a:rPr sz="1400" spc="-2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could</a:t>
            </a:r>
            <a:r>
              <a:rPr sz="1400" spc="-25" dirty="0">
                <a:latin typeface="Segoe Print"/>
                <a:cs typeface="Segoe Print"/>
              </a:rPr>
              <a:t> be </a:t>
            </a:r>
            <a:r>
              <a:rPr sz="1400" dirty="0">
                <a:latin typeface="Segoe Print"/>
                <a:cs typeface="Segoe Print"/>
              </a:rPr>
              <a:t>potentially</a:t>
            </a:r>
            <a:r>
              <a:rPr sz="1400" spc="-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dangerous</a:t>
            </a:r>
            <a:r>
              <a:rPr sz="1400" spc="-50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-55" dirty="0">
                <a:latin typeface="Segoe Print"/>
                <a:cs typeface="Segoe Print"/>
              </a:rPr>
              <a:t> </a:t>
            </a:r>
            <a:r>
              <a:rPr sz="1400" dirty="0">
                <a:latin typeface="Segoe Print"/>
                <a:cs typeface="Segoe Print"/>
              </a:rPr>
              <a:t>populated</a:t>
            </a:r>
            <a:r>
              <a:rPr sz="1400" spc="-50" dirty="0">
                <a:latin typeface="Segoe Print"/>
                <a:cs typeface="Segoe Print"/>
              </a:rPr>
              <a:t> </a:t>
            </a:r>
            <a:r>
              <a:rPr sz="1400" spc="-10" dirty="0">
                <a:latin typeface="Segoe Print"/>
                <a:cs typeface="Segoe Print"/>
              </a:rPr>
              <a:t>areas.</a:t>
            </a:r>
            <a:endParaRPr sz="1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339339"/>
              <a:ext cx="5181600" cy="3322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0063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9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Launch</a:t>
            </a:r>
            <a:r>
              <a:rPr sz="3200" spc="-55" dirty="0"/>
              <a:t> </a:t>
            </a:r>
            <a:r>
              <a:rPr sz="3200" dirty="0"/>
              <a:t>success</a:t>
            </a:r>
            <a:r>
              <a:rPr sz="3200" spc="-45" dirty="0"/>
              <a:t> </a:t>
            </a:r>
            <a:r>
              <a:rPr sz="3200" dirty="0"/>
              <a:t>count</a:t>
            </a:r>
            <a:r>
              <a:rPr sz="3200" spc="-55" dirty="0"/>
              <a:t> </a:t>
            </a:r>
            <a:r>
              <a:rPr sz="3200" dirty="0"/>
              <a:t>for</a:t>
            </a:r>
            <a:r>
              <a:rPr sz="3200" spc="-50" dirty="0"/>
              <a:t> </a:t>
            </a:r>
            <a:r>
              <a:rPr sz="3200" dirty="0"/>
              <a:t>all</a:t>
            </a:r>
            <a:r>
              <a:rPr sz="3200" spc="-55" dirty="0"/>
              <a:t> </a:t>
            </a:r>
            <a:r>
              <a:rPr sz="3200" spc="-10" dirty="0"/>
              <a:t>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057650"/>
            <a:ext cx="948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25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chart</a:t>
            </a:r>
            <a:r>
              <a:rPr sz="1800" spc="254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clearly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shows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from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all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26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sites,</a:t>
            </a:r>
            <a:r>
              <a:rPr sz="1800" spc="26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KSC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LC-</a:t>
            </a:r>
            <a:r>
              <a:rPr sz="1800" dirty="0">
                <a:latin typeface="Segoe Print"/>
                <a:cs typeface="Segoe Print"/>
              </a:rPr>
              <a:t>39A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has</a:t>
            </a:r>
            <a:r>
              <a:rPr sz="1800" spc="2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260" dirty="0">
                <a:latin typeface="Segoe Print"/>
                <a:cs typeface="Segoe Print"/>
              </a:rPr>
              <a:t> </a:t>
            </a:r>
            <a:r>
              <a:rPr sz="1800" spc="-20" dirty="0">
                <a:latin typeface="Segoe Print"/>
                <a:cs typeface="Segoe Print"/>
              </a:rPr>
              <a:t>most </a:t>
            </a:r>
            <a:r>
              <a:rPr sz="1800" dirty="0">
                <a:latin typeface="Segoe Print"/>
                <a:cs typeface="Segoe Print"/>
              </a:rPr>
              <a:t>successful</a:t>
            </a:r>
            <a:r>
              <a:rPr sz="1800" spc="-8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launches.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844" y="2227699"/>
              <a:ext cx="9468559" cy="16075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0845"/>
            <a:ext cx="10311765" cy="4201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Project</a:t>
            </a:r>
            <a:r>
              <a:rPr sz="1800" spc="-5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background</a:t>
            </a:r>
            <a:r>
              <a:rPr sz="1800" spc="-5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and</a:t>
            </a:r>
            <a:r>
              <a:rPr sz="1800" spc="-5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context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.</a:t>
            </a:r>
            <a:endParaRPr sz="1800">
              <a:latin typeface="Segoe Print"/>
              <a:cs typeface="Segoe Print"/>
            </a:endParaRPr>
          </a:p>
          <a:p>
            <a:pPr marL="12700" marR="5080" indent="1005840">
              <a:lnSpc>
                <a:spcPts val="1939"/>
              </a:lnSpc>
              <a:spcBef>
                <a:spcPts val="1425"/>
              </a:spcBef>
            </a:pP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most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prosperous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business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commercial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space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era,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SpaceX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has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reduced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space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travel.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On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its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website,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firm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promotes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Falcon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9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rocket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flights,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which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start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at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62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dollars;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comparison,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other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suppliers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charge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up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165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million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dollars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per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launch;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large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portion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savings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are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attributable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SpaceX's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ability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reuse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stage.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Thus,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calculate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ascertain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the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land.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forecast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SpaceX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reuse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based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available</a:t>
            </a:r>
            <a:r>
              <a:rPr sz="18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8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machine</a:t>
            </a:r>
            <a:r>
              <a:rPr sz="18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learning</a:t>
            </a:r>
            <a:r>
              <a:rPr sz="18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techniques.</a:t>
            </a:r>
            <a:endParaRPr sz="18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Problems</a:t>
            </a:r>
            <a:r>
              <a:rPr sz="1800" spc="-3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you</a:t>
            </a:r>
            <a:r>
              <a:rPr sz="1800" spc="-3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want</a:t>
            </a:r>
            <a:r>
              <a:rPr sz="1800" spc="-25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to</a:t>
            </a:r>
            <a:r>
              <a:rPr sz="1800" spc="-3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find</a:t>
            </a:r>
            <a:r>
              <a:rPr sz="1800" spc="-25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answers</a:t>
            </a:r>
            <a:endParaRPr sz="1800">
              <a:latin typeface="Segoe Print"/>
              <a:cs typeface="Segoe Print"/>
            </a:endParaRPr>
          </a:p>
          <a:p>
            <a:pPr marL="12700" marR="545465" indent="914400">
              <a:lnSpc>
                <a:spcPct val="150000"/>
              </a:lnSpc>
              <a:spcBef>
                <a:spcPts val="1180"/>
              </a:spcBef>
            </a:pP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-How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do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variables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such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as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mass,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site,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flights,</a:t>
            </a:r>
            <a:r>
              <a:rPr sz="1800" spc="-3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Segoe Print"/>
                <a:cs typeface="Segoe Print"/>
              </a:rPr>
              <a:t>and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orbits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affect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success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landing?</a:t>
            </a:r>
            <a:endParaRPr sz="1800">
              <a:latin typeface="Segoe Print"/>
              <a:cs typeface="Segoe Print"/>
            </a:endParaRPr>
          </a:p>
          <a:p>
            <a:pPr marL="92646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-Does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rate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successful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landings</a:t>
            </a:r>
            <a:r>
              <a:rPr sz="18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increase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over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Segoe Print"/>
                <a:cs typeface="Segoe Print"/>
              </a:rPr>
              <a:t>years?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767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Launch</a:t>
            </a:r>
            <a:r>
              <a:rPr sz="3200" spc="-50" dirty="0"/>
              <a:t> </a:t>
            </a:r>
            <a:r>
              <a:rPr sz="3200" dirty="0"/>
              <a:t>site</a:t>
            </a:r>
            <a:r>
              <a:rPr sz="3200" spc="-50" dirty="0"/>
              <a:t> </a:t>
            </a:r>
            <a:r>
              <a:rPr sz="3200" dirty="0"/>
              <a:t>with</a:t>
            </a:r>
            <a:r>
              <a:rPr sz="3200" spc="-50" dirty="0"/>
              <a:t> </a:t>
            </a:r>
            <a:r>
              <a:rPr sz="3200" dirty="0"/>
              <a:t>highest</a:t>
            </a:r>
            <a:r>
              <a:rPr sz="3200" spc="-50" dirty="0"/>
              <a:t> </a:t>
            </a:r>
            <a:r>
              <a:rPr sz="3200" dirty="0"/>
              <a:t>launch</a:t>
            </a:r>
            <a:r>
              <a:rPr sz="3200" spc="-45" dirty="0"/>
              <a:t> </a:t>
            </a:r>
            <a:r>
              <a:rPr sz="3200" dirty="0"/>
              <a:t>success</a:t>
            </a:r>
            <a:r>
              <a:rPr sz="3200" spc="-45" dirty="0"/>
              <a:t> </a:t>
            </a:r>
            <a:r>
              <a:rPr sz="3200" spc="-10" dirty="0"/>
              <a:t>ratio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137532"/>
            <a:ext cx="922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egoe Print"/>
                <a:cs typeface="Segoe Print"/>
              </a:rPr>
              <a:t>KSC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LC-</a:t>
            </a:r>
            <a:r>
              <a:rPr sz="1600" dirty="0">
                <a:latin typeface="Segoe Print"/>
                <a:cs typeface="Segoe Print"/>
              </a:rPr>
              <a:t>39A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highest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launch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success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rate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(76.9%)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with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10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successful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-20" dirty="0">
                <a:latin typeface="Segoe Print"/>
                <a:cs typeface="Segoe Print"/>
              </a:rPr>
              <a:t>only </a:t>
            </a:r>
            <a:r>
              <a:rPr sz="1600" dirty="0">
                <a:latin typeface="Segoe Print"/>
                <a:cs typeface="Segoe Print"/>
              </a:rPr>
              <a:t>3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failed</a:t>
            </a:r>
            <a:r>
              <a:rPr sz="1600" spc="-25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landings.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952" y="1910298"/>
              <a:ext cx="8712551" cy="1627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95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Payload</a:t>
            </a:r>
            <a:r>
              <a:rPr sz="3200" spc="-45" dirty="0"/>
              <a:t> </a:t>
            </a:r>
            <a:r>
              <a:rPr sz="3200" dirty="0"/>
              <a:t>Mass</a:t>
            </a:r>
            <a:r>
              <a:rPr sz="3200" spc="-40" dirty="0"/>
              <a:t> </a:t>
            </a:r>
            <a:r>
              <a:rPr sz="3200" dirty="0"/>
              <a:t>vs.</a:t>
            </a:r>
            <a:r>
              <a:rPr sz="3200" spc="-40" dirty="0"/>
              <a:t> </a:t>
            </a:r>
            <a:r>
              <a:rPr sz="3200" dirty="0"/>
              <a:t>Launch</a:t>
            </a:r>
            <a:r>
              <a:rPr sz="3200" spc="-45" dirty="0"/>
              <a:t> </a:t>
            </a:r>
            <a:r>
              <a:rPr sz="3200" dirty="0"/>
              <a:t>Outcome</a:t>
            </a:r>
            <a:r>
              <a:rPr sz="3200" spc="-45" dirty="0"/>
              <a:t> </a:t>
            </a:r>
            <a:r>
              <a:rPr sz="3200" dirty="0"/>
              <a:t>for</a:t>
            </a:r>
            <a:r>
              <a:rPr sz="3200" spc="-45" dirty="0"/>
              <a:t> </a:t>
            </a:r>
            <a:r>
              <a:rPr sz="3200" dirty="0"/>
              <a:t>all</a:t>
            </a:r>
            <a:r>
              <a:rPr sz="3200" spc="-45" dirty="0"/>
              <a:t> </a:t>
            </a:r>
            <a:r>
              <a:rPr sz="3200" spc="-10" dirty="0"/>
              <a:t>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968875"/>
            <a:ext cx="96151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7815" algn="l"/>
              </a:tabLst>
            </a:pP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charts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show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that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payloads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between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2000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-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5500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kg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have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-3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highest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success</a:t>
            </a:r>
            <a:r>
              <a:rPr sz="1600" spc="-40" dirty="0">
                <a:latin typeface="Segoe Print"/>
                <a:cs typeface="Segoe Print"/>
              </a:rPr>
              <a:t> </a:t>
            </a:r>
            <a:r>
              <a:rPr sz="1600" spc="-10" dirty="0">
                <a:latin typeface="Segoe Print"/>
                <a:cs typeface="Segoe Print"/>
              </a:rPr>
              <a:t>rate.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950719"/>
              <a:ext cx="9834372" cy="213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</a:t>
            </a:r>
            <a:r>
              <a:rPr spc="-185" dirty="0"/>
              <a:t> </a:t>
            </a:r>
            <a:r>
              <a:rPr spc="-10" dirty="0"/>
              <a:t>Accuracy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63156" y="2372867"/>
            <a:ext cx="3952240" cy="2900680"/>
            <a:chOff x="6963156" y="2372867"/>
            <a:chExt cx="3952240" cy="2900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2372867"/>
              <a:ext cx="3791711" cy="1086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6" y="4139183"/>
              <a:ext cx="3791712" cy="11338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411604"/>
            <a:ext cx="5722620" cy="45059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Segoe Print"/>
                <a:cs typeface="Segoe Print"/>
              </a:rPr>
              <a:t>Explanation</a:t>
            </a:r>
            <a:r>
              <a:rPr sz="1800" b="1" spc="-45" dirty="0">
                <a:latin typeface="Segoe Print"/>
                <a:cs typeface="Segoe Print"/>
              </a:rPr>
              <a:t> </a:t>
            </a:r>
            <a:r>
              <a:rPr sz="1800" b="1" spc="-50" dirty="0">
                <a:latin typeface="Segoe Print"/>
                <a:cs typeface="Segoe Print"/>
              </a:rPr>
              <a:t>:</a:t>
            </a:r>
            <a:endParaRPr sz="1800">
              <a:latin typeface="Segoe Print"/>
              <a:cs typeface="Segoe Print"/>
            </a:endParaRPr>
          </a:p>
          <a:p>
            <a:pPr marL="298450" marR="74295" indent="-28575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Based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on</a:t>
            </a:r>
            <a:r>
              <a:rPr sz="1800" spc="2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scores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Set,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we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-25" dirty="0">
                <a:latin typeface="Segoe Print"/>
                <a:cs typeface="Segoe Print"/>
              </a:rPr>
              <a:t>can </a:t>
            </a:r>
            <a:r>
              <a:rPr sz="1800" dirty="0">
                <a:latin typeface="Segoe Print"/>
                <a:cs typeface="Segoe Print"/>
              </a:rPr>
              <a:t>not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confirm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which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method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performs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best.</a:t>
            </a:r>
            <a:endParaRPr sz="1800">
              <a:latin typeface="Segoe Print"/>
              <a:cs typeface="Segoe Print"/>
            </a:endParaRPr>
          </a:p>
          <a:p>
            <a:pPr marL="298450" marR="5080" indent="-285750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95" dirty="0">
                <a:latin typeface="Segoe Print"/>
                <a:cs typeface="Segoe Print"/>
              </a:rPr>
              <a:t>Same</a:t>
            </a:r>
            <a:r>
              <a:rPr sz="1800" spc="290" dirty="0">
                <a:latin typeface="Segoe Print"/>
                <a:cs typeface="Segoe Print"/>
              </a:rPr>
              <a:t> </a:t>
            </a:r>
            <a:r>
              <a:rPr sz="1800" spc="100" dirty="0">
                <a:latin typeface="Segoe Print"/>
                <a:cs typeface="Segoe Print"/>
              </a:rPr>
              <a:t>Test</a:t>
            </a:r>
            <a:r>
              <a:rPr sz="1800" spc="295" dirty="0">
                <a:latin typeface="Segoe Print"/>
                <a:cs typeface="Segoe Print"/>
              </a:rPr>
              <a:t> </a:t>
            </a:r>
            <a:r>
              <a:rPr sz="1800" spc="85" dirty="0">
                <a:latin typeface="Segoe Print"/>
                <a:cs typeface="Segoe Print"/>
              </a:rPr>
              <a:t>Set</a:t>
            </a:r>
            <a:r>
              <a:rPr sz="1800" spc="300" dirty="0">
                <a:latin typeface="Segoe Print"/>
                <a:cs typeface="Segoe Print"/>
              </a:rPr>
              <a:t> </a:t>
            </a:r>
            <a:r>
              <a:rPr sz="1800" spc="114" dirty="0">
                <a:latin typeface="Segoe Print"/>
                <a:cs typeface="Segoe Print"/>
              </a:rPr>
              <a:t>scores</a:t>
            </a:r>
            <a:r>
              <a:rPr sz="1800" spc="295" dirty="0">
                <a:latin typeface="Segoe Print"/>
                <a:cs typeface="Segoe Print"/>
              </a:rPr>
              <a:t> </a:t>
            </a:r>
            <a:r>
              <a:rPr sz="1800" spc="85" dirty="0">
                <a:latin typeface="Segoe Print"/>
                <a:cs typeface="Segoe Print"/>
              </a:rPr>
              <a:t>may</a:t>
            </a:r>
            <a:r>
              <a:rPr sz="1800" spc="30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be</a:t>
            </a:r>
            <a:r>
              <a:rPr sz="1800" spc="290" dirty="0">
                <a:latin typeface="Segoe Print"/>
                <a:cs typeface="Segoe Print"/>
              </a:rPr>
              <a:t> </a:t>
            </a:r>
            <a:r>
              <a:rPr sz="1800" spc="85" dirty="0">
                <a:latin typeface="Segoe Print"/>
                <a:cs typeface="Segoe Print"/>
              </a:rPr>
              <a:t>due</a:t>
            </a:r>
            <a:r>
              <a:rPr sz="1800" spc="29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to</a:t>
            </a:r>
            <a:r>
              <a:rPr sz="1800" spc="30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the </a:t>
            </a:r>
            <a:r>
              <a:rPr sz="1800" dirty="0">
                <a:latin typeface="Segoe Print"/>
                <a:cs typeface="Segoe Print"/>
              </a:rPr>
              <a:t>small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sample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size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(18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samples).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Therefore, </a:t>
            </a:r>
            <a:r>
              <a:rPr sz="1800" dirty="0">
                <a:latin typeface="Segoe Print"/>
                <a:cs typeface="Segoe Print"/>
              </a:rPr>
              <a:t>we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tested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all</a:t>
            </a:r>
            <a:r>
              <a:rPr sz="1800" spc="220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methods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based</a:t>
            </a:r>
            <a:r>
              <a:rPr sz="1800" spc="22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on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the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whole </a:t>
            </a:r>
            <a:r>
              <a:rPr sz="1800" spc="-10" dirty="0">
                <a:latin typeface="Segoe Print"/>
                <a:cs typeface="Segoe Print"/>
              </a:rPr>
              <a:t>Dataset.</a:t>
            </a:r>
            <a:endParaRPr sz="1800">
              <a:latin typeface="Segoe Print"/>
              <a:cs typeface="Segoe Print"/>
            </a:endParaRPr>
          </a:p>
          <a:p>
            <a:pPr marL="298450" marR="73660" indent="-285750" algn="just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scores</a:t>
            </a:r>
            <a:r>
              <a:rPr sz="1800" spc="6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</a:t>
            </a:r>
            <a:r>
              <a:rPr sz="1800" spc="6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7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whole</a:t>
            </a:r>
            <a:r>
              <a:rPr sz="1800" spc="7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Dataset</a:t>
            </a:r>
            <a:r>
              <a:rPr sz="1800" spc="7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confirm</a:t>
            </a:r>
            <a:r>
              <a:rPr sz="1800" spc="75" dirty="0">
                <a:latin typeface="Segoe Print"/>
                <a:cs typeface="Segoe Print"/>
              </a:rPr>
              <a:t> </a:t>
            </a:r>
            <a:r>
              <a:rPr sz="1800" spc="-20" dirty="0">
                <a:latin typeface="Segoe Print"/>
                <a:cs typeface="Segoe Print"/>
              </a:rPr>
              <a:t>that </a:t>
            </a:r>
            <a:r>
              <a:rPr sz="1800" spc="50" dirty="0">
                <a:latin typeface="Segoe Print"/>
                <a:cs typeface="Segoe Print"/>
              </a:rPr>
              <a:t>the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best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model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is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the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Decision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Tree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Model. </a:t>
            </a:r>
            <a:r>
              <a:rPr sz="1800" spc="55" dirty="0">
                <a:latin typeface="Segoe Print"/>
                <a:cs typeface="Segoe Print"/>
              </a:rPr>
              <a:t>This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model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has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not</a:t>
            </a:r>
            <a:r>
              <a:rPr sz="1800" spc="21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only</a:t>
            </a:r>
            <a:r>
              <a:rPr sz="1800" spc="204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higher</a:t>
            </a:r>
            <a:r>
              <a:rPr sz="1800" spc="20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scores,</a:t>
            </a:r>
            <a:r>
              <a:rPr sz="1800" spc="21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but </a:t>
            </a:r>
            <a:r>
              <a:rPr sz="1800" dirty="0">
                <a:latin typeface="Segoe Print"/>
                <a:cs typeface="Segoe Print"/>
              </a:rPr>
              <a:t>also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highest</a:t>
            </a:r>
            <a:r>
              <a:rPr sz="1800" spc="-3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accuracy.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Confusion</a:t>
            </a:r>
            <a:r>
              <a:rPr spc="-9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9782"/>
            <a:ext cx="50241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500" spc="229" dirty="0">
                <a:latin typeface="Segoe Print"/>
                <a:cs typeface="Segoe Print"/>
              </a:rPr>
              <a:t>Examining</a:t>
            </a:r>
            <a:r>
              <a:rPr sz="2500" spc="560" dirty="0">
                <a:latin typeface="Segoe Print"/>
                <a:cs typeface="Segoe Print"/>
              </a:rPr>
              <a:t> </a:t>
            </a:r>
            <a:r>
              <a:rPr sz="2500" spc="170" dirty="0">
                <a:latin typeface="Segoe Print"/>
                <a:cs typeface="Segoe Print"/>
              </a:rPr>
              <a:t>the</a:t>
            </a:r>
            <a:r>
              <a:rPr sz="2500" spc="560" dirty="0">
                <a:latin typeface="Segoe Print"/>
                <a:cs typeface="Segoe Print"/>
              </a:rPr>
              <a:t> </a:t>
            </a:r>
            <a:r>
              <a:rPr sz="2500" spc="235" dirty="0">
                <a:latin typeface="Segoe Print"/>
                <a:cs typeface="Segoe Print"/>
              </a:rPr>
              <a:t>confusion</a:t>
            </a:r>
            <a:r>
              <a:rPr sz="2500" spc="-10" dirty="0">
                <a:latin typeface="Segoe Print"/>
                <a:cs typeface="Segoe Print"/>
              </a:rPr>
              <a:t> </a:t>
            </a:r>
            <a:r>
              <a:rPr sz="2500" spc="70" dirty="0">
                <a:latin typeface="Segoe Print"/>
                <a:cs typeface="Segoe Print"/>
              </a:rPr>
              <a:t>matrix,</a:t>
            </a:r>
            <a:r>
              <a:rPr sz="2500" spc="190" dirty="0">
                <a:latin typeface="Segoe Print"/>
                <a:cs typeface="Segoe Print"/>
              </a:rPr>
              <a:t> </a:t>
            </a:r>
            <a:r>
              <a:rPr sz="2500" spc="35" dirty="0">
                <a:latin typeface="Segoe Print"/>
                <a:cs typeface="Segoe Print"/>
              </a:rPr>
              <a:t>we</a:t>
            </a:r>
            <a:r>
              <a:rPr sz="2500" spc="200" dirty="0">
                <a:latin typeface="Segoe Print"/>
                <a:cs typeface="Segoe Print"/>
              </a:rPr>
              <a:t> </a:t>
            </a:r>
            <a:r>
              <a:rPr sz="2500" spc="50" dirty="0">
                <a:latin typeface="Segoe Print"/>
                <a:cs typeface="Segoe Print"/>
              </a:rPr>
              <a:t>see</a:t>
            </a:r>
            <a:r>
              <a:rPr sz="2500" spc="200" dirty="0">
                <a:latin typeface="Segoe Print"/>
                <a:cs typeface="Segoe Print"/>
              </a:rPr>
              <a:t> </a:t>
            </a:r>
            <a:r>
              <a:rPr sz="2500" spc="65" dirty="0">
                <a:latin typeface="Segoe Print"/>
                <a:cs typeface="Segoe Print"/>
              </a:rPr>
              <a:t>that</a:t>
            </a:r>
            <a:r>
              <a:rPr sz="2500" spc="200" dirty="0">
                <a:latin typeface="Segoe Print"/>
                <a:cs typeface="Segoe Print"/>
              </a:rPr>
              <a:t> </a:t>
            </a:r>
            <a:r>
              <a:rPr sz="2500" spc="75" dirty="0">
                <a:latin typeface="Segoe Print"/>
                <a:cs typeface="Segoe Print"/>
              </a:rPr>
              <a:t>logistic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160" dirty="0">
                <a:latin typeface="Segoe Print"/>
                <a:cs typeface="Segoe Print"/>
              </a:rPr>
              <a:t>regression</a:t>
            </a:r>
            <a:r>
              <a:rPr sz="2500" spc="395" dirty="0">
                <a:latin typeface="Segoe Print"/>
                <a:cs typeface="Segoe Print"/>
              </a:rPr>
              <a:t> </a:t>
            </a:r>
            <a:r>
              <a:rPr sz="2500" spc="120" dirty="0">
                <a:latin typeface="Segoe Print"/>
                <a:cs typeface="Segoe Print"/>
              </a:rPr>
              <a:t>can</a:t>
            </a:r>
            <a:r>
              <a:rPr sz="2500" spc="395" dirty="0">
                <a:latin typeface="Segoe Print"/>
                <a:cs typeface="Segoe Print"/>
              </a:rPr>
              <a:t> </a:t>
            </a:r>
            <a:r>
              <a:rPr sz="2500" spc="165" dirty="0">
                <a:latin typeface="Segoe Print"/>
                <a:cs typeface="Segoe Print"/>
              </a:rPr>
              <a:t>distinguish</a:t>
            </a:r>
            <a:r>
              <a:rPr sz="2500" spc="-10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between</a:t>
            </a:r>
            <a:r>
              <a:rPr sz="2500" spc="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the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different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classes.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30" dirty="0">
                <a:latin typeface="Segoe Print"/>
                <a:cs typeface="Segoe Print"/>
              </a:rPr>
              <a:t>W</a:t>
            </a:r>
            <a:r>
              <a:rPr sz="2500" spc="-570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e</a:t>
            </a:r>
            <a:r>
              <a:rPr sz="2500" spc="860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s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e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e</a:t>
            </a:r>
            <a:r>
              <a:rPr sz="2500" spc="869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20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t</a:t>
            </a:r>
            <a:r>
              <a:rPr sz="2500" spc="869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20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e</a:t>
            </a:r>
            <a:r>
              <a:rPr sz="2500" spc="869" dirty="0">
                <a:latin typeface="Segoe Print"/>
                <a:cs typeface="Segoe Print"/>
              </a:rPr>
              <a:t> </a:t>
            </a:r>
            <a:r>
              <a:rPr sz="2500" spc="-30" dirty="0">
                <a:latin typeface="Segoe Print"/>
                <a:cs typeface="Segoe Print"/>
              </a:rPr>
              <a:t>m</a:t>
            </a:r>
            <a:r>
              <a:rPr sz="2500" spc="-560" dirty="0">
                <a:latin typeface="Segoe Print"/>
                <a:cs typeface="Segoe Print"/>
              </a:rPr>
              <a:t> </a:t>
            </a:r>
            <a:r>
              <a:rPr sz="2500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dirty="0">
                <a:latin typeface="Segoe Print"/>
                <a:cs typeface="Segoe Print"/>
              </a:rPr>
              <a:t>j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o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15" dirty="0">
                <a:latin typeface="Segoe Print"/>
                <a:cs typeface="Segoe Print"/>
              </a:rPr>
              <a:t>r</a:t>
            </a:r>
            <a:r>
              <a:rPr sz="2500" spc="-10" dirty="0">
                <a:latin typeface="Segoe Print"/>
                <a:cs typeface="Segoe Print"/>
              </a:rPr>
              <a:t> problem</a:t>
            </a:r>
            <a:r>
              <a:rPr sz="2500" spc="5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is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false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positives.</a:t>
            </a:r>
            <a:endParaRPr sz="25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3363" y="2124456"/>
              <a:ext cx="4886325" cy="3753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8639"/>
            <a:ext cx="4872990" cy="4258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254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Tree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241300" marR="7239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Results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low-</a:t>
            </a:r>
            <a:r>
              <a:rPr sz="2000" dirty="0">
                <a:latin typeface="Calibri"/>
                <a:cs typeface="Calibri"/>
              </a:rPr>
              <a:t>payload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superior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large-</a:t>
            </a:r>
            <a:r>
              <a:rPr sz="2000" dirty="0">
                <a:latin typeface="Calibri"/>
                <a:cs typeface="Calibri"/>
              </a:rPr>
              <a:t>payload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mass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39395" marR="45085" indent="-226695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located 	</a:t>
            </a:r>
            <a:r>
              <a:rPr sz="2000" dirty="0">
                <a:latin typeface="Calibri"/>
                <a:cs typeface="Calibri"/>
              </a:rPr>
              <a:t>near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Equator,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extremely 	</a:t>
            </a:r>
            <a:r>
              <a:rPr sz="2000" dirty="0">
                <a:latin typeface="Calibri"/>
                <a:cs typeface="Calibri"/>
              </a:rPr>
              <a:t>close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coast.</a:t>
            </a:r>
            <a:endParaRPr sz="2000">
              <a:latin typeface="Calibri"/>
              <a:cs typeface="Calibri"/>
            </a:endParaRPr>
          </a:p>
          <a:p>
            <a:pPr marL="239395" indent="-226695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39395" algn="l"/>
              </a:tabLst>
            </a:pPr>
            <a:r>
              <a:rPr sz="2000" dirty="0">
                <a:latin typeface="Calibri"/>
                <a:cs typeface="Calibri"/>
              </a:rPr>
              <a:t>Over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rises.</a:t>
            </a:r>
            <a:endParaRPr sz="2000">
              <a:latin typeface="Calibri"/>
              <a:cs typeface="Calibri"/>
            </a:endParaRPr>
          </a:p>
          <a:p>
            <a:pPr marL="239395" marR="192405" indent="-226695" algn="just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Out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KSC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LC-</a:t>
            </a:r>
            <a:r>
              <a:rPr sz="2000" dirty="0">
                <a:latin typeface="Calibri"/>
                <a:cs typeface="Calibri"/>
              </a:rPr>
              <a:t>39A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percentage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39395" marR="143510" indent="-226695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orbits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ES-</a:t>
            </a:r>
            <a:r>
              <a:rPr sz="2000" dirty="0">
                <a:latin typeface="Calibri"/>
                <a:cs typeface="Calibri"/>
              </a:rPr>
              <a:t>L1,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GEO,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HEO, 	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SSO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100%.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231" y="1825751"/>
              <a:ext cx="4032226" cy="4033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122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0854"/>
            <a:ext cx="293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459230"/>
            <a:ext cx="8710295" cy="49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A48CA"/>
                </a:solidFill>
                <a:latin typeface="Segoe Print"/>
                <a:cs typeface="Segoe Print"/>
              </a:rPr>
              <a:t>Executive</a:t>
            </a:r>
            <a:r>
              <a:rPr sz="1600" spc="-8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0A48CA"/>
                </a:solidFill>
                <a:latin typeface="Segoe Print"/>
                <a:cs typeface="Segoe Print"/>
              </a:rPr>
              <a:t>Summary</a:t>
            </a:r>
            <a:endParaRPr sz="16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collection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methodology:</a:t>
            </a:r>
            <a:endParaRPr sz="1600">
              <a:latin typeface="Segoe Print"/>
              <a:cs typeface="Segoe Print"/>
            </a:endParaRPr>
          </a:p>
          <a:p>
            <a:pPr marL="697865" lvl="1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SpaceX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Rest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25" dirty="0">
                <a:solidFill>
                  <a:srgbClr val="767070"/>
                </a:solidFill>
                <a:latin typeface="Segoe Print"/>
                <a:cs typeface="Segoe Print"/>
              </a:rPr>
              <a:t>API</a:t>
            </a:r>
            <a:endParaRPr sz="1600">
              <a:latin typeface="Segoe Print"/>
              <a:cs typeface="Segoe Print"/>
            </a:endParaRPr>
          </a:p>
          <a:p>
            <a:pPr marL="697865" lvl="1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5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Web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Scrapping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from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Wikipedia</a:t>
            </a:r>
            <a:endParaRPr sz="16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wrangling</a:t>
            </a:r>
            <a:endParaRPr sz="1600">
              <a:latin typeface="Segoe Print"/>
              <a:cs typeface="Segoe Print"/>
            </a:endParaRPr>
          </a:p>
          <a:p>
            <a:pPr marL="697865" lvl="1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Filtering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,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Dealing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with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missing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values.</a:t>
            </a:r>
            <a:endParaRPr sz="1600">
              <a:latin typeface="Segoe Print"/>
              <a:cs typeface="Segoe Print"/>
            </a:endParaRPr>
          </a:p>
          <a:p>
            <a:pPr marL="697865" lvl="1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3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One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Hot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Encoding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prepare</a:t>
            </a:r>
            <a:r>
              <a:rPr sz="1600" spc="-3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a</a:t>
            </a:r>
            <a:r>
              <a:rPr sz="1600" spc="-3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binary</a:t>
            </a:r>
            <a:r>
              <a:rPr sz="1600" spc="-3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endParaRPr sz="16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exploratory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(EDA)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visualization</a:t>
            </a:r>
            <a:r>
              <a:rPr sz="1600" spc="-5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Segoe Print"/>
                <a:cs typeface="Segoe Print"/>
              </a:rPr>
              <a:t>SQL</a:t>
            </a:r>
            <a:endParaRPr sz="16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visual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Folium</a:t>
            </a:r>
            <a:r>
              <a:rPr sz="1600" spc="-3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-4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Plotly</a:t>
            </a:r>
            <a:r>
              <a:rPr sz="1600" spc="-4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Segoe Print"/>
                <a:cs typeface="Segoe Print"/>
              </a:rPr>
              <a:t>Dash</a:t>
            </a:r>
            <a:endParaRPr sz="1600">
              <a:latin typeface="Segoe Print"/>
              <a:cs typeface="Segoe Print"/>
            </a:endParaRPr>
          </a:p>
          <a:p>
            <a:pPr marL="240665" indent="-22796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16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-5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classification</a:t>
            </a:r>
            <a:r>
              <a:rPr sz="1600" spc="-6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models</a:t>
            </a:r>
            <a:endParaRPr sz="1600">
              <a:latin typeface="Segoe Print"/>
              <a:cs typeface="Segoe Print"/>
            </a:endParaRPr>
          </a:p>
          <a:p>
            <a:pPr marL="779145" lvl="1" indent="-309245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779145" algn="l"/>
              </a:tabLst>
            </a:pP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Building,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tuning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and</a:t>
            </a:r>
            <a:r>
              <a:rPr sz="1600" spc="-3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evaluation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of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models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ensure</a:t>
            </a:r>
            <a:r>
              <a:rPr sz="1600" spc="-4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best</a:t>
            </a:r>
            <a:r>
              <a:rPr sz="1600" spc="-4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results</a:t>
            </a:r>
            <a:endParaRPr sz="16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280"/>
            <a:ext cx="1038923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2855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requests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1300" marR="870585">
              <a:lnSpc>
                <a:spcPct val="69900"/>
              </a:lnSpc>
              <a:spcBef>
                <a:spcPts val="505"/>
              </a:spcBef>
            </a:pPr>
            <a:r>
              <a:rPr sz="2800" dirty="0">
                <a:latin typeface="Calibri"/>
                <a:cs typeface="Calibri"/>
              </a:rPr>
              <a:t>SpaceX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Scraping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SpaceX’s </a:t>
            </a:r>
            <a:r>
              <a:rPr sz="2800" dirty="0">
                <a:latin typeface="Calibri"/>
                <a:cs typeface="Calibri"/>
              </a:rPr>
              <a:t>Wikipedia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entry.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ct val="699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get 	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2845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FlightNumber,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350"/>
              </a:lnSpc>
            </a:pPr>
            <a:r>
              <a:rPr sz="2800" dirty="0">
                <a:latin typeface="Calibri"/>
                <a:cs typeface="Calibri"/>
              </a:rPr>
              <a:t>Date,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BoosterVersion,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PayloadMass,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Orbit,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LaunchSite,Outcome,</a:t>
            </a:r>
            <a:endParaRPr sz="2800">
              <a:latin typeface="Calibri"/>
              <a:cs typeface="Calibri"/>
            </a:endParaRPr>
          </a:p>
          <a:p>
            <a:pPr marL="241300" marR="867410">
              <a:lnSpc>
                <a:spcPct val="69900"/>
              </a:lnSpc>
              <a:spcBef>
                <a:spcPts val="509"/>
              </a:spcBef>
            </a:pPr>
            <a:r>
              <a:rPr sz="2800" dirty="0">
                <a:latin typeface="Calibri"/>
                <a:cs typeface="Calibri"/>
              </a:rPr>
              <a:t>Flights,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GridFins,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Reused,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Legs,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LandingPad,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ReusedCount, </a:t>
            </a:r>
            <a:r>
              <a:rPr sz="2800" dirty="0">
                <a:latin typeface="Calibri"/>
                <a:cs typeface="Calibri"/>
              </a:rPr>
              <a:t>Serial,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Longitude,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Latitude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2845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Wikipedia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Scraping: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</a:t>
            </a:r>
            <a:endParaRPr sz="2800">
              <a:latin typeface="Calibri"/>
              <a:cs typeface="Calibri"/>
            </a:endParaRPr>
          </a:p>
          <a:p>
            <a:pPr marL="241300" marR="844550">
              <a:lnSpc>
                <a:spcPct val="69900"/>
              </a:lnSpc>
              <a:spcBef>
                <a:spcPts val="505"/>
              </a:spcBef>
            </a:pPr>
            <a:r>
              <a:rPr sz="2800" dirty="0">
                <a:latin typeface="Calibri"/>
                <a:cs typeface="Calibri"/>
              </a:rPr>
              <a:t>No.,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Payload,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PayloadMass,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Orbit,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Customer,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 </a:t>
            </a:r>
            <a:r>
              <a:rPr sz="2800" dirty="0">
                <a:latin typeface="Calibri"/>
                <a:cs typeface="Calibri"/>
              </a:rPr>
              <a:t>outcome,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Booster,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Booster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landing,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Collection</a:t>
            </a:r>
            <a:r>
              <a:rPr spc="-7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SpaceX</a:t>
            </a:r>
            <a:r>
              <a:rPr spc="-75" dirty="0"/>
              <a:t> </a:t>
            </a:r>
            <a:r>
              <a:rPr spc="-25" dirty="0"/>
              <a:t>API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825751"/>
              <a:ext cx="10488168" cy="44363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Collection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0" dirty="0"/>
              <a:t>Scraping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766316"/>
              <a:ext cx="10515600" cy="44698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2126</Words>
  <Application>Microsoft Office PowerPoint</Application>
  <PresentationFormat>Widescreen</PresentationFormat>
  <Paragraphs>161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'KSC'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All launch sites’ location markers on a global map</vt:lpstr>
      <vt:lpstr>Color-labeled launch records on the map</vt:lpstr>
      <vt:lpstr>Distance from launch site KSC LC-39A to its proximities</vt:lpstr>
      <vt:lpstr>Dashboard</vt:lpstr>
      <vt:lpstr>Launch success count for all sites</vt:lpstr>
      <vt:lpstr>Launch site with highest launch success ratio</vt:lpstr>
      <vt:lpstr>Payload Mass vs. Launch Outcome for all sites</vt:lpstr>
      <vt:lpstr>PowerPoint Presentation</vt:lpstr>
      <vt:lpstr>Classification Accuracy</vt:lpstr>
      <vt:lpstr>Confusion Matrix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description/>
  <cp:lastModifiedBy>umesh Guntupalli</cp:lastModifiedBy>
  <cp:revision>1</cp:revision>
  <dcterms:created xsi:type="dcterms:W3CDTF">2024-06-29T14:21:01Z</dcterms:created>
  <dcterms:modified xsi:type="dcterms:W3CDTF">2024-06-29T14:23:43Z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2024-06-05T00:00:00Z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2024-06-29T00:00:00Z</vt:filetime>
  </property>
  <property fmtid="{D5CDD505-2E9C-101B-9397-08002B2CF9AE}" pid="5" name="SourceModified">
    <vt:lpwstr>D:20240605135052+08'20'</vt:lpwstr>
  </property>
</Properties>
</file>