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89" r:id="rId3"/>
    <p:sldId id="378" r:id="rId4"/>
    <p:sldId id="390" r:id="rId5"/>
    <p:sldId id="391" r:id="rId6"/>
    <p:sldId id="392" r:id="rId7"/>
    <p:sldId id="393" r:id="rId8"/>
    <p:sldId id="394" r:id="rId9"/>
    <p:sldId id="395" r:id="rId10"/>
    <p:sldId id="406" r:id="rId11"/>
    <p:sldId id="396" r:id="rId12"/>
    <p:sldId id="397" r:id="rId13"/>
    <p:sldId id="398" r:id="rId14"/>
    <p:sldId id="399" r:id="rId15"/>
    <p:sldId id="400" r:id="rId16"/>
    <p:sldId id="407" r:id="rId17"/>
    <p:sldId id="401" r:id="rId18"/>
    <p:sldId id="402" r:id="rId19"/>
    <p:sldId id="403" r:id="rId20"/>
    <p:sldId id="404" r:id="rId21"/>
    <p:sldId id="405" r:id="rId22"/>
    <p:sldId id="408" r:id="rId23"/>
    <p:sldId id="409" r:id="rId24"/>
    <p:sldId id="410" r:id="rId25"/>
    <p:sldId id="411" r:id="rId26"/>
    <p:sldId id="412" r:id="rId27"/>
    <p:sldId id="413" r:id="rId28"/>
    <p:sldId id="414" r:id="rId29"/>
    <p:sldId id="417" r:id="rId30"/>
    <p:sldId id="418" r:id="rId31"/>
    <p:sldId id="415" r:id="rId32"/>
    <p:sldId id="41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9" autoAdjust="0"/>
    <p:restoredTop sz="94660"/>
  </p:normalViewPr>
  <p:slideViewPr>
    <p:cSldViewPr>
      <p:cViewPr varScale="1">
        <p:scale>
          <a:sx n="80" d="100"/>
          <a:sy n="80" d="100"/>
        </p:scale>
        <p:origin x="9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FF6EA-A321-41A0-B9CA-11D445300381}" type="datetimeFigureOut">
              <a:rPr lang="en-US" smtClean="0"/>
              <a:pPr/>
              <a:t>12/16/2020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701041-4787-479B-A7CA-288BA4CC2679}" type="slidenum">
              <a:rPr lang="en-US" smtClean="0"/>
              <a:pPr/>
              <a:t>‹#›</a:t>
            </a:fld>
            <a:endParaRPr lang="en-US" dirty="0"/>
          </a:p>
        </p:txBody>
      </p:sp>
    </p:spTree>
    <p:extLst>
      <p:ext uri="{BB962C8B-B14F-4D97-AF65-F5344CB8AC3E}">
        <p14:creationId xmlns:p14="http://schemas.microsoft.com/office/powerpoint/2010/main" val="354391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C7FDF5-4155-4DE3-831B-EABD18B61535}" type="datetime1">
              <a:rPr lang="en-US" smtClean="0"/>
              <a:pPr/>
              <a:t>12/16/2020</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1CBA5-0EE3-431F-BEEE-457FBFB1BF59}" type="datetime1">
              <a:rPr lang="en-US" smtClean="0"/>
              <a:pPr/>
              <a:t>12/16/2020</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DEFB04-3B4A-41AF-9584-914C5A89E70D}" type="datetime1">
              <a:rPr lang="en-US" smtClean="0"/>
              <a:pPr/>
              <a:t>12/16/2020</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68581-92D1-4B88-9DC8-97D51B7738A7}" type="datetime1">
              <a:rPr lang="en-US" smtClean="0"/>
              <a:pPr/>
              <a:t>12/16/2020</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E8456C-351C-4182-B78F-80E9C73D4897}" type="datetime1">
              <a:rPr lang="en-US" smtClean="0"/>
              <a:pPr/>
              <a:t>12/16/2020</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77CF10-0B0D-4811-89BC-9004596D7A3A}" type="datetime1">
              <a:rPr lang="en-US" smtClean="0"/>
              <a:pPr/>
              <a:t>12/16/2020</a:t>
            </a:fld>
            <a:endParaRPr lang="en-US" dirty="0"/>
          </a:p>
        </p:txBody>
      </p:sp>
      <p:sp>
        <p:nvSpPr>
          <p:cNvPr id="6" name="Footer Placeholder 5"/>
          <p:cNvSpPr>
            <a:spLocks noGrp="1"/>
          </p:cNvSpPr>
          <p:nvPr>
            <p:ph type="ftr" sz="quarter" idx="11"/>
          </p:nvPr>
        </p:nvSpPr>
        <p:spPr/>
        <p:txBody>
          <a:bodyPr/>
          <a:lstStyle/>
          <a:p>
            <a:r>
              <a:rPr lang="en-US" dirty="0" smtClean="0"/>
              <a:t>Department of Computer Science and Engineering</a:t>
            </a:r>
            <a:endParaRPr lang="en-US" dirty="0"/>
          </a:p>
        </p:txBody>
      </p:sp>
      <p:sp>
        <p:nvSpPr>
          <p:cNvPr id="7" name="Slide Number Placeholder 6"/>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1C525E-6CF6-4F0D-86DF-F2DAD67B724B}" type="datetime1">
              <a:rPr lang="en-US" smtClean="0"/>
              <a:pPr/>
              <a:t>12/16/2020</a:t>
            </a:fld>
            <a:endParaRPr lang="en-US" dirty="0"/>
          </a:p>
        </p:txBody>
      </p:sp>
      <p:sp>
        <p:nvSpPr>
          <p:cNvPr id="8" name="Footer Placeholder 7"/>
          <p:cNvSpPr>
            <a:spLocks noGrp="1"/>
          </p:cNvSpPr>
          <p:nvPr>
            <p:ph type="ftr" sz="quarter" idx="11"/>
          </p:nvPr>
        </p:nvSpPr>
        <p:spPr/>
        <p:txBody>
          <a:bodyPr/>
          <a:lstStyle/>
          <a:p>
            <a:r>
              <a:rPr lang="en-US" dirty="0" smtClean="0"/>
              <a:t>Department of Computer Science and Engineering</a:t>
            </a:r>
            <a:endParaRPr lang="en-US" dirty="0"/>
          </a:p>
        </p:txBody>
      </p:sp>
      <p:sp>
        <p:nvSpPr>
          <p:cNvPr id="9" name="Slide Number Placeholder 8"/>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32732-4A20-419F-9707-02BC3BEB63AC}" type="datetime1">
              <a:rPr lang="en-US" smtClean="0"/>
              <a:pPr/>
              <a:t>12/16/2020</a:t>
            </a:fld>
            <a:endParaRPr lang="en-US" dirty="0"/>
          </a:p>
        </p:txBody>
      </p:sp>
      <p:sp>
        <p:nvSpPr>
          <p:cNvPr id="4" name="Footer Placeholder 3"/>
          <p:cNvSpPr>
            <a:spLocks noGrp="1"/>
          </p:cNvSpPr>
          <p:nvPr>
            <p:ph type="ftr" sz="quarter" idx="11"/>
          </p:nvPr>
        </p:nvSpPr>
        <p:spPr/>
        <p:txBody>
          <a:bodyPr/>
          <a:lstStyle/>
          <a:p>
            <a:r>
              <a:rPr lang="en-US" dirty="0"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8AB18-6F1D-4C26-91BC-B858B0172913}" type="datetime1">
              <a:rPr lang="en-US" smtClean="0"/>
              <a:pPr/>
              <a:t>12/16/2020</a:t>
            </a:fld>
            <a:endParaRPr lang="en-US" dirty="0"/>
          </a:p>
        </p:txBody>
      </p:sp>
      <p:sp>
        <p:nvSpPr>
          <p:cNvPr id="3" name="Footer Placeholder 2"/>
          <p:cNvSpPr>
            <a:spLocks noGrp="1"/>
          </p:cNvSpPr>
          <p:nvPr>
            <p:ph type="ftr" sz="quarter" idx="11"/>
          </p:nvPr>
        </p:nvSpPr>
        <p:spPr/>
        <p:txBody>
          <a:bodyPr/>
          <a:lstStyle/>
          <a:p>
            <a:r>
              <a:rPr lang="en-US" dirty="0" smtClean="0"/>
              <a:t>Department of Computer Science and Engineering</a:t>
            </a:r>
            <a:endParaRPr lang="en-US" dirty="0"/>
          </a:p>
        </p:txBody>
      </p:sp>
      <p:sp>
        <p:nvSpPr>
          <p:cNvPr id="4" name="Slide Number Placeholder 3"/>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8529D-26EB-4445-9D96-C702CBBE8C28}" type="datetime1">
              <a:rPr lang="en-US" smtClean="0"/>
              <a:pPr/>
              <a:t>12/16/2020</a:t>
            </a:fld>
            <a:endParaRPr lang="en-US" dirty="0"/>
          </a:p>
        </p:txBody>
      </p:sp>
      <p:sp>
        <p:nvSpPr>
          <p:cNvPr id="6" name="Footer Placeholder 5"/>
          <p:cNvSpPr>
            <a:spLocks noGrp="1"/>
          </p:cNvSpPr>
          <p:nvPr>
            <p:ph type="ftr" sz="quarter" idx="11"/>
          </p:nvPr>
        </p:nvSpPr>
        <p:spPr/>
        <p:txBody>
          <a:bodyPr/>
          <a:lstStyle/>
          <a:p>
            <a:r>
              <a:rPr lang="en-US" dirty="0" smtClean="0"/>
              <a:t>Department of Computer Science and Engineering</a:t>
            </a:r>
            <a:endParaRPr lang="en-US" dirty="0"/>
          </a:p>
        </p:txBody>
      </p:sp>
      <p:sp>
        <p:nvSpPr>
          <p:cNvPr id="7" name="Slide Number Placeholder 6"/>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116CA-CF59-4FCC-A2D8-1C296C109469}" type="datetime1">
              <a:rPr lang="en-US" smtClean="0"/>
              <a:pPr/>
              <a:t>12/16/2020</a:t>
            </a:fld>
            <a:endParaRPr lang="en-US" dirty="0"/>
          </a:p>
        </p:txBody>
      </p:sp>
      <p:sp>
        <p:nvSpPr>
          <p:cNvPr id="6" name="Footer Placeholder 5"/>
          <p:cNvSpPr>
            <a:spLocks noGrp="1"/>
          </p:cNvSpPr>
          <p:nvPr>
            <p:ph type="ftr" sz="quarter" idx="11"/>
          </p:nvPr>
        </p:nvSpPr>
        <p:spPr/>
        <p:txBody>
          <a:bodyPr/>
          <a:lstStyle/>
          <a:p>
            <a:r>
              <a:rPr lang="en-US" dirty="0" smtClean="0"/>
              <a:t>Department of Computer Science and Engineering</a:t>
            </a:r>
            <a:endParaRPr lang="en-US" dirty="0"/>
          </a:p>
        </p:txBody>
      </p:sp>
      <p:sp>
        <p:nvSpPr>
          <p:cNvPr id="7" name="Slide Number Placeholder 6"/>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8F63B-DDB2-4D1B-8613-9B72FA5D595B}" type="datetime1">
              <a:rPr lang="en-US" smtClean="0"/>
              <a:pPr/>
              <a:t>12/16/2020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Department of Computer Science and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DC0A-45BC-4712-B818-7D56ABAC21A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BFDC0A-45BC-4712-B818-7D56ABAC21A9}"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Title 5"/>
          <p:cNvSpPr>
            <a:spLocks noGrp="1"/>
          </p:cNvSpPr>
          <p:nvPr>
            <p:ph type="ctrTitle"/>
          </p:nvPr>
        </p:nvSpPr>
        <p:spPr>
          <a:xfrm>
            <a:off x="685800" y="1600200"/>
            <a:ext cx="7772400" cy="3048000"/>
          </a:xfrm>
        </p:spPr>
        <p:txBody>
          <a:bodyPr>
            <a:normAutofit/>
          </a:bodyPr>
          <a:lstStyle/>
          <a:p>
            <a:r>
              <a:rPr lang="en-US" b="1" dirty="0"/>
              <a:t>UNIT- IV</a:t>
            </a:r>
            <a:r>
              <a:rPr lang="en-US" dirty="0"/>
              <a:t/>
            </a:r>
            <a:br>
              <a:rPr lang="en-US" dirty="0"/>
            </a:br>
            <a:r>
              <a:rPr lang="en-US" dirty="0"/>
              <a:t/>
            </a:r>
            <a:br>
              <a:rPr lang="en-US" dirty="0"/>
            </a:br>
            <a:r>
              <a:rPr lang="en-IN" b="1" dirty="0" smtClean="0"/>
              <a:t>APPLICATION </a:t>
            </a:r>
            <a:r>
              <a:rPr lang="en-US" b="1" dirty="0" smtClean="0"/>
              <a:t> </a:t>
            </a:r>
            <a:r>
              <a:rPr lang="en-US" b="1" dirty="0"/>
              <a:t>ANALYSIS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203950"/>
          </a:xfrm>
        </p:spPr>
        <p:txBody>
          <a:bodyPr>
            <a:noAutofit/>
          </a:bodyPr>
          <a:lstStyle/>
          <a:p>
            <a:pPr marL="0" indent="0">
              <a:buNone/>
            </a:pPr>
            <a:r>
              <a:rPr lang="en-US" sz="2000" b="1" dirty="0"/>
              <a:t>Query account </a:t>
            </a:r>
            <a:endParaRPr lang="en-US" sz="2000" b="1" dirty="0" smtClean="0"/>
          </a:p>
          <a:p>
            <a:pPr marL="0" indent="0">
              <a:buNone/>
            </a:pPr>
            <a:r>
              <a:rPr lang="en-US" sz="2000" dirty="0"/>
              <a:t>	</a:t>
            </a:r>
            <a:r>
              <a:rPr lang="en-US" sz="2000" dirty="0" smtClean="0"/>
              <a:t>– </a:t>
            </a:r>
            <a:r>
              <a:rPr lang="en-US" sz="2000" b="1" dirty="0"/>
              <a:t>Initial </a:t>
            </a:r>
            <a:r>
              <a:rPr lang="en-US" sz="2000" b="1" dirty="0" smtClean="0"/>
              <a:t>event</a:t>
            </a:r>
          </a:p>
          <a:p>
            <a:pPr marL="0" indent="0">
              <a:buNone/>
            </a:pPr>
            <a:r>
              <a:rPr lang="en-US" sz="2000" dirty="0"/>
              <a:t>	</a:t>
            </a:r>
            <a:r>
              <a:rPr lang="en-US" sz="2000" dirty="0" smtClean="0"/>
              <a:t> 	• </a:t>
            </a:r>
            <a:r>
              <a:rPr lang="en-US" sz="2000" dirty="0"/>
              <a:t>A customer’s request for account data</a:t>
            </a:r>
            <a:r>
              <a:rPr lang="en-US" sz="2000" dirty="0" smtClean="0"/>
              <a:t>.</a:t>
            </a:r>
          </a:p>
          <a:p>
            <a:pPr marL="0" indent="0">
              <a:buNone/>
            </a:pPr>
            <a:r>
              <a:rPr lang="en-US" sz="2000" dirty="0"/>
              <a:t>	</a:t>
            </a:r>
            <a:r>
              <a:rPr lang="en-US" sz="2000" dirty="0" smtClean="0"/>
              <a:t> </a:t>
            </a:r>
            <a:r>
              <a:rPr lang="en-US" sz="2000" dirty="0"/>
              <a:t>– </a:t>
            </a:r>
            <a:r>
              <a:rPr lang="en-US" sz="2000" b="1" dirty="0"/>
              <a:t>final </a:t>
            </a:r>
            <a:r>
              <a:rPr lang="en-US" sz="2000" b="1" dirty="0" smtClean="0"/>
              <a:t>event</a:t>
            </a:r>
          </a:p>
          <a:p>
            <a:pPr marL="0" indent="0">
              <a:buNone/>
            </a:pPr>
            <a:r>
              <a:rPr lang="en-US" sz="2000" dirty="0"/>
              <a:t>	</a:t>
            </a:r>
            <a:r>
              <a:rPr lang="en-US" sz="2000" dirty="0" smtClean="0"/>
              <a:t>	 </a:t>
            </a:r>
            <a:r>
              <a:rPr lang="en-US" sz="2000" dirty="0"/>
              <a:t>• The system’s delivery of account data to the customer</a:t>
            </a:r>
            <a:r>
              <a:rPr lang="en-US" sz="2000" dirty="0" smtClean="0"/>
              <a:t>.</a:t>
            </a:r>
          </a:p>
          <a:p>
            <a:pPr marL="0" indent="0">
              <a:buNone/>
            </a:pPr>
            <a:r>
              <a:rPr lang="en-US" sz="2000" b="1" dirty="0"/>
              <a:t>Process transaction </a:t>
            </a:r>
            <a:endParaRPr lang="en-US" sz="2000" b="1" dirty="0" smtClean="0"/>
          </a:p>
          <a:p>
            <a:pPr marL="0" indent="0">
              <a:buNone/>
            </a:pPr>
            <a:r>
              <a:rPr lang="en-US" sz="2000" dirty="0"/>
              <a:t>	</a:t>
            </a:r>
            <a:r>
              <a:rPr lang="en-US" sz="2000" dirty="0" smtClean="0"/>
              <a:t>– </a:t>
            </a:r>
            <a:r>
              <a:rPr lang="en-US" sz="2000" b="1" dirty="0"/>
              <a:t>Initial event </a:t>
            </a:r>
            <a:endParaRPr lang="en-US" sz="2000" b="1" dirty="0" smtClean="0"/>
          </a:p>
          <a:p>
            <a:pPr marL="0" indent="0">
              <a:buNone/>
            </a:pPr>
            <a:r>
              <a:rPr lang="en-US" sz="2000" dirty="0"/>
              <a:t>	</a:t>
            </a:r>
            <a:r>
              <a:rPr lang="en-US" sz="2000" dirty="0" smtClean="0"/>
              <a:t>	• </a:t>
            </a:r>
            <a:r>
              <a:rPr lang="en-US" sz="2000" dirty="0"/>
              <a:t>The customer’s initiation of a transaction. </a:t>
            </a:r>
            <a:endParaRPr lang="en-US" sz="2000" dirty="0" smtClean="0"/>
          </a:p>
          <a:p>
            <a:pPr marL="0" indent="0">
              <a:buNone/>
            </a:pPr>
            <a:r>
              <a:rPr lang="en-US" sz="2000" dirty="0"/>
              <a:t>	</a:t>
            </a:r>
            <a:r>
              <a:rPr lang="en-US" sz="2000" dirty="0" smtClean="0"/>
              <a:t>– </a:t>
            </a:r>
            <a:r>
              <a:rPr lang="en-US" sz="2000" b="1" dirty="0"/>
              <a:t>final event </a:t>
            </a:r>
            <a:endParaRPr lang="en-US" sz="2000" b="1" dirty="0" smtClean="0"/>
          </a:p>
          <a:p>
            <a:pPr marL="0" indent="0">
              <a:buNone/>
            </a:pPr>
            <a:r>
              <a:rPr lang="en-US" sz="2000" dirty="0"/>
              <a:t>	</a:t>
            </a:r>
            <a:r>
              <a:rPr lang="en-US" sz="2000" dirty="0" smtClean="0"/>
              <a:t>	• </a:t>
            </a:r>
            <a:r>
              <a:rPr lang="en-US" sz="2000" dirty="0"/>
              <a:t>Committing or </a:t>
            </a:r>
            <a:endParaRPr lang="en-US" sz="2000" dirty="0" smtClean="0"/>
          </a:p>
          <a:p>
            <a:pPr marL="0" indent="0">
              <a:buNone/>
            </a:pPr>
            <a:r>
              <a:rPr lang="en-US" sz="2000" dirty="0"/>
              <a:t>	</a:t>
            </a:r>
            <a:r>
              <a:rPr lang="en-US" sz="2000" dirty="0" smtClean="0"/>
              <a:t>	• </a:t>
            </a:r>
            <a:r>
              <a:rPr lang="en-US" sz="2000" dirty="0"/>
              <a:t>Aborting the </a:t>
            </a:r>
            <a:r>
              <a:rPr lang="en-US" sz="2000" dirty="0" smtClean="0"/>
              <a:t>transaction</a:t>
            </a:r>
          </a:p>
          <a:p>
            <a:pPr marL="0" indent="0">
              <a:buNone/>
            </a:pPr>
            <a:r>
              <a:rPr lang="en-US" sz="2000" b="1" dirty="0"/>
              <a:t>Transmit </a:t>
            </a:r>
            <a:r>
              <a:rPr lang="en-US" sz="2000" b="1" dirty="0" smtClean="0"/>
              <a:t>data</a:t>
            </a:r>
          </a:p>
          <a:p>
            <a:pPr marL="0" indent="0">
              <a:buNone/>
            </a:pPr>
            <a:r>
              <a:rPr lang="en-US" sz="2000" dirty="0"/>
              <a:t>	</a:t>
            </a:r>
            <a:r>
              <a:rPr lang="en-US" sz="2000" dirty="0" smtClean="0"/>
              <a:t> </a:t>
            </a:r>
            <a:r>
              <a:rPr lang="en-US" sz="2000" dirty="0"/>
              <a:t>– </a:t>
            </a:r>
            <a:r>
              <a:rPr lang="en-US" sz="2000" b="1" dirty="0"/>
              <a:t>Initial event </a:t>
            </a:r>
            <a:endParaRPr lang="en-US" sz="2000" b="1" dirty="0" smtClean="0"/>
          </a:p>
          <a:p>
            <a:pPr marL="0" indent="0">
              <a:buNone/>
            </a:pPr>
            <a:r>
              <a:rPr lang="en-US" sz="2000" dirty="0"/>
              <a:t>	</a:t>
            </a:r>
            <a:r>
              <a:rPr lang="en-US" sz="2000" dirty="0" smtClean="0"/>
              <a:t>	• </a:t>
            </a:r>
            <a:r>
              <a:rPr lang="en-US" sz="2000" dirty="0"/>
              <a:t>Triggered by a customer’s request for account data, </a:t>
            </a:r>
            <a:r>
              <a:rPr lang="en-US" sz="2000" dirty="0" smtClean="0"/>
              <a:t>or</a:t>
            </a:r>
          </a:p>
          <a:p>
            <a:pPr marL="0" indent="0">
              <a:buNone/>
            </a:pPr>
            <a:r>
              <a:rPr lang="en-US" sz="2000" dirty="0"/>
              <a:t>	</a:t>
            </a:r>
            <a:r>
              <a:rPr lang="en-US" sz="2000" dirty="0" smtClean="0"/>
              <a:t> 	• </a:t>
            </a:r>
            <a:r>
              <a:rPr lang="en-US" sz="2000" dirty="0"/>
              <a:t>Recovery from a network, power, or another kind of failure. </a:t>
            </a:r>
            <a:endParaRPr lang="en-US" sz="2000" dirty="0" smtClean="0"/>
          </a:p>
          <a:p>
            <a:pPr marL="0" indent="0">
              <a:buNone/>
            </a:pPr>
            <a:r>
              <a:rPr lang="en-US" sz="2000" dirty="0"/>
              <a:t>	</a:t>
            </a:r>
            <a:r>
              <a:rPr lang="en-US" sz="2000" dirty="0" smtClean="0"/>
              <a:t>– </a:t>
            </a:r>
            <a:r>
              <a:rPr lang="en-US" sz="2000" b="1" dirty="0"/>
              <a:t>final event </a:t>
            </a:r>
            <a:endParaRPr lang="en-US" sz="2000" b="1" dirty="0" smtClean="0"/>
          </a:p>
          <a:p>
            <a:pPr marL="0" indent="0">
              <a:buNone/>
            </a:pPr>
            <a:r>
              <a:rPr lang="en-US" sz="2000" dirty="0"/>
              <a:t>	</a:t>
            </a:r>
            <a:r>
              <a:rPr lang="en-US" sz="2000" dirty="0" smtClean="0"/>
              <a:t>	• </a:t>
            </a:r>
            <a:r>
              <a:rPr lang="en-US" sz="2000" dirty="0"/>
              <a:t>Successful transmission of data.</a:t>
            </a:r>
            <a:endParaRPr lang="en-IN" sz="20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10</a:t>
            </a:fld>
            <a:endParaRPr lang="en-US" dirty="0"/>
          </a:p>
        </p:txBody>
      </p:sp>
    </p:spTree>
    <p:extLst>
      <p:ext uri="{BB962C8B-B14F-4D97-AF65-F5344CB8AC3E}">
        <p14:creationId xmlns:p14="http://schemas.microsoft.com/office/powerpoint/2010/main" val="70239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Preparing Normal Scenarios</a:t>
            </a:r>
          </a:p>
        </p:txBody>
      </p:sp>
      <p:sp>
        <p:nvSpPr>
          <p:cNvPr id="3" name="Content Placeholder 2"/>
          <p:cNvSpPr>
            <a:spLocks noGrp="1"/>
          </p:cNvSpPr>
          <p:nvPr>
            <p:ph idx="1"/>
          </p:nvPr>
        </p:nvSpPr>
        <p:spPr>
          <a:xfrm>
            <a:off x="457200" y="914400"/>
            <a:ext cx="8229600" cy="5211763"/>
          </a:xfrm>
        </p:spPr>
        <p:txBody>
          <a:bodyPr/>
          <a:lstStyle/>
          <a:p>
            <a:r>
              <a:rPr lang="en-US" sz="2000" dirty="0"/>
              <a:t>For each use case, prepare one or more typical dialogs.</a:t>
            </a:r>
            <a:endParaRPr lang="en-US" sz="2000" dirty="0" smtClean="0"/>
          </a:p>
          <a:p>
            <a:r>
              <a:rPr lang="en-US" sz="2000" dirty="0" smtClean="0"/>
              <a:t>A </a:t>
            </a:r>
            <a:r>
              <a:rPr lang="en-US" sz="2000" dirty="0"/>
              <a:t>scenario is a sequence of events among a set of interacting objects</a:t>
            </a:r>
            <a:r>
              <a:rPr lang="en-US" sz="2000" dirty="0" smtClean="0"/>
              <a:t>.</a:t>
            </a:r>
          </a:p>
          <a:p>
            <a:r>
              <a:rPr lang="en-US" sz="2000" dirty="0" smtClean="0"/>
              <a:t>Let us see some examples.</a:t>
            </a:r>
          </a:p>
          <a:p>
            <a:pPr marL="0" indent="0">
              <a:buNone/>
            </a:pPr>
            <a:r>
              <a:rPr lang="en-IN" sz="2000" dirty="0" smtClean="0"/>
              <a:t>		Normal </a:t>
            </a:r>
            <a:r>
              <a:rPr lang="en-IN" sz="2000" dirty="0"/>
              <a:t>ATM scenarios</a:t>
            </a: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990600" y="2362200"/>
            <a:ext cx="6172200" cy="3784099"/>
          </a:xfrm>
          <a:prstGeom prst="rect">
            <a:avLst/>
          </a:prstGeom>
        </p:spPr>
      </p:pic>
      <p:pic>
        <p:nvPicPr>
          <p:cNvPr id="7" name="Picture 6"/>
          <p:cNvPicPr>
            <a:picLocks noChangeAspect="1"/>
          </p:cNvPicPr>
          <p:nvPr/>
        </p:nvPicPr>
        <p:blipFill>
          <a:blip r:embed="rId3"/>
          <a:stretch>
            <a:fillRect/>
          </a:stretch>
        </p:blipFill>
        <p:spPr>
          <a:xfrm>
            <a:off x="1981200" y="6146299"/>
            <a:ext cx="4676775" cy="238125"/>
          </a:xfrm>
          <a:prstGeom prst="rect">
            <a:avLst/>
          </a:prstGeom>
        </p:spPr>
      </p:pic>
    </p:spTree>
    <p:extLst>
      <p:ext uri="{BB962C8B-B14F-4D97-AF65-F5344CB8AC3E}">
        <p14:creationId xmlns:p14="http://schemas.microsoft.com/office/powerpoint/2010/main" val="282323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Preparing Normal Scenarios</a:t>
            </a:r>
          </a:p>
        </p:txBody>
      </p:sp>
      <p:pic>
        <p:nvPicPr>
          <p:cNvPr id="6" name="Content Placeholder 5"/>
          <p:cNvPicPr>
            <a:picLocks noGrp="1" noChangeAspect="1"/>
          </p:cNvPicPr>
          <p:nvPr>
            <p:ph idx="1"/>
          </p:nvPr>
        </p:nvPicPr>
        <p:blipFill>
          <a:blip r:embed="rId2"/>
          <a:stretch>
            <a:fillRect/>
          </a:stretch>
        </p:blipFill>
        <p:spPr>
          <a:xfrm>
            <a:off x="685801" y="1295400"/>
            <a:ext cx="6858000" cy="4876800"/>
          </a:xfrm>
          <a:prstGeom prst="rect">
            <a:avLst/>
          </a:prstGeo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12</a:t>
            </a:fld>
            <a:endParaRPr lang="en-US" dirty="0"/>
          </a:p>
        </p:txBody>
      </p:sp>
    </p:spTree>
    <p:extLst>
      <p:ext uri="{BB962C8B-B14F-4D97-AF65-F5344CB8AC3E}">
        <p14:creationId xmlns:p14="http://schemas.microsoft.com/office/powerpoint/2010/main" val="262313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a:t>Adding Variation and Exception Scenarios</a:t>
            </a:r>
            <a:endParaRPr lang="en-IN" sz="3600" dirty="0"/>
          </a:p>
        </p:txBody>
      </p:sp>
      <p:sp>
        <p:nvSpPr>
          <p:cNvPr id="3" name="Content Placeholder 2"/>
          <p:cNvSpPr>
            <a:spLocks noGrp="1"/>
          </p:cNvSpPr>
          <p:nvPr>
            <p:ph idx="1"/>
          </p:nvPr>
        </p:nvSpPr>
        <p:spPr>
          <a:xfrm>
            <a:off x="457200" y="838200"/>
            <a:ext cx="8229600" cy="5638800"/>
          </a:xfrm>
        </p:spPr>
        <p:txBody>
          <a:bodyPr>
            <a:noAutofit/>
          </a:bodyPr>
          <a:lstStyle/>
          <a:p>
            <a:r>
              <a:rPr lang="en-US" sz="2200" dirty="0"/>
              <a:t>After you have prepared typical scenarios, consider “</a:t>
            </a:r>
            <a:r>
              <a:rPr lang="en-US" sz="2200" dirty="0" smtClean="0"/>
              <a:t>special</a:t>
            </a:r>
            <a:r>
              <a:rPr lang="en-US" sz="2200" dirty="0"/>
              <a:t> </a:t>
            </a:r>
            <a:r>
              <a:rPr lang="en-US" sz="2200" dirty="0" smtClean="0"/>
              <a:t>cases and error cases”.</a:t>
            </a:r>
          </a:p>
          <a:p>
            <a:r>
              <a:rPr lang="en-IN" sz="2200" b="1" dirty="0"/>
              <a:t>Special </a:t>
            </a:r>
            <a:r>
              <a:rPr lang="en-IN" sz="2200" b="1" dirty="0" smtClean="0"/>
              <a:t>cases </a:t>
            </a:r>
            <a:r>
              <a:rPr lang="en-IN" sz="2200" dirty="0" smtClean="0"/>
              <a:t>such as Omitted </a:t>
            </a:r>
            <a:r>
              <a:rPr lang="en-IN" sz="2200" dirty="0"/>
              <a:t>input E.g., maximum values, </a:t>
            </a:r>
            <a:r>
              <a:rPr lang="en-IN" sz="2200" dirty="0" smtClean="0"/>
              <a:t>minimum value</a:t>
            </a:r>
          </a:p>
          <a:p>
            <a:r>
              <a:rPr lang="en-IN" sz="2200" dirty="0" smtClean="0"/>
              <a:t> </a:t>
            </a:r>
            <a:r>
              <a:rPr lang="en-IN" sz="2200" b="1" dirty="0"/>
              <a:t>Error cases </a:t>
            </a:r>
            <a:r>
              <a:rPr lang="en-IN" sz="2200" dirty="0"/>
              <a:t>E.g. Invalid values, failures to respond </a:t>
            </a:r>
            <a:endParaRPr lang="en-IN" sz="2200" dirty="0" smtClean="0"/>
          </a:p>
          <a:p>
            <a:r>
              <a:rPr lang="en-IN" sz="2200" b="1" dirty="0" smtClean="0"/>
              <a:t>Other </a:t>
            </a:r>
            <a:r>
              <a:rPr lang="en-IN" sz="2200" b="1" dirty="0"/>
              <a:t>cases </a:t>
            </a:r>
            <a:r>
              <a:rPr lang="en-IN" sz="2200" dirty="0"/>
              <a:t>E.g. Help requests, status queries</a:t>
            </a:r>
            <a:endParaRPr lang="en-US" sz="2200" dirty="0" smtClean="0"/>
          </a:p>
          <a:p>
            <a:pPr marL="0" indent="0">
              <a:buNone/>
            </a:pPr>
            <a:r>
              <a:rPr lang="en-US" sz="2200" b="1" dirty="0" smtClean="0"/>
              <a:t>For ATM </a:t>
            </a:r>
            <a:r>
              <a:rPr lang="en-US" sz="2200" b="1" dirty="0"/>
              <a:t>example</a:t>
            </a:r>
            <a:r>
              <a:rPr lang="en-US" sz="2200" dirty="0"/>
              <a:t>. Some variations and exceptions follow. </a:t>
            </a:r>
            <a:endParaRPr lang="en-US" sz="2200" dirty="0" smtClean="0"/>
          </a:p>
          <a:p>
            <a:r>
              <a:rPr lang="en-US" sz="2200" dirty="0" smtClean="0"/>
              <a:t>The </a:t>
            </a:r>
            <a:r>
              <a:rPr lang="en-US" sz="2200" dirty="0"/>
              <a:t>ATM can’t read the </a:t>
            </a:r>
            <a:r>
              <a:rPr lang="en-US" sz="2200" dirty="0" smtClean="0"/>
              <a:t>card.</a:t>
            </a:r>
          </a:p>
          <a:p>
            <a:r>
              <a:rPr lang="en-US" sz="2200" dirty="0" smtClean="0"/>
              <a:t>The </a:t>
            </a:r>
            <a:r>
              <a:rPr lang="en-US" sz="2200" dirty="0"/>
              <a:t>card has expired. </a:t>
            </a:r>
          </a:p>
          <a:p>
            <a:r>
              <a:rPr lang="en-US" sz="2200" dirty="0" smtClean="0"/>
              <a:t>The </a:t>
            </a:r>
            <a:r>
              <a:rPr lang="en-US" sz="2200" dirty="0"/>
              <a:t>ATM times out waiting for a response. </a:t>
            </a:r>
            <a:endParaRPr lang="en-US" sz="2200" dirty="0" smtClean="0"/>
          </a:p>
          <a:p>
            <a:r>
              <a:rPr lang="en-US" sz="2200" dirty="0" smtClean="0"/>
              <a:t>The </a:t>
            </a:r>
            <a:r>
              <a:rPr lang="en-US" sz="2200" dirty="0"/>
              <a:t>amount is invalid. </a:t>
            </a:r>
            <a:endParaRPr lang="en-US" sz="2200" dirty="0" smtClean="0"/>
          </a:p>
          <a:p>
            <a:r>
              <a:rPr lang="en-US" sz="2200" dirty="0" smtClean="0"/>
              <a:t>The </a:t>
            </a:r>
            <a:r>
              <a:rPr lang="en-US" sz="2200" dirty="0"/>
              <a:t>machine is out of cash or paper. </a:t>
            </a:r>
          </a:p>
          <a:p>
            <a:r>
              <a:rPr lang="en-US" sz="2200" dirty="0" smtClean="0"/>
              <a:t>The </a:t>
            </a:r>
            <a:r>
              <a:rPr lang="en-US" sz="2200" dirty="0"/>
              <a:t>communication lines are down. </a:t>
            </a:r>
            <a:endParaRPr lang="en-US" sz="2200" dirty="0" smtClean="0"/>
          </a:p>
          <a:p>
            <a:r>
              <a:rPr lang="en-US" sz="2200" dirty="0" smtClean="0"/>
              <a:t>The </a:t>
            </a:r>
            <a:r>
              <a:rPr lang="en-US" sz="2200" dirty="0"/>
              <a:t>transaction is rejected because of suspicious patterns of card usage.</a:t>
            </a:r>
            <a:endParaRPr lang="en-US" sz="2200" dirty="0" smtClean="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13</a:t>
            </a:fld>
            <a:endParaRPr lang="en-US" dirty="0"/>
          </a:p>
        </p:txBody>
      </p:sp>
    </p:spTree>
    <p:extLst>
      <p:ext uri="{BB962C8B-B14F-4D97-AF65-F5344CB8AC3E}">
        <p14:creationId xmlns:p14="http://schemas.microsoft.com/office/powerpoint/2010/main" val="258281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IN" dirty="0"/>
              <a:t>Finding External Events</a:t>
            </a:r>
          </a:p>
        </p:txBody>
      </p:sp>
      <p:sp>
        <p:nvSpPr>
          <p:cNvPr id="3" name="Content Placeholder 2"/>
          <p:cNvSpPr>
            <a:spLocks noGrp="1"/>
          </p:cNvSpPr>
          <p:nvPr>
            <p:ph idx="1"/>
          </p:nvPr>
        </p:nvSpPr>
        <p:spPr>
          <a:xfrm>
            <a:off x="457200" y="990600"/>
            <a:ext cx="8229600" cy="5257800"/>
          </a:xfrm>
        </p:spPr>
        <p:txBody>
          <a:bodyPr>
            <a:normAutofit fontScale="85000" lnSpcReduction="20000"/>
          </a:bodyPr>
          <a:lstStyle/>
          <a:p>
            <a:pPr marL="0" indent="0" algn="just">
              <a:buNone/>
            </a:pPr>
            <a:r>
              <a:rPr lang="en-US" dirty="0"/>
              <a:t>• </a:t>
            </a:r>
            <a:r>
              <a:rPr lang="en-US" sz="3100" dirty="0"/>
              <a:t>The external events include </a:t>
            </a:r>
            <a:endParaRPr lang="en-US" sz="3100" dirty="0" smtClean="0"/>
          </a:p>
          <a:p>
            <a:pPr marL="0" indent="0" algn="just">
              <a:buNone/>
            </a:pPr>
            <a:r>
              <a:rPr lang="en-US" sz="3100" dirty="0" smtClean="0"/>
              <a:t>	– </a:t>
            </a:r>
            <a:r>
              <a:rPr lang="en-US" sz="3100" dirty="0"/>
              <a:t>All inputs</a:t>
            </a:r>
            <a:r>
              <a:rPr lang="en-US" sz="3100" dirty="0" smtClean="0"/>
              <a:t>,</a:t>
            </a:r>
          </a:p>
          <a:p>
            <a:pPr marL="0" indent="0" algn="just">
              <a:buNone/>
            </a:pPr>
            <a:r>
              <a:rPr lang="en-US" sz="3100" dirty="0" smtClean="0"/>
              <a:t>	 </a:t>
            </a:r>
            <a:r>
              <a:rPr lang="en-US" sz="3100" dirty="0"/>
              <a:t>– decisions, </a:t>
            </a:r>
            <a:endParaRPr lang="en-US" sz="3100" dirty="0" smtClean="0"/>
          </a:p>
          <a:p>
            <a:pPr marL="0" indent="0" algn="just">
              <a:buNone/>
            </a:pPr>
            <a:r>
              <a:rPr lang="en-US" sz="3100" dirty="0" smtClean="0"/>
              <a:t>	– </a:t>
            </a:r>
            <a:r>
              <a:rPr lang="en-US" sz="3100" dirty="0"/>
              <a:t>interrupts, and </a:t>
            </a:r>
            <a:endParaRPr lang="en-US" sz="3100" dirty="0" smtClean="0"/>
          </a:p>
          <a:p>
            <a:pPr marL="0" indent="0" algn="just">
              <a:buNone/>
            </a:pPr>
            <a:r>
              <a:rPr lang="en-US" sz="3100" dirty="0" smtClean="0"/>
              <a:t>	– </a:t>
            </a:r>
            <a:r>
              <a:rPr lang="en-US" sz="3100" dirty="0"/>
              <a:t>Interactions to or from users or external devices</a:t>
            </a:r>
            <a:r>
              <a:rPr lang="en-US" sz="3100" dirty="0" smtClean="0"/>
              <a:t>.</a:t>
            </a:r>
          </a:p>
          <a:p>
            <a:pPr algn="just"/>
            <a:r>
              <a:rPr lang="en-US" sz="3100" dirty="0" smtClean="0"/>
              <a:t>An </a:t>
            </a:r>
            <a:r>
              <a:rPr lang="en-US" sz="3100" dirty="0"/>
              <a:t>event can trigger effects for a target object. </a:t>
            </a:r>
            <a:endParaRPr lang="en-US" sz="3100" dirty="0" smtClean="0"/>
          </a:p>
          <a:p>
            <a:pPr algn="just"/>
            <a:r>
              <a:rPr lang="en-US" sz="3100" dirty="0" smtClean="0"/>
              <a:t>Use scenarios for normal events.</a:t>
            </a:r>
          </a:p>
          <a:p>
            <a:pPr algn="just"/>
            <a:r>
              <a:rPr lang="en-US" sz="3100" dirty="0" smtClean="0"/>
              <a:t>Internal </a:t>
            </a:r>
            <a:r>
              <a:rPr lang="en-US" sz="3100" dirty="0"/>
              <a:t>computation steps are not events, except for computations that interact </a:t>
            </a:r>
            <a:r>
              <a:rPr lang="en-US" sz="3100" dirty="0" smtClean="0"/>
              <a:t>with </a:t>
            </a:r>
            <a:r>
              <a:rPr lang="en-IN" sz="3100" dirty="0" smtClean="0"/>
              <a:t>the </a:t>
            </a:r>
            <a:r>
              <a:rPr lang="en-IN" sz="3100" dirty="0"/>
              <a:t>external world</a:t>
            </a:r>
            <a:r>
              <a:rPr lang="en-IN" sz="3100" dirty="0" smtClean="0"/>
              <a:t>.</a:t>
            </a:r>
          </a:p>
          <a:p>
            <a:pPr algn="just"/>
            <a:r>
              <a:rPr lang="en-US" sz="3100" dirty="0"/>
              <a:t>A transmittal of information to an object is an </a:t>
            </a:r>
            <a:r>
              <a:rPr lang="en-US" sz="3100" dirty="0" smtClean="0"/>
              <a:t>event.</a:t>
            </a:r>
          </a:p>
          <a:p>
            <a:pPr algn="just"/>
            <a:r>
              <a:rPr lang="en-US" sz="3100" b="1" dirty="0" smtClean="0"/>
              <a:t>For </a:t>
            </a:r>
            <a:r>
              <a:rPr lang="en-US" sz="3100" b="1" dirty="0"/>
              <a:t>example</a:t>
            </a:r>
            <a:r>
              <a:rPr lang="en-US" sz="3100" dirty="0"/>
              <a:t>, enter password is a message sent from external </a:t>
            </a:r>
            <a:r>
              <a:rPr lang="en-US" sz="3100" dirty="0" smtClean="0"/>
              <a:t>agent(from keyboard)  </a:t>
            </a:r>
            <a:r>
              <a:rPr lang="en-US" sz="3100" dirty="0"/>
              <a:t>User to application object ATM. Some information flows are implicit. Many events have parameters</a:t>
            </a:r>
            <a:endParaRPr lang="en-IN" sz="31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14</a:t>
            </a:fld>
            <a:endParaRPr lang="en-US" dirty="0"/>
          </a:p>
        </p:txBody>
      </p:sp>
    </p:spTree>
    <p:extLst>
      <p:ext uri="{BB962C8B-B14F-4D97-AF65-F5344CB8AC3E}">
        <p14:creationId xmlns:p14="http://schemas.microsoft.com/office/powerpoint/2010/main" val="294148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990600" y="2470150"/>
            <a:ext cx="7162800" cy="3886200"/>
          </a:xfrm>
          <a:prstGeom prst="rect">
            <a:avLst/>
          </a:prstGeo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15</a:t>
            </a:fld>
            <a:endParaRPr lang="en-US" dirty="0"/>
          </a:p>
        </p:txBody>
      </p:sp>
      <p:sp>
        <p:nvSpPr>
          <p:cNvPr id="2" name="Rectangle 1"/>
          <p:cNvSpPr/>
          <p:nvPr/>
        </p:nvSpPr>
        <p:spPr>
          <a:xfrm>
            <a:off x="457200" y="685800"/>
            <a:ext cx="8229600" cy="1477328"/>
          </a:xfrm>
          <a:prstGeom prst="rect">
            <a:avLst/>
          </a:prstGeom>
        </p:spPr>
        <p:txBody>
          <a:bodyPr wrap="square">
            <a:spAutoFit/>
          </a:bodyPr>
          <a:lstStyle/>
          <a:p>
            <a:r>
              <a:rPr lang="en-US" dirty="0"/>
              <a:t>Sequence diagram </a:t>
            </a:r>
            <a:endParaRPr lang="en-US" dirty="0" smtClean="0"/>
          </a:p>
          <a:p>
            <a:r>
              <a:rPr lang="en-US" dirty="0" smtClean="0"/>
              <a:t>• </a:t>
            </a:r>
            <a:r>
              <a:rPr lang="en-US" dirty="0"/>
              <a:t>Prepare a sequence diagram for each scenario. </a:t>
            </a:r>
            <a:endParaRPr lang="en-US" dirty="0" smtClean="0"/>
          </a:p>
          <a:p>
            <a:r>
              <a:rPr lang="en-US" dirty="0" smtClean="0"/>
              <a:t>• </a:t>
            </a:r>
            <a:r>
              <a:rPr lang="en-US" dirty="0"/>
              <a:t>The sequence diagram captures the dialog and interplay between actors</a:t>
            </a:r>
            <a:r>
              <a:rPr lang="en-US" dirty="0" smtClean="0"/>
              <a:t>.</a:t>
            </a:r>
          </a:p>
          <a:p>
            <a:r>
              <a:rPr lang="en-US" dirty="0" smtClean="0"/>
              <a:t> </a:t>
            </a:r>
            <a:r>
              <a:rPr lang="en-US" dirty="0"/>
              <a:t>The sequence diagram clearly shows the sender and receiver of each event </a:t>
            </a:r>
            <a:endParaRPr lang="en-US" b="1" dirty="0" smtClean="0"/>
          </a:p>
          <a:p>
            <a:r>
              <a:rPr lang="en-US" b="1" dirty="0" smtClean="0"/>
              <a:t>ATM </a:t>
            </a:r>
            <a:r>
              <a:rPr lang="en-US" b="1" dirty="0"/>
              <a:t>Example</a:t>
            </a:r>
            <a:r>
              <a:rPr lang="en-US" b="1" dirty="0" smtClean="0"/>
              <a:t>: Sequence </a:t>
            </a:r>
            <a:r>
              <a:rPr lang="en-US" b="1" dirty="0"/>
              <a:t>diagram of the process transaction</a:t>
            </a:r>
            <a:endParaRPr lang="en-IN" b="1" dirty="0"/>
          </a:p>
        </p:txBody>
      </p:sp>
    </p:spTree>
    <p:extLst>
      <p:ext uri="{BB962C8B-B14F-4D97-AF65-F5344CB8AC3E}">
        <p14:creationId xmlns:p14="http://schemas.microsoft.com/office/powerpoint/2010/main" val="412720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800" dirty="0"/>
              <a:t>Events for the ATM case </a:t>
            </a:r>
            <a:r>
              <a:rPr lang="en-US" sz="2800" dirty="0" smtClean="0"/>
              <a:t>study</a:t>
            </a:r>
          </a:p>
          <a:p>
            <a:pPr marL="0" indent="0">
              <a:buNone/>
            </a:pP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1143000" y="685800"/>
            <a:ext cx="6553200" cy="5562600"/>
          </a:xfrm>
          <a:prstGeom prst="rect">
            <a:avLst/>
          </a:prstGeom>
        </p:spPr>
      </p:pic>
    </p:spTree>
    <p:extLst>
      <p:ext uri="{BB962C8B-B14F-4D97-AF65-F5344CB8AC3E}">
        <p14:creationId xmlns:p14="http://schemas.microsoft.com/office/powerpoint/2010/main" val="397999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3600" dirty="0"/>
              <a:t>Preparing Activity Diagrams for Complex Use Cases</a:t>
            </a:r>
            <a:endParaRPr lang="en-IN" sz="3600" dirty="0"/>
          </a:p>
        </p:txBody>
      </p:sp>
      <p:sp>
        <p:nvSpPr>
          <p:cNvPr id="3" name="Content Placeholder 2"/>
          <p:cNvSpPr>
            <a:spLocks noGrp="1"/>
          </p:cNvSpPr>
          <p:nvPr>
            <p:ph idx="1"/>
          </p:nvPr>
        </p:nvSpPr>
        <p:spPr>
          <a:xfrm>
            <a:off x="457200" y="1676400"/>
            <a:ext cx="8229600" cy="4449763"/>
          </a:xfrm>
        </p:spPr>
        <p:txBody>
          <a:bodyPr/>
          <a:lstStyle/>
          <a:p>
            <a:pPr algn="just"/>
            <a:r>
              <a:rPr lang="en-US" sz="2800" b="1" dirty="0"/>
              <a:t>Sequence diagrams capture the dialog and interplay between actors, but they do not clearly show alternatives and decisions</a:t>
            </a:r>
            <a:r>
              <a:rPr lang="en-US" dirty="0" smtClean="0"/>
              <a:t>.</a:t>
            </a:r>
          </a:p>
          <a:p>
            <a:pPr algn="just"/>
            <a:r>
              <a:rPr lang="en-US" sz="2400" dirty="0" smtClean="0"/>
              <a:t>Example : When </a:t>
            </a:r>
            <a:r>
              <a:rPr lang="en-US" sz="2400" dirty="0"/>
              <a:t>the user inserts a card, there are many possible responses. Some responses indicate a possible problem with the card or account; hence the ATM retains the card. Only the successful completion of the tests allows ATM processing to proceed. </a:t>
            </a:r>
            <a:endParaRPr lang="en-US" sz="2400" dirty="0" smtClean="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17</a:t>
            </a:fld>
            <a:endParaRPr lang="en-US" dirty="0"/>
          </a:p>
        </p:txBody>
      </p:sp>
    </p:spTree>
    <p:extLst>
      <p:ext uri="{BB962C8B-B14F-4D97-AF65-F5344CB8AC3E}">
        <p14:creationId xmlns:p14="http://schemas.microsoft.com/office/powerpoint/2010/main" val="130994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diagram for card verification.</a:t>
            </a:r>
            <a:endParaRPr lang="en-IN" dirty="0"/>
          </a:p>
        </p:txBody>
      </p:sp>
      <p:pic>
        <p:nvPicPr>
          <p:cNvPr id="6" name="Content Placeholder 5"/>
          <p:cNvPicPr>
            <a:picLocks noGrp="1" noChangeAspect="1"/>
          </p:cNvPicPr>
          <p:nvPr>
            <p:ph idx="1"/>
          </p:nvPr>
        </p:nvPicPr>
        <p:blipFill>
          <a:blip r:embed="rId2"/>
          <a:stretch>
            <a:fillRect/>
          </a:stretch>
        </p:blipFill>
        <p:spPr>
          <a:xfrm>
            <a:off x="685800" y="1600994"/>
            <a:ext cx="7239000" cy="4572000"/>
          </a:xfrm>
          <a:prstGeom prst="rect">
            <a:avLst/>
          </a:prstGeo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18</a:t>
            </a:fld>
            <a:endParaRPr lang="en-US" dirty="0"/>
          </a:p>
        </p:txBody>
      </p:sp>
    </p:spTree>
    <p:extLst>
      <p:ext uri="{BB962C8B-B14F-4D97-AF65-F5344CB8AC3E}">
        <p14:creationId xmlns:p14="http://schemas.microsoft.com/office/powerpoint/2010/main" val="4160526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Organizing Actors and Use Cases</a:t>
            </a:r>
            <a:endParaRPr lang="en-IN" dirty="0"/>
          </a:p>
        </p:txBody>
      </p:sp>
      <p:sp>
        <p:nvSpPr>
          <p:cNvPr id="3" name="Content Placeholder 2"/>
          <p:cNvSpPr>
            <a:spLocks noGrp="1"/>
          </p:cNvSpPr>
          <p:nvPr>
            <p:ph idx="1"/>
          </p:nvPr>
        </p:nvSpPr>
        <p:spPr>
          <a:xfrm>
            <a:off x="457200" y="1189037"/>
            <a:ext cx="8229600" cy="4983163"/>
          </a:xfrm>
        </p:spPr>
        <p:txBody>
          <a:bodyPr/>
          <a:lstStyle/>
          <a:p>
            <a:r>
              <a:rPr lang="en-US" sz="2400" dirty="0"/>
              <a:t>The next step is to organize use cases with relationships (include, extend, and </a:t>
            </a:r>
            <a:r>
              <a:rPr lang="en-US" sz="2400" dirty="0" smtClean="0"/>
              <a:t>generalization) </a:t>
            </a:r>
            <a:r>
              <a:rPr lang="en-US" sz="2400" dirty="0"/>
              <a:t>It is helpful for large and complex </a:t>
            </a:r>
            <a:r>
              <a:rPr lang="en-US" sz="2400" dirty="0" smtClean="0"/>
              <a:t>systems</a:t>
            </a:r>
          </a:p>
          <a:p>
            <a:r>
              <a:rPr lang="en-US" sz="2400" dirty="0"/>
              <a:t>ATM example. Figure 13.6 organizes the use cases with the include relationship</a:t>
            </a:r>
            <a:r>
              <a:rPr lang="en-US" sz="2400" dirty="0" smtClean="0"/>
              <a:t>.</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19</a:t>
            </a:fld>
            <a:endParaRPr lang="en-US" dirty="0"/>
          </a:p>
        </p:txBody>
      </p:sp>
      <p:pic>
        <p:nvPicPr>
          <p:cNvPr id="6" name="Picture 5"/>
          <p:cNvPicPr>
            <a:picLocks noChangeAspect="1"/>
          </p:cNvPicPr>
          <p:nvPr/>
        </p:nvPicPr>
        <p:blipFill>
          <a:blip r:embed="rId2"/>
          <a:stretch>
            <a:fillRect/>
          </a:stretch>
        </p:blipFill>
        <p:spPr>
          <a:xfrm>
            <a:off x="1143000" y="3138904"/>
            <a:ext cx="6400800" cy="3582571"/>
          </a:xfrm>
          <a:prstGeom prst="rect">
            <a:avLst/>
          </a:prstGeom>
        </p:spPr>
      </p:pic>
    </p:spTree>
    <p:extLst>
      <p:ext uri="{BB962C8B-B14F-4D97-AF65-F5344CB8AC3E}">
        <p14:creationId xmlns:p14="http://schemas.microsoft.com/office/powerpoint/2010/main" val="213302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1651"/>
            <a:ext cx="8229600" cy="792162"/>
          </a:xfrm>
        </p:spPr>
        <p:txBody>
          <a:bodyPr>
            <a:normAutofit fontScale="90000"/>
          </a:bodyPr>
          <a:lstStyle/>
          <a:p>
            <a:r>
              <a:rPr lang="en-US" dirty="0" smtClean="0"/>
              <a:t/>
            </a:r>
            <a:br>
              <a:rPr lang="en-US" dirty="0" smtClean="0"/>
            </a:br>
            <a:r>
              <a:rPr lang="en-US" dirty="0" smtClean="0"/>
              <a:t>CONTENTS </a:t>
            </a:r>
            <a:r>
              <a:rPr lang="en-IN" dirty="0"/>
              <a:t/>
            </a:r>
            <a:br>
              <a:rPr lang="en-IN" dirty="0"/>
            </a:br>
            <a:endParaRPr lang="en-IN" dirty="0"/>
          </a:p>
        </p:txBody>
      </p:sp>
      <p:sp>
        <p:nvSpPr>
          <p:cNvPr id="3" name="Content Placeholder 2"/>
          <p:cNvSpPr>
            <a:spLocks noGrp="1"/>
          </p:cNvSpPr>
          <p:nvPr>
            <p:ph idx="1"/>
          </p:nvPr>
        </p:nvSpPr>
        <p:spPr>
          <a:xfrm>
            <a:off x="457200" y="1905000"/>
            <a:ext cx="8229600" cy="4221163"/>
          </a:xfrm>
        </p:spPr>
        <p:txBody>
          <a:bodyPr/>
          <a:lstStyle/>
          <a:p>
            <a:pPr lvl="0"/>
            <a:r>
              <a:rPr lang="en-IN" dirty="0" smtClean="0"/>
              <a:t> </a:t>
            </a:r>
            <a:r>
              <a:rPr lang="en-IN" dirty="0"/>
              <a:t>Application interaction </a:t>
            </a:r>
            <a:r>
              <a:rPr lang="en-IN" dirty="0" smtClean="0"/>
              <a:t>model</a:t>
            </a:r>
          </a:p>
          <a:p>
            <a:pPr lvl="0"/>
            <a:r>
              <a:rPr lang="en-IN" dirty="0" smtClean="0"/>
              <a:t> </a:t>
            </a:r>
            <a:r>
              <a:rPr lang="en-IN" dirty="0"/>
              <a:t>Application class </a:t>
            </a:r>
            <a:r>
              <a:rPr lang="en-IN" dirty="0" smtClean="0"/>
              <a:t>model</a:t>
            </a:r>
          </a:p>
          <a:p>
            <a:pPr lvl="0"/>
            <a:r>
              <a:rPr lang="en-IN" dirty="0" smtClean="0"/>
              <a:t> </a:t>
            </a:r>
            <a:r>
              <a:rPr lang="en-IN" dirty="0"/>
              <a:t>Overview of class design.</a:t>
            </a: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a:t>
            </a:fld>
            <a:endParaRPr lang="en-US" dirty="0"/>
          </a:p>
        </p:txBody>
      </p:sp>
    </p:spTree>
    <p:extLst>
      <p:ext uri="{BB962C8B-B14F-4D97-AF65-F5344CB8AC3E}">
        <p14:creationId xmlns:p14="http://schemas.microsoft.com/office/powerpoint/2010/main" val="1756775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Checking Against the Domain Class Model</a:t>
            </a:r>
            <a:endParaRPr lang="en-IN" sz="3600" dirty="0"/>
          </a:p>
        </p:txBody>
      </p:sp>
      <p:sp>
        <p:nvSpPr>
          <p:cNvPr id="3" name="Content Placeholder 2"/>
          <p:cNvSpPr>
            <a:spLocks noGrp="1"/>
          </p:cNvSpPr>
          <p:nvPr>
            <p:ph idx="1"/>
          </p:nvPr>
        </p:nvSpPr>
        <p:spPr>
          <a:xfrm>
            <a:off x="457200" y="1417638"/>
            <a:ext cx="8229600" cy="4708525"/>
          </a:xfrm>
        </p:spPr>
        <p:txBody>
          <a:bodyPr>
            <a:normAutofit/>
          </a:bodyPr>
          <a:lstStyle/>
          <a:p>
            <a:pPr algn="just"/>
            <a:r>
              <a:rPr lang="en-US" sz="2600" dirty="0" smtClean="0"/>
              <a:t>The application(dynamic) </a:t>
            </a:r>
            <a:r>
              <a:rPr lang="en-US" sz="2600" dirty="0"/>
              <a:t>and domain </a:t>
            </a:r>
            <a:r>
              <a:rPr lang="en-US" sz="2600" dirty="0" smtClean="0"/>
              <a:t>models(static in nature) </a:t>
            </a:r>
            <a:r>
              <a:rPr lang="en-US" sz="2600" dirty="0"/>
              <a:t>should be mostly consistent</a:t>
            </a:r>
            <a:r>
              <a:rPr lang="en-US" sz="2600" dirty="0" smtClean="0"/>
              <a:t>.</a:t>
            </a:r>
          </a:p>
          <a:p>
            <a:pPr algn="just"/>
            <a:r>
              <a:rPr lang="en-US" sz="2600" dirty="0"/>
              <a:t>The actors, use cases, and scenarios are all based on classes and concepts from the domain model</a:t>
            </a:r>
            <a:r>
              <a:rPr lang="en-US" sz="2600" dirty="0" smtClean="0"/>
              <a:t>.</a:t>
            </a:r>
          </a:p>
          <a:p>
            <a:pPr algn="just"/>
            <a:r>
              <a:rPr lang="en-US" sz="2600" dirty="0"/>
              <a:t>Cross check the application and domain models to ensure that there are no </a:t>
            </a:r>
            <a:r>
              <a:rPr lang="en-US" sz="2600" dirty="0" smtClean="0"/>
              <a:t>inconsistencies.</a:t>
            </a:r>
          </a:p>
          <a:p>
            <a:pPr algn="just"/>
            <a:r>
              <a:rPr lang="en-US" sz="2600" dirty="0" smtClean="0"/>
              <a:t>Examine </a:t>
            </a:r>
            <a:r>
              <a:rPr lang="en-US" sz="2600" dirty="0"/>
              <a:t>the scenarios and make sure that the domain model has all the necessary data. </a:t>
            </a:r>
            <a:endParaRPr lang="en-US" sz="2600" dirty="0" smtClean="0"/>
          </a:p>
          <a:p>
            <a:pPr algn="just"/>
            <a:r>
              <a:rPr lang="en-US" sz="2600" dirty="0" smtClean="0"/>
              <a:t>Also </a:t>
            </a:r>
            <a:r>
              <a:rPr lang="en-US" sz="2600" dirty="0"/>
              <a:t>make sure that the domain model covers all event parameters. </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20</a:t>
            </a:fld>
            <a:endParaRPr lang="en-US" dirty="0"/>
          </a:p>
        </p:txBody>
      </p:sp>
    </p:spTree>
    <p:extLst>
      <p:ext uri="{BB962C8B-B14F-4D97-AF65-F5344CB8AC3E}">
        <p14:creationId xmlns:p14="http://schemas.microsoft.com/office/powerpoint/2010/main" val="55912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Domain class model for ATM Example.</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21</a:t>
            </a:fld>
            <a:endParaRPr lang="en-US" dirty="0"/>
          </a:p>
        </p:txBody>
      </p:sp>
      <p:pic>
        <p:nvPicPr>
          <p:cNvPr id="6" name="Picture 5"/>
          <p:cNvPicPr>
            <a:picLocks noChangeAspect="1"/>
          </p:cNvPicPr>
          <p:nvPr/>
        </p:nvPicPr>
        <p:blipFill>
          <a:blip r:embed="rId2"/>
          <a:stretch>
            <a:fillRect/>
          </a:stretch>
        </p:blipFill>
        <p:spPr>
          <a:xfrm>
            <a:off x="685800" y="1417638"/>
            <a:ext cx="7467600" cy="4830761"/>
          </a:xfrm>
          <a:prstGeom prst="rect">
            <a:avLst/>
          </a:prstGeom>
        </p:spPr>
      </p:pic>
    </p:spTree>
    <p:extLst>
      <p:ext uri="{BB962C8B-B14F-4D97-AF65-F5344CB8AC3E}">
        <p14:creationId xmlns:p14="http://schemas.microsoft.com/office/powerpoint/2010/main" val="398291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Class </a:t>
            </a:r>
            <a:r>
              <a:rPr lang="en-US" dirty="0" smtClean="0"/>
              <a:t>Model</a:t>
            </a:r>
            <a:endParaRPr lang="en-IN" dirty="0"/>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a:t>Application classes define the application itself, rather than the real-world objects that the application acts on </a:t>
            </a:r>
            <a:endParaRPr lang="en-US" sz="2800" dirty="0" smtClean="0"/>
          </a:p>
          <a:p>
            <a:r>
              <a:rPr lang="en-US" sz="2800" dirty="0" smtClean="0"/>
              <a:t>Most </a:t>
            </a:r>
            <a:r>
              <a:rPr lang="en-US" sz="2800" dirty="0"/>
              <a:t>application classes are computer-oriented and define the way that users perceive the applications </a:t>
            </a:r>
            <a:endParaRPr lang="en-US" sz="2800" dirty="0" smtClean="0"/>
          </a:p>
          <a:p>
            <a:r>
              <a:rPr lang="en-US" sz="2800" dirty="0"/>
              <a:t>Application Class Model – </a:t>
            </a:r>
            <a:r>
              <a:rPr lang="en-US" sz="2800" dirty="0" smtClean="0"/>
              <a:t>steps</a:t>
            </a:r>
          </a:p>
          <a:p>
            <a:pPr marL="0" indent="0">
              <a:buNone/>
            </a:pPr>
            <a:r>
              <a:rPr lang="en-US" sz="2800" dirty="0"/>
              <a:t>	</a:t>
            </a:r>
            <a:r>
              <a:rPr lang="en-US" sz="2800" dirty="0" smtClean="0"/>
              <a:t> </a:t>
            </a:r>
            <a:r>
              <a:rPr lang="en-US" sz="2800" dirty="0"/>
              <a:t>1. Specify user interfaces </a:t>
            </a:r>
            <a:endParaRPr lang="en-US" sz="2800" dirty="0" smtClean="0"/>
          </a:p>
          <a:p>
            <a:pPr marL="0" indent="0">
              <a:buNone/>
            </a:pPr>
            <a:r>
              <a:rPr lang="en-US" sz="2800" dirty="0"/>
              <a:t>	</a:t>
            </a:r>
            <a:r>
              <a:rPr lang="en-US" sz="2800" dirty="0" smtClean="0"/>
              <a:t> 2</a:t>
            </a:r>
            <a:r>
              <a:rPr lang="en-US" sz="2800" dirty="0"/>
              <a:t>. Define boundary classes </a:t>
            </a:r>
            <a:endParaRPr lang="en-US" sz="2800" dirty="0" smtClean="0"/>
          </a:p>
          <a:p>
            <a:pPr marL="0" indent="0">
              <a:buNone/>
            </a:pPr>
            <a:r>
              <a:rPr lang="en-US" sz="2800" dirty="0"/>
              <a:t>	</a:t>
            </a:r>
            <a:r>
              <a:rPr lang="en-US" sz="2800" dirty="0" smtClean="0"/>
              <a:t> 3</a:t>
            </a:r>
            <a:r>
              <a:rPr lang="en-US" sz="2800" dirty="0"/>
              <a:t>. Determine </a:t>
            </a:r>
            <a:r>
              <a:rPr lang="en-US" sz="2800" dirty="0" smtClean="0"/>
              <a:t>controllers</a:t>
            </a:r>
          </a:p>
          <a:p>
            <a:pPr marL="0" indent="0">
              <a:buNone/>
            </a:pPr>
            <a:r>
              <a:rPr lang="en-US" sz="2800" dirty="0"/>
              <a:t>	</a:t>
            </a:r>
            <a:r>
              <a:rPr lang="en-US" sz="2800" dirty="0" smtClean="0"/>
              <a:t> 4</a:t>
            </a:r>
            <a:r>
              <a:rPr lang="en-US" sz="2800" dirty="0"/>
              <a:t>. Check against the interaction model</a:t>
            </a:r>
            <a:endParaRPr lang="en-IN" sz="28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22</a:t>
            </a:fld>
            <a:endParaRPr lang="en-US" dirty="0"/>
          </a:p>
        </p:txBody>
      </p:sp>
    </p:spTree>
    <p:extLst>
      <p:ext uri="{BB962C8B-B14F-4D97-AF65-F5344CB8AC3E}">
        <p14:creationId xmlns:p14="http://schemas.microsoft.com/office/powerpoint/2010/main" val="256982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43600"/>
          </a:xfrm>
        </p:spPr>
        <p:txBody>
          <a:bodyPr>
            <a:noAutofit/>
          </a:bodyPr>
          <a:lstStyle/>
          <a:p>
            <a:pPr marL="514350" indent="-514350">
              <a:buAutoNum type="arabicPeriod"/>
            </a:pPr>
            <a:r>
              <a:rPr lang="en-US" sz="2200" b="1" dirty="0" smtClean="0"/>
              <a:t>Specify </a:t>
            </a:r>
            <a:r>
              <a:rPr lang="en-US" sz="2200" b="1" dirty="0"/>
              <a:t>user </a:t>
            </a:r>
            <a:r>
              <a:rPr lang="en-US" sz="2200" b="1" dirty="0" smtClean="0"/>
              <a:t>interfaces</a:t>
            </a:r>
          </a:p>
          <a:p>
            <a:pPr marL="0" indent="0">
              <a:buNone/>
            </a:pPr>
            <a:r>
              <a:rPr lang="en-US" sz="2200" dirty="0" smtClean="0"/>
              <a:t> </a:t>
            </a:r>
            <a:r>
              <a:rPr lang="en-US" sz="2200" dirty="0"/>
              <a:t>User </a:t>
            </a:r>
            <a:r>
              <a:rPr lang="en-US" sz="2200" dirty="0" smtClean="0"/>
              <a:t>interface</a:t>
            </a:r>
          </a:p>
          <a:p>
            <a:pPr marL="0" indent="0">
              <a:buNone/>
            </a:pPr>
            <a:r>
              <a:rPr lang="en-US" sz="2200" dirty="0"/>
              <a:t>	</a:t>
            </a:r>
            <a:r>
              <a:rPr lang="en-US" sz="2200" dirty="0" smtClean="0"/>
              <a:t> </a:t>
            </a:r>
            <a:r>
              <a:rPr lang="en-US" sz="2200" dirty="0"/>
              <a:t>a. Is an object or group of objects </a:t>
            </a:r>
            <a:endParaRPr lang="en-US" sz="2200" dirty="0" smtClean="0"/>
          </a:p>
          <a:p>
            <a:pPr marL="0" indent="0">
              <a:buNone/>
            </a:pPr>
            <a:r>
              <a:rPr lang="en-US" sz="2200" dirty="0"/>
              <a:t>	</a:t>
            </a:r>
            <a:r>
              <a:rPr lang="en-US" sz="2200" dirty="0" smtClean="0"/>
              <a:t> b</a:t>
            </a:r>
            <a:r>
              <a:rPr lang="en-US" sz="2200" dirty="0"/>
              <a:t>. Provide user a way to access </a:t>
            </a:r>
            <a:r>
              <a:rPr lang="en-US" sz="2200" dirty="0" smtClean="0"/>
              <a:t>system’s</a:t>
            </a:r>
          </a:p>
          <a:p>
            <a:pPr marL="0" indent="0">
              <a:buNone/>
            </a:pPr>
            <a:r>
              <a:rPr lang="en-US" sz="2200" dirty="0"/>
              <a:t>	</a:t>
            </a:r>
            <a:r>
              <a:rPr lang="en-US" sz="2200" dirty="0" smtClean="0"/>
              <a:t>	 </a:t>
            </a:r>
            <a:r>
              <a:rPr lang="en-US" sz="2200" dirty="0" err="1"/>
              <a:t>i</a:t>
            </a:r>
            <a:r>
              <a:rPr lang="en-US" sz="2200" dirty="0"/>
              <a:t>. domain objects, </a:t>
            </a:r>
            <a:endParaRPr lang="en-US" sz="2200" dirty="0" smtClean="0"/>
          </a:p>
          <a:p>
            <a:pPr marL="0" indent="0">
              <a:buNone/>
            </a:pPr>
            <a:r>
              <a:rPr lang="en-US" sz="2200" dirty="0"/>
              <a:t>	</a:t>
            </a:r>
            <a:r>
              <a:rPr lang="en-US" sz="2200" dirty="0" smtClean="0"/>
              <a:t>	ii</a:t>
            </a:r>
            <a:r>
              <a:rPr lang="en-US" sz="2200" dirty="0"/>
              <a:t>. commands, and </a:t>
            </a:r>
            <a:endParaRPr lang="en-US" sz="2200" dirty="0" smtClean="0"/>
          </a:p>
          <a:p>
            <a:pPr marL="0" indent="0">
              <a:buNone/>
            </a:pPr>
            <a:r>
              <a:rPr lang="en-US" sz="2200" dirty="0"/>
              <a:t>	</a:t>
            </a:r>
            <a:r>
              <a:rPr lang="en-US" sz="2200" dirty="0" smtClean="0"/>
              <a:t>	iii</a:t>
            </a:r>
            <a:r>
              <a:rPr lang="en-US" sz="2200" dirty="0"/>
              <a:t>. Application options</a:t>
            </a:r>
            <a:r>
              <a:rPr lang="en-US" sz="2200" dirty="0" smtClean="0"/>
              <a:t>.</a:t>
            </a:r>
          </a:p>
          <a:p>
            <a:pPr marL="0" indent="0">
              <a:buNone/>
            </a:pPr>
            <a:r>
              <a:rPr lang="en-US" sz="2200" dirty="0"/>
              <a:t>Try to determine the commands that the user can perform. </a:t>
            </a:r>
            <a:endParaRPr lang="en-US" sz="2200" dirty="0" smtClean="0"/>
          </a:p>
          <a:p>
            <a:pPr marL="0" indent="0">
              <a:buNone/>
            </a:pPr>
            <a:r>
              <a:rPr lang="en-US" sz="2200" dirty="0" smtClean="0"/>
              <a:t>A </a:t>
            </a:r>
            <a:r>
              <a:rPr lang="en-US" sz="2200" dirty="0"/>
              <a:t>command is a large-scale request for a service, </a:t>
            </a:r>
            <a:endParaRPr lang="en-US" sz="2200" dirty="0" smtClean="0"/>
          </a:p>
          <a:p>
            <a:pPr marL="0" indent="0">
              <a:buNone/>
            </a:pPr>
            <a:r>
              <a:rPr lang="en-US" sz="2200" dirty="0"/>
              <a:t>	</a:t>
            </a:r>
            <a:r>
              <a:rPr lang="en-US" sz="2200" dirty="0" smtClean="0"/>
              <a:t> c</a:t>
            </a:r>
            <a:r>
              <a:rPr lang="en-US" sz="2200" dirty="0"/>
              <a:t>. E.g. </a:t>
            </a:r>
            <a:endParaRPr lang="en-US" sz="2200" dirty="0" smtClean="0"/>
          </a:p>
          <a:p>
            <a:pPr marL="0" indent="0">
              <a:buNone/>
            </a:pPr>
            <a:r>
              <a:rPr lang="en-US" sz="2200" dirty="0"/>
              <a:t>	</a:t>
            </a:r>
            <a:r>
              <a:rPr lang="en-US" sz="2200" dirty="0" smtClean="0"/>
              <a:t>	</a:t>
            </a:r>
            <a:r>
              <a:rPr lang="en-US" sz="2200" dirty="0" err="1" smtClean="0"/>
              <a:t>i</a:t>
            </a:r>
            <a:r>
              <a:rPr lang="en-US" sz="2200" dirty="0"/>
              <a:t>. Make a flight reservation </a:t>
            </a:r>
            <a:endParaRPr lang="en-US" sz="2200" dirty="0" smtClean="0"/>
          </a:p>
          <a:p>
            <a:pPr marL="0" indent="0">
              <a:buNone/>
            </a:pPr>
            <a:r>
              <a:rPr lang="en-US" sz="2200" dirty="0"/>
              <a:t>	</a:t>
            </a:r>
            <a:r>
              <a:rPr lang="en-US" sz="2200" dirty="0" smtClean="0"/>
              <a:t>	ii</a:t>
            </a:r>
            <a:r>
              <a:rPr lang="en-US" sz="2200" dirty="0"/>
              <a:t>. Find matches for a phrase in a database Decoupling application logic from the user interface</a:t>
            </a:r>
            <a:r>
              <a:rPr lang="en-US" sz="2200" dirty="0" smtClean="0"/>
              <a:t>.</a:t>
            </a:r>
          </a:p>
          <a:p>
            <a:pPr marL="0" indent="0">
              <a:buNone/>
            </a:pPr>
            <a:r>
              <a:rPr lang="en-US" sz="2200" dirty="0"/>
              <a:t>ATM example </a:t>
            </a:r>
            <a:r>
              <a:rPr lang="en-US" sz="2200" dirty="0" smtClean="0"/>
              <a:t>  - </a:t>
            </a:r>
            <a:r>
              <a:rPr lang="en-US" sz="2200" dirty="0"/>
              <a:t>The details are not important at this point. </a:t>
            </a:r>
            <a:endParaRPr lang="en-US" sz="2200" dirty="0" smtClean="0"/>
          </a:p>
          <a:p>
            <a:pPr marL="0" indent="0">
              <a:buNone/>
            </a:pPr>
            <a:r>
              <a:rPr lang="en-US" sz="2200" dirty="0" smtClean="0"/>
              <a:t>	• </a:t>
            </a:r>
            <a:r>
              <a:rPr lang="en-US" sz="2200" dirty="0"/>
              <a:t>The important thing is the information exchanged.</a:t>
            </a:r>
            <a:endParaRPr lang="en-IN" sz="22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23</a:t>
            </a:fld>
            <a:endParaRPr lang="en-US" dirty="0"/>
          </a:p>
        </p:txBody>
      </p:sp>
    </p:spTree>
    <p:extLst>
      <p:ext uri="{BB962C8B-B14F-4D97-AF65-F5344CB8AC3E}">
        <p14:creationId xmlns:p14="http://schemas.microsoft.com/office/powerpoint/2010/main" val="1493842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38200" y="685800"/>
            <a:ext cx="7467599" cy="5646487"/>
          </a:xfrm>
          <a:prstGeom prst="rect">
            <a:avLst/>
          </a:prstGeo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24</a:t>
            </a:fld>
            <a:endParaRPr lang="en-US" dirty="0"/>
          </a:p>
        </p:txBody>
      </p:sp>
    </p:spTree>
    <p:extLst>
      <p:ext uri="{BB962C8B-B14F-4D97-AF65-F5344CB8AC3E}">
        <p14:creationId xmlns:p14="http://schemas.microsoft.com/office/powerpoint/2010/main" val="62152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dirty="0"/>
              <a:t>2. </a:t>
            </a:r>
            <a:r>
              <a:rPr lang="en-US" sz="2400" dirty="0"/>
              <a:t>Defining Boundary Classes </a:t>
            </a:r>
            <a:endParaRPr lang="en-US" sz="2400" dirty="0" smtClean="0"/>
          </a:p>
          <a:p>
            <a:pPr marL="0" indent="0">
              <a:buNone/>
            </a:pPr>
            <a:r>
              <a:rPr lang="en-US" sz="2400" dirty="0" smtClean="0"/>
              <a:t>• </a:t>
            </a:r>
            <a:r>
              <a:rPr lang="en-US" sz="2400" dirty="0"/>
              <a:t>A boundary </a:t>
            </a:r>
            <a:r>
              <a:rPr lang="en-US" sz="2400" dirty="0" smtClean="0"/>
              <a:t>class</a:t>
            </a:r>
          </a:p>
          <a:p>
            <a:pPr marL="0" indent="0">
              <a:buNone/>
            </a:pPr>
            <a:r>
              <a:rPr lang="en-US" sz="2400" dirty="0" smtClean="0"/>
              <a:t> 	– </a:t>
            </a:r>
            <a:r>
              <a:rPr lang="en-US" sz="2400" dirty="0"/>
              <a:t>Is an area for communications between a system and external source. </a:t>
            </a:r>
            <a:endParaRPr lang="en-US" sz="2400" dirty="0" smtClean="0"/>
          </a:p>
          <a:p>
            <a:pPr marL="0" indent="0">
              <a:buNone/>
            </a:pPr>
            <a:r>
              <a:rPr lang="en-US" sz="2400" dirty="0" smtClean="0"/>
              <a:t>	– </a:t>
            </a:r>
            <a:r>
              <a:rPr lang="en-US" sz="2400" dirty="0"/>
              <a:t>Converts information for transmission to and from the internal system. </a:t>
            </a:r>
            <a:endParaRPr lang="en-US" sz="2400" dirty="0" smtClean="0"/>
          </a:p>
          <a:p>
            <a:pPr marL="0" indent="0">
              <a:buNone/>
            </a:pPr>
            <a:r>
              <a:rPr lang="en-US" sz="2400" dirty="0" smtClean="0"/>
              <a:t>• </a:t>
            </a:r>
            <a:r>
              <a:rPr lang="en-US" sz="2400" dirty="0"/>
              <a:t>ATM example </a:t>
            </a:r>
            <a:endParaRPr lang="en-US" sz="2400" dirty="0" smtClean="0"/>
          </a:p>
          <a:p>
            <a:pPr marL="0" indent="0">
              <a:buNone/>
            </a:pPr>
            <a:r>
              <a:rPr lang="en-US" sz="2400" dirty="0" smtClean="0"/>
              <a:t>	• </a:t>
            </a:r>
            <a:r>
              <a:rPr lang="en-US" sz="2400" dirty="0" err="1" smtClean="0"/>
              <a:t>CashCard</a:t>
            </a:r>
            <a:r>
              <a:rPr lang="en-US" sz="2400" dirty="0" smtClean="0"/>
              <a:t> Boundary </a:t>
            </a:r>
          </a:p>
          <a:p>
            <a:pPr marL="0" indent="0">
              <a:buNone/>
            </a:pPr>
            <a:r>
              <a:rPr lang="en-US" sz="2400" dirty="0" smtClean="0"/>
              <a:t>	• Account Boundary</a:t>
            </a:r>
          </a:p>
          <a:p>
            <a:pPr marL="0" indent="0">
              <a:buNone/>
            </a:pPr>
            <a:r>
              <a:rPr lang="en-US" sz="2400" dirty="0" smtClean="0"/>
              <a:t> 		– </a:t>
            </a:r>
            <a:r>
              <a:rPr lang="en-US" sz="2400" dirty="0"/>
              <a:t>Between the ATM and the consortium </a:t>
            </a:r>
            <a:endParaRPr lang="en-IN" sz="2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25</a:t>
            </a:fld>
            <a:endParaRPr lang="en-US" dirty="0"/>
          </a:p>
        </p:txBody>
      </p:sp>
    </p:spTree>
    <p:extLst>
      <p:ext uri="{BB962C8B-B14F-4D97-AF65-F5344CB8AC3E}">
        <p14:creationId xmlns:p14="http://schemas.microsoft.com/office/powerpoint/2010/main" val="359909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400" dirty="0"/>
              <a:t>3. </a:t>
            </a:r>
            <a:r>
              <a:rPr lang="en-US" sz="2400" b="1" dirty="0"/>
              <a:t>Determining Controllers </a:t>
            </a:r>
            <a:endParaRPr lang="en-US" sz="2400" b="1" dirty="0" smtClean="0"/>
          </a:p>
          <a:p>
            <a:pPr marL="0" indent="0">
              <a:buNone/>
            </a:pPr>
            <a:r>
              <a:rPr lang="en-US" sz="2400" dirty="0" smtClean="0"/>
              <a:t>• </a:t>
            </a:r>
            <a:r>
              <a:rPr lang="en-US" sz="2400" dirty="0"/>
              <a:t>Controller is an active object that manages control within an application</a:t>
            </a:r>
            <a:r>
              <a:rPr lang="en-US" sz="2400" dirty="0" smtClean="0"/>
              <a:t>.</a:t>
            </a:r>
          </a:p>
          <a:p>
            <a:pPr marL="0" indent="0">
              <a:buNone/>
            </a:pPr>
            <a:r>
              <a:rPr lang="en-US" sz="2400" dirty="0" smtClean="0"/>
              <a:t> </a:t>
            </a:r>
            <a:r>
              <a:rPr lang="en-US" sz="2400" dirty="0"/>
              <a:t>• </a:t>
            </a:r>
            <a:r>
              <a:rPr lang="en-US" sz="2400" b="1" dirty="0" smtClean="0"/>
              <a:t>Controller</a:t>
            </a:r>
          </a:p>
          <a:p>
            <a:pPr marL="0" indent="0">
              <a:buNone/>
            </a:pPr>
            <a:r>
              <a:rPr lang="en-US" sz="2400" dirty="0" smtClean="0"/>
              <a:t> </a:t>
            </a:r>
            <a:r>
              <a:rPr lang="en-US" sz="2400" dirty="0"/>
              <a:t>– Receives signals from the outside world or </a:t>
            </a:r>
            <a:endParaRPr lang="en-US" sz="2400" dirty="0" smtClean="0"/>
          </a:p>
          <a:p>
            <a:pPr marL="0" indent="0">
              <a:buNone/>
            </a:pPr>
            <a:r>
              <a:rPr lang="en-US" sz="2400" dirty="0" smtClean="0"/>
              <a:t>– </a:t>
            </a:r>
            <a:r>
              <a:rPr lang="en-US" sz="2400" dirty="0"/>
              <a:t>Receives signals from objects within the system, </a:t>
            </a:r>
            <a:endParaRPr lang="en-US" sz="2400" dirty="0" smtClean="0"/>
          </a:p>
          <a:p>
            <a:pPr marL="0" indent="0">
              <a:buNone/>
            </a:pPr>
            <a:r>
              <a:rPr lang="en-US" sz="2400" dirty="0" smtClean="0"/>
              <a:t>– </a:t>
            </a:r>
            <a:r>
              <a:rPr lang="en-US" sz="2400" dirty="0"/>
              <a:t>Reacts to them, </a:t>
            </a:r>
            <a:endParaRPr lang="en-US" sz="2400" dirty="0" smtClean="0"/>
          </a:p>
          <a:p>
            <a:pPr marL="0" indent="0">
              <a:buNone/>
            </a:pPr>
            <a:r>
              <a:rPr lang="en-US" sz="2400" dirty="0" smtClean="0"/>
              <a:t>– </a:t>
            </a:r>
            <a:r>
              <a:rPr lang="en-US" sz="2400" dirty="0"/>
              <a:t>Invokes operation on the objects in the system, </a:t>
            </a:r>
            <a:r>
              <a:rPr lang="en-US" sz="2400" dirty="0" smtClean="0"/>
              <a:t>and</a:t>
            </a:r>
          </a:p>
          <a:p>
            <a:pPr marL="0" indent="0">
              <a:buNone/>
            </a:pPr>
            <a:r>
              <a:rPr lang="en-US" sz="2400" dirty="0" smtClean="0"/>
              <a:t> </a:t>
            </a:r>
            <a:r>
              <a:rPr lang="en-US" sz="2400" dirty="0"/>
              <a:t>– Sends signals to the outside world. </a:t>
            </a:r>
            <a:endParaRPr lang="en-US" sz="2400" dirty="0" smtClean="0"/>
          </a:p>
          <a:p>
            <a:pPr marL="0" indent="0">
              <a:buNone/>
            </a:pPr>
            <a:r>
              <a:rPr lang="en-US" sz="2400" b="1" dirty="0" smtClean="0"/>
              <a:t>ATM </a:t>
            </a:r>
            <a:r>
              <a:rPr lang="en-US" sz="2400" b="1" dirty="0"/>
              <a:t>Example </a:t>
            </a:r>
            <a:endParaRPr lang="en-US" sz="2400" b="1" dirty="0" smtClean="0"/>
          </a:p>
          <a:p>
            <a:pPr marL="0" indent="0">
              <a:buNone/>
            </a:pPr>
            <a:r>
              <a:rPr lang="en-US" sz="2400" dirty="0" smtClean="0"/>
              <a:t>• </a:t>
            </a:r>
            <a:r>
              <a:rPr lang="en-US" sz="2400" dirty="0"/>
              <a:t>There are two controllers </a:t>
            </a:r>
            <a:r>
              <a:rPr lang="en-US" sz="2400" dirty="0" smtClean="0"/>
              <a:t>for ATM ex.</a:t>
            </a:r>
          </a:p>
          <a:p>
            <a:pPr marL="0" indent="0">
              <a:buNone/>
            </a:pPr>
            <a:r>
              <a:rPr lang="en-US" sz="2400" dirty="0" smtClean="0"/>
              <a:t>– </a:t>
            </a:r>
            <a:r>
              <a:rPr lang="en-US" sz="2400" dirty="0"/>
              <a:t>The outer loop verifies customers and accounts. </a:t>
            </a:r>
            <a:endParaRPr lang="en-US" sz="2400" dirty="0" smtClean="0"/>
          </a:p>
          <a:p>
            <a:pPr marL="0" indent="0">
              <a:buNone/>
            </a:pPr>
            <a:r>
              <a:rPr lang="en-US" sz="2400" dirty="0" smtClean="0"/>
              <a:t>– </a:t>
            </a:r>
            <a:r>
              <a:rPr lang="en-US" sz="2400" dirty="0"/>
              <a:t>The inner loop services transactions.</a:t>
            </a:r>
            <a:endParaRPr lang="en-IN" sz="2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26</a:t>
            </a:fld>
            <a:endParaRPr lang="en-US" dirty="0"/>
          </a:p>
        </p:txBody>
      </p:sp>
    </p:spTree>
    <p:extLst>
      <p:ext uri="{BB962C8B-B14F-4D97-AF65-F5344CB8AC3E}">
        <p14:creationId xmlns:p14="http://schemas.microsoft.com/office/powerpoint/2010/main" val="398290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marL="0" indent="0">
              <a:buNone/>
            </a:pPr>
            <a:r>
              <a:rPr lang="en-US" sz="3300" b="1" dirty="0" smtClean="0"/>
              <a:t>4.Checking </a:t>
            </a:r>
            <a:r>
              <a:rPr lang="en-US" sz="3300" b="1" dirty="0"/>
              <a:t>Against the Interaction </a:t>
            </a:r>
            <a:r>
              <a:rPr lang="en-US" sz="3300" b="1" dirty="0" smtClean="0"/>
              <a:t>Model</a:t>
            </a:r>
          </a:p>
          <a:p>
            <a:pPr algn="just"/>
            <a:r>
              <a:rPr lang="en-US" sz="2800" dirty="0" smtClean="0"/>
              <a:t>Go </a:t>
            </a:r>
            <a:r>
              <a:rPr lang="en-US" sz="2800" dirty="0"/>
              <a:t>over the use cases and think about how they would work</a:t>
            </a:r>
            <a:r>
              <a:rPr lang="en-US" sz="2800" dirty="0" smtClean="0"/>
              <a:t>.</a:t>
            </a:r>
          </a:p>
          <a:p>
            <a:pPr algn="just"/>
            <a:r>
              <a:rPr lang="en-US" sz="2800" dirty="0" smtClean="0"/>
              <a:t>When </a:t>
            </a:r>
            <a:r>
              <a:rPr lang="en-US" sz="2800" dirty="0"/>
              <a:t>the domain and application class models are in place, you should be able to simulate a use case with the classes</a:t>
            </a:r>
            <a:r>
              <a:rPr lang="en-US" sz="2800" dirty="0" smtClean="0"/>
              <a:t>.</a:t>
            </a:r>
          </a:p>
          <a:p>
            <a:pPr algn="just"/>
            <a:r>
              <a:rPr lang="en-IN" sz="2800" dirty="0"/>
              <a:t>ATM </a:t>
            </a:r>
            <a:r>
              <a:rPr lang="en-IN" sz="2800" dirty="0" smtClean="0"/>
              <a:t>Example</a:t>
            </a:r>
          </a:p>
          <a:p>
            <a:pPr marL="0" indent="0" algn="just">
              <a:buNone/>
            </a:pPr>
            <a:r>
              <a:rPr lang="en-US" sz="2800" dirty="0"/>
              <a:t>ATM example. Figure 13.8 shows a preliminary application class model and the domain classes with which it interacts. There are two interfaces—one for users and the other for communicating with the consortium. The application model just has stubs for these classes, because it is not clear how to elaborate them at this time.</a:t>
            </a:r>
            <a:endParaRPr lang="en-IN" sz="28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27</a:t>
            </a:fld>
            <a:endParaRPr lang="en-US" dirty="0"/>
          </a:p>
        </p:txBody>
      </p:sp>
    </p:spTree>
    <p:extLst>
      <p:ext uri="{BB962C8B-B14F-4D97-AF65-F5344CB8AC3E}">
        <p14:creationId xmlns:p14="http://schemas.microsoft.com/office/powerpoint/2010/main" val="854262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28</a:t>
            </a:fld>
            <a:endParaRPr lang="en-US" dirty="0"/>
          </a:p>
        </p:txBody>
      </p:sp>
      <p:pic>
        <p:nvPicPr>
          <p:cNvPr id="6" name="Content Placeholder 5"/>
          <p:cNvPicPr>
            <a:picLocks noGrp="1" noChangeAspect="1"/>
          </p:cNvPicPr>
          <p:nvPr>
            <p:ph idx="1"/>
          </p:nvPr>
        </p:nvPicPr>
        <p:blipFill>
          <a:blip r:embed="rId2"/>
          <a:stretch>
            <a:fillRect/>
          </a:stretch>
        </p:blipFill>
        <p:spPr>
          <a:xfrm>
            <a:off x="914400" y="1295400"/>
            <a:ext cx="6857999" cy="4495800"/>
          </a:xfrm>
          <a:prstGeom prst="rect">
            <a:avLst/>
          </a:prstGeom>
        </p:spPr>
      </p:pic>
    </p:spTree>
    <p:extLst>
      <p:ext uri="{BB962C8B-B14F-4D97-AF65-F5344CB8AC3E}">
        <p14:creationId xmlns:p14="http://schemas.microsoft.com/office/powerpoint/2010/main" val="2788626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Overview of Class Design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Review of Analysis: Domain analysis and Application analysis</a:t>
            </a:r>
          </a:p>
          <a:p>
            <a:pPr algn="just"/>
            <a:r>
              <a:rPr lang="en-US" dirty="0"/>
              <a:t>The analysis model describes the information that  the system must contain at high level operations that it must </a:t>
            </a:r>
            <a:r>
              <a:rPr lang="en-US" dirty="0" smtClean="0"/>
              <a:t>perform.</a:t>
            </a:r>
          </a:p>
          <a:p>
            <a:pPr algn="just"/>
            <a:r>
              <a:rPr lang="en-US" dirty="0" smtClean="0"/>
              <a:t>The purpose of class design is to complete the definition of classes and association and choose algorithms and operation.</a:t>
            </a:r>
          </a:p>
          <a:p>
            <a:pPr algn="just"/>
            <a:r>
              <a:rPr lang="en-US" dirty="0" smtClean="0"/>
              <a:t>The simplest and best approach is to carry out analysis classes directly to design</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29</a:t>
            </a:fld>
            <a:endParaRPr lang="en-US" dirty="0"/>
          </a:p>
        </p:txBody>
      </p:sp>
    </p:spTree>
    <p:extLst>
      <p:ext uri="{BB962C8B-B14F-4D97-AF65-F5344CB8AC3E}">
        <p14:creationId xmlns:p14="http://schemas.microsoft.com/office/powerpoint/2010/main" val="215324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a:t>
            </a:r>
            <a:r>
              <a:rPr lang="en-IN" dirty="0" smtClean="0"/>
              <a:t>Interaction Model</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Most </a:t>
            </a:r>
            <a:r>
              <a:rPr lang="en-US" dirty="0"/>
              <a:t>domain models are static and operations are </a:t>
            </a:r>
            <a:r>
              <a:rPr lang="en-US" dirty="0" smtClean="0"/>
              <a:t>unimportant.</a:t>
            </a:r>
            <a:endParaRPr lang="en-US" dirty="0"/>
          </a:p>
          <a:p>
            <a:pPr algn="just"/>
            <a:r>
              <a:rPr lang="en-US" dirty="0" smtClean="0"/>
              <a:t>After </a:t>
            </a:r>
            <a:r>
              <a:rPr lang="en-US" dirty="0"/>
              <a:t>completing the domain model we then shift our attention to the details of an application and consider </a:t>
            </a:r>
            <a:r>
              <a:rPr lang="en-US" dirty="0" smtClean="0"/>
              <a:t>interaction</a:t>
            </a:r>
          </a:p>
          <a:p>
            <a:pPr algn="just"/>
            <a:r>
              <a:rPr lang="en-US" dirty="0" smtClean="0"/>
              <a:t>Interaction </a:t>
            </a:r>
            <a:r>
              <a:rPr lang="en-US" dirty="0"/>
              <a:t>modeling </a:t>
            </a:r>
            <a:r>
              <a:rPr lang="en-US" dirty="0" smtClean="0"/>
              <a:t>is used to determine the </a:t>
            </a:r>
            <a:r>
              <a:rPr lang="en-US" dirty="0"/>
              <a:t>overall boundary of the </a:t>
            </a:r>
            <a:r>
              <a:rPr lang="en-US" dirty="0" smtClean="0"/>
              <a:t>system</a:t>
            </a:r>
            <a:endParaRPr lang="en-US" b="1" dirty="0"/>
          </a:p>
          <a:p>
            <a:pPr algn="just"/>
            <a:r>
              <a:rPr lang="en-US" dirty="0" smtClean="0"/>
              <a:t>Identification  of use </a:t>
            </a:r>
            <a:r>
              <a:rPr lang="en-US" dirty="0"/>
              <a:t>cases and flesh them out with scenarios and sequence </a:t>
            </a:r>
            <a:r>
              <a:rPr lang="en-US" dirty="0" smtClean="0"/>
              <a:t>diagrams</a:t>
            </a:r>
          </a:p>
          <a:p>
            <a:pPr algn="just"/>
            <a:r>
              <a:rPr lang="en-US" dirty="0" smtClean="0"/>
              <a:t>Prepare </a:t>
            </a:r>
            <a:r>
              <a:rPr lang="en-US" dirty="0"/>
              <a:t>activity diagrams for use cases</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a:t>
            </a:fld>
            <a:endParaRPr lang="en-US" dirty="0"/>
          </a:p>
        </p:txBody>
      </p:sp>
    </p:spTree>
    <p:extLst>
      <p:ext uri="{BB962C8B-B14F-4D97-AF65-F5344CB8AC3E}">
        <p14:creationId xmlns:p14="http://schemas.microsoft.com/office/powerpoint/2010/main" val="3141971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Class Design</a:t>
            </a:r>
            <a:endParaRPr lang="en-IN" dirty="0"/>
          </a:p>
        </p:txBody>
      </p:sp>
      <p:sp>
        <p:nvSpPr>
          <p:cNvPr id="3" name="Content Placeholder 2"/>
          <p:cNvSpPr>
            <a:spLocks noGrp="1"/>
          </p:cNvSpPr>
          <p:nvPr>
            <p:ph idx="1"/>
          </p:nvPr>
        </p:nvSpPr>
        <p:spPr/>
        <p:txBody>
          <a:bodyPr/>
          <a:lstStyle/>
          <a:p>
            <a:r>
              <a:rPr lang="en-US" dirty="0"/>
              <a:t>During design, you choose among different ways to realize the analysis classes with an eye toward minimizing execution time, memory, and other cost </a:t>
            </a:r>
            <a:r>
              <a:rPr lang="en-US" dirty="0" smtClean="0"/>
              <a:t>measures.</a:t>
            </a:r>
          </a:p>
          <a:p>
            <a:r>
              <a:rPr lang="en-US" dirty="0" smtClean="0"/>
              <a:t>You can introduce </a:t>
            </a:r>
            <a:r>
              <a:rPr lang="en-US" dirty="0"/>
              <a:t>new classes to store intermediate results during program execution and avoid </a:t>
            </a:r>
            <a:r>
              <a:rPr lang="en-US" dirty="0" smtClean="0"/>
              <a:t>recomputation.</a:t>
            </a:r>
          </a:p>
          <a:p>
            <a:r>
              <a:rPr lang="en-US" dirty="0"/>
              <a:t>OO design is an iterative process.</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30</a:t>
            </a:fld>
            <a:endParaRPr lang="en-US" dirty="0"/>
          </a:p>
        </p:txBody>
      </p:sp>
    </p:spTree>
    <p:extLst>
      <p:ext uri="{BB962C8B-B14F-4D97-AF65-F5344CB8AC3E}">
        <p14:creationId xmlns:p14="http://schemas.microsoft.com/office/powerpoint/2010/main" val="583353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Overview of Class Design</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sz="3800" dirty="0" smtClean="0"/>
              <a:t>Class </a:t>
            </a:r>
            <a:r>
              <a:rPr lang="en-US" sz="3800" dirty="0"/>
              <a:t>design involves the following steps. </a:t>
            </a:r>
            <a:endParaRPr lang="en-US" sz="3800" dirty="0" smtClean="0"/>
          </a:p>
          <a:p>
            <a:pPr marL="0" indent="0">
              <a:buNone/>
            </a:pPr>
            <a:r>
              <a:rPr lang="en-US" sz="3400" dirty="0" smtClean="0"/>
              <a:t>■ </a:t>
            </a:r>
            <a:r>
              <a:rPr lang="en-US" sz="3400" dirty="0"/>
              <a:t>Bridge the gap from high-level requirements to low-level services. </a:t>
            </a:r>
            <a:endParaRPr lang="en-US" sz="3400" dirty="0" smtClean="0"/>
          </a:p>
          <a:p>
            <a:pPr marL="0" indent="0">
              <a:buNone/>
            </a:pPr>
            <a:r>
              <a:rPr lang="en-US" sz="3400" dirty="0" smtClean="0"/>
              <a:t>■ </a:t>
            </a:r>
            <a:r>
              <a:rPr lang="en-US" sz="3400" dirty="0"/>
              <a:t>Realize use cases with operations. </a:t>
            </a:r>
            <a:r>
              <a:rPr lang="en-US" sz="3400" dirty="0" smtClean="0"/>
              <a:t> </a:t>
            </a:r>
          </a:p>
          <a:p>
            <a:pPr marL="0" indent="0">
              <a:buNone/>
            </a:pPr>
            <a:r>
              <a:rPr lang="en-US" sz="3400" dirty="0" smtClean="0"/>
              <a:t>■ </a:t>
            </a:r>
            <a:r>
              <a:rPr lang="en-US" sz="3400" dirty="0"/>
              <a:t>Formulate an algorithm for each operation</a:t>
            </a:r>
            <a:r>
              <a:rPr lang="en-US" sz="3400" dirty="0" smtClean="0"/>
              <a:t>.</a:t>
            </a:r>
          </a:p>
          <a:p>
            <a:pPr marL="0" indent="0">
              <a:buNone/>
            </a:pPr>
            <a:r>
              <a:rPr lang="en-US" sz="3400" dirty="0" smtClean="0"/>
              <a:t>■ </a:t>
            </a:r>
            <a:r>
              <a:rPr lang="en-US" sz="3400" dirty="0"/>
              <a:t>Recurse downward to design operations that support higher-level </a:t>
            </a:r>
            <a:r>
              <a:rPr lang="en-US" sz="3400" dirty="0" smtClean="0"/>
              <a:t>     operations.</a:t>
            </a:r>
          </a:p>
          <a:p>
            <a:pPr marL="0" indent="0">
              <a:buNone/>
            </a:pPr>
            <a:r>
              <a:rPr lang="en-US" sz="3400" dirty="0" smtClean="0"/>
              <a:t>■ </a:t>
            </a:r>
            <a:r>
              <a:rPr lang="en-US" sz="3400" dirty="0"/>
              <a:t>Refactor the model for a cleaner design</a:t>
            </a:r>
            <a:r>
              <a:rPr lang="en-US" sz="3400" dirty="0" smtClean="0"/>
              <a:t>. </a:t>
            </a:r>
          </a:p>
          <a:p>
            <a:pPr marL="0" indent="0">
              <a:buNone/>
            </a:pPr>
            <a:r>
              <a:rPr lang="en-US" sz="3400" dirty="0" smtClean="0"/>
              <a:t>■ </a:t>
            </a:r>
            <a:r>
              <a:rPr lang="en-US" sz="3400" dirty="0"/>
              <a:t>Optimize access paths to data</a:t>
            </a:r>
            <a:r>
              <a:rPr lang="en-US" sz="3400" dirty="0" smtClean="0"/>
              <a:t>.</a:t>
            </a:r>
          </a:p>
          <a:p>
            <a:pPr marL="0" indent="0">
              <a:buNone/>
            </a:pPr>
            <a:r>
              <a:rPr lang="en-US" sz="3400" dirty="0" smtClean="0"/>
              <a:t>■ </a:t>
            </a:r>
            <a:r>
              <a:rPr lang="en-US" sz="3400" dirty="0"/>
              <a:t>Reify behavior that must be manipulated</a:t>
            </a:r>
            <a:r>
              <a:rPr lang="en-US" sz="3400" dirty="0" smtClean="0"/>
              <a:t>.</a:t>
            </a:r>
          </a:p>
          <a:p>
            <a:pPr marL="0" indent="0">
              <a:buNone/>
            </a:pPr>
            <a:r>
              <a:rPr lang="en-US" sz="3400" dirty="0" smtClean="0"/>
              <a:t>■ </a:t>
            </a:r>
            <a:r>
              <a:rPr lang="en-US" sz="3400" dirty="0"/>
              <a:t>Adjust class structure to increase inheritance</a:t>
            </a:r>
            <a:r>
              <a:rPr lang="en-US" sz="3400" dirty="0" smtClean="0"/>
              <a:t>. </a:t>
            </a:r>
          </a:p>
          <a:p>
            <a:pPr marL="0" indent="0">
              <a:buNone/>
            </a:pPr>
            <a:r>
              <a:rPr lang="en-US" sz="3400" dirty="0" smtClean="0"/>
              <a:t>■ </a:t>
            </a:r>
            <a:r>
              <a:rPr lang="en-US" sz="3400" dirty="0"/>
              <a:t>Organize classes and associations. </a:t>
            </a:r>
            <a:endParaRPr lang="en-IN" sz="3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31</a:t>
            </a:fld>
            <a:endParaRPr lang="en-US" dirty="0"/>
          </a:p>
        </p:txBody>
      </p:sp>
    </p:spTree>
    <p:extLst>
      <p:ext uri="{BB962C8B-B14F-4D97-AF65-F5344CB8AC3E}">
        <p14:creationId xmlns:p14="http://schemas.microsoft.com/office/powerpoint/2010/main" val="75325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5400" dirty="0" smtClean="0"/>
          </a:p>
          <a:p>
            <a:pPr marL="0" indent="0">
              <a:buNone/>
            </a:pPr>
            <a:r>
              <a:rPr lang="en-US" sz="5400" dirty="0" smtClean="0"/>
              <a:t>		 </a:t>
            </a:r>
            <a:r>
              <a:rPr lang="en-US" sz="6000" dirty="0" smtClean="0">
                <a:latin typeface="Algerian" panose="04020705040A02060702" pitchFamily="82" charset="0"/>
              </a:rPr>
              <a:t>THANK YOU</a:t>
            </a:r>
            <a:endParaRPr lang="en-IN" sz="6000" dirty="0">
              <a:latin typeface="Algerian" panose="04020705040A02060702" pitchFamily="82" charset="0"/>
            </a:endParaRP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32</a:t>
            </a:fld>
            <a:endParaRPr lang="en-US" dirty="0"/>
          </a:p>
        </p:txBody>
      </p:sp>
    </p:spTree>
    <p:extLst>
      <p:ext uri="{BB962C8B-B14F-4D97-AF65-F5344CB8AC3E}">
        <p14:creationId xmlns:p14="http://schemas.microsoft.com/office/powerpoint/2010/main" val="134336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Autofit/>
          </a:bodyPr>
          <a:lstStyle/>
          <a:p>
            <a:r>
              <a:rPr lang="en-US" sz="3600" dirty="0" smtClean="0"/>
              <a:t>Steps to construct </a:t>
            </a:r>
            <a:r>
              <a:rPr lang="en-US" sz="3600" dirty="0"/>
              <a:t>an application interaction </a:t>
            </a:r>
            <a:r>
              <a:rPr lang="en-US" sz="3600" dirty="0" smtClean="0"/>
              <a:t>model</a:t>
            </a:r>
            <a:endParaRPr lang="en-IN" sz="3600" dirty="0"/>
          </a:p>
        </p:txBody>
      </p:sp>
      <p:sp>
        <p:nvSpPr>
          <p:cNvPr id="3" name="Content Placeholder 2"/>
          <p:cNvSpPr>
            <a:spLocks noGrp="1"/>
          </p:cNvSpPr>
          <p:nvPr>
            <p:ph idx="1"/>
          </p:nvPr>
        </p:nvSpPr>
        <p:spPr>
          <a:xfrm>
            <a:off x="437147" y="1658101"/>
            <a:ext cx="8229600" cy="4852737"/>
          </a:xfrm>
        </p:spPr>
        <p:txBody>
          <a:bodyPr>
            <a:normAutofit fontScale="77500" lnSpcReduction="20000"/>
          </a:bodyPr>
          <a:lstStyle/>
          <a:p>
            <a:pPr marL="0" indent="0">
              <a:buNone/>
            </a:pPr>
            <a:r>
              <a:rPr lang="en-US" dirty="0" smtClean="0"/>
              <a:t>One </a:t>
            </a:r>
            <a:r>
              <a:rPr lang="en-US" dirty="0"/>
              <a:t>can construct an application interaction model with the following steps</a:t>
            </a:r>
            <a:r>
              <a:rPr lang="en-US" dirty="0" smtClean="0"/>
              <a:t>.</a:t>
            </a:r>
          </a:p>
          <a:p>
            <a:pPr marL="0" indent="0">
              <a:buNone/>
            </a:pPr>
            <a:r>
              <a:rPr lang="en-US" dirty="0" smtClean="0"/>
              <a:t>■ </a:t>
            </a:r>
            <a:r>
              <a:rPr lang="en-US" dirty="0"/>
              <a:t>Determine the system boundary. [13.1.1] </a:t>
            </a:r>
            <a:endParaRPr lang="en-US" dirty="0" smtClean="0"/>
          </a:p>
          <a:p>
            <a:pPr marL="0" indent="0">
              <a:buNone/>
            </a:pPr>
            <a:r>
              <a:rPr lang="en-US" dirty="0" smtClean="0"/>
              <a:t>■ </a:t>
            </a:r>
            <a:r>
              <a:rPr lang="en-US" dirty="0"/>
              <a:t>Find actors. [13.1.2</a:t>
            </a:r>
            <a:r>
              <a:rPr lang="en-US" dirty="0" smtClean="0"/>
              <a:t>]</a:t>
            </a:r>
          </a:p>
          <a:p>
            <a:pPr marL="0" indent="0">
              <a:buNone/>
            </a:pPr>
            <a:r>
              <a:rPr lang="en-US" dirty="0" smtClean="0"/>
              <a:t>■ </a:t>
            </a:r>
            <a:r>
              <a:rPr lang="en-US" dirty="0"/>
              <a:t>Find use cases. [13.1.3] </a:t>
            </a:r>
            <a:endParaRPr lang="en-US" dirty="0" smtClean="0"/>
          </a:p>
          <a:p>
            <a:pPr marL="0" indent="0">
              <a:buNone/>
            </a:pPr>
            <a:r>
              <a:rPr lang="en-US" dirty="0" smtClean="0"/>
              <a:t>■ </a:t>
            </a:r>
            <a:r>
              <a:rPr lang="en-US" dirty="0"/>
              <a:t>Find initial and final events. [13.1.4] </a:t>
            </a:r>
            <a:endParaRPr lang="en-US" dirty="0" smtClean="0"/>
          </a:p>
          <a:p>
            <a:pPr marL="0" indent="0">
              <a:buNone/>
            </a:pPr>
            <a:r>
              <a:rPr lang="en-US" dirty="0" smtClean="0"/>
              <a:t>■ </a:t>
            </a:r>
            <a:r>
              <a:rPr lang="en-US" dirty="0"/>
              <a:t>Prepare normal scenarios. [13.1.5] </a:t>
            </a:r>
            <a:endParaRPr lang="en-US" dirty="0" smtClean="0"/>
          </a:p>
          <a:p>
            <a:pPr marL="0" indent="0">
              <a:buNone/>
            </a:pPr>
            <a:r>
              <a:rPr lang="en-US" dirty="0" smtClean="0"/>
              <a:t>■ </a:t>
            </a:r>
            <a:r>
              <a:rPr lang="en-US" dirty="0"/>
              <a:t>Add variation and exception scenarios. [13.1.6</a:t>
            </a:r>
            <a:r>
              <a:rPr lang="en-US" dirty="0" smtClean="0"/>
              <a:t>]</a:t>
            </a:r>
          </a:p>
          <a:p>
            <a:pPr marL="0" indent="0">
              <a:buNone/>
            </a:pPr>
            <a:r>
              <a:rPr lang="en-US" dirty="0" smtClean="0"/>
              <a:t>■ </a:t>
            </a:r>
            <a:r>
              <a:rPr lang="en-US" dirty="0"/>
              <a:t>Find external events. [13.1.7] </a:t>
            </a:r>
            <a:endParaRPr lang="en-US" dirty="0" smtClean="0"/>
          </a:p>
          <a:p>
            <a:pPr marL="0" indent="0">
              <a:buNone/>
            </a:pPr>
            <a:r>
              <a:rPr lang="en-US" dirty="0" smtClean="0"/>
              <a:t>■ </a:t>
            </a:r>
            <a:r>
              <a:rPr lang="en-US" dirty="0"/>
              <a:t>Prepare activity diagrams for complex use cases. [</a:t>
            </a:r>
            <a:r>
              <a:rPr lang="en-US" dirty="0" smtClean="0"/>
              <a:t>13.1.8]</a:t>
            </a:r>
          </a:p>
          <a:p>
            <a:pPr marL="0" indent="0">
              <a:buNone/>
            </a:pPr>
            <a:r>
              <a:rPr lang="en-US" dirty="0"/>
              <a:t>■ </a:t>
            </a:r>
            <a:r>
              <a:rPr lang="en-US" dirty="0" smtClean="0"/>
              <a:t>Organize </a:t>
            </a:r>
            <a:r>
              <a:rPr lang="en-US" dirty="0"/>
              <a:t>actors and use cases. [13.1.9</a:t>
            </a:r>
            <a:r>
              <a:rPr lang="en-US" dirty="0" smtClean="0"/>
              <a:t>]</a:t>
            </a:r>
          </a:p>
          <a:p>
            <a:pPr marL="0" indent="0">
              <a:buNone/>
            </a:pPr>
            <a:r>
              <a:rPr lang="en-US" dirty="0" smtClean="0"/>
              <a:t>■ </a:t>
            </a:r>
            <a:r>
              <a:rPr lang="en-US" dirty="0"/>
              <a:t>Check against the domain class model. [13.1.10]</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4</a:t>
            </a:fld>
            <a:endParaRPr lang="en-US" dirty="0"/>
          </a:p>
        </p:txBody>
      </p:sp>
    </p:spTree>
    <p:extLst>
      <p:ext uri="{BB962C8B-B14F-4D97-AF65-F5344CB8AC3E}">
        <p14:creationId xmlns:p14="http://schemas.microsoft.com/office/powerpoint/2010/main" val="349802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the system boundary</a:t>
            </a:r>
            <a:endParaRPr lang="en-IN" dirty="0"/>
          </a:p>
        </p:txBody>
      </p:sp>
      <p:sp>
        <p:nvSpPr>
          <p:cNvPr id="3" name="Content Placeholder 2"/>
          <p:cNvSpPr>
            <a:spLocks noGrp="1"/>
          </p:cNvSpPr>
          <p:nvPr>
            <p:ph idx="1"/>
          </p:nvPr>
        </p:nvSpPr>
        <p:spPr>
          <a:xfrm>
            <a:off x="457200" y="1752600"/>
            <a:ext cx="8229600" cy="4373563"/>
          </a:xfrm>
        </p:spPr>
        <p:txBody>
          <a:bodyPr>
            <a:normAutofit/>
          </a:bodyPr>
          <a:lstStyle/>
          <a:p>
            <a:pPr algn="just"/>
            <a:r>
              <a:rPr lang="en-US" sz="2800" dirty="0" smtClean="0"/>
              <a:t>One  should know the </a:t>
            </a:r>
            <a:r>
              <a:rPr lang="en-US" sz="2800" dirty="0"/>
              <a:t>boundary of the system—in order to specify </a:t>
            </a:r>
            <a:r>
              <a:rPr lang="en-US" sz="2800" dirty="0" smtClean="0"/>
              <a:t>functionality.</a:t>
            </a:r>
          </a:p>
          <a:p>
            <a:pPr algn="just"/>
            <a:r>
              <a:rPr lang="en-US" sz="2800" dirty="0"/>
              <a:t>This means that you must decide what the system includes and, more importantly, what </a:t>
            </a:r>
            <a:r>
              <a:rPr lang="en-US" sz="2800" dirty="0" smtClean="0"/>
              <a:t>it doesn't include.</a:t>
            </a:r>
          </a:p>
          <a:p>
            <a:pPr algn="just"/>
            <a:r>
              <a:rPr lang="en-US" sz="2800" dirty="0"/>
              <a:t>ATM example: – For this chapter</a:t>
            </a:r>
            <a:r>
              <a:rPr lang="en-US" sz="2800"/>
              <a:t>, </a:t>
            </a:r>
            <a:r>
              <a:rPr lang="en-US" sz="2800" smtClean="0"/>
              <a:t>Focus </a:t>
            </a:r>
            <a:r>
              <a:rPr lang="en-US" sz="2800" dirty="0"/>
              <a:t>on ATM behavior and ignore </a:t>
            </a:r>
            <a:r>
              <a:rPr lang="en-US" sz="2800"/>
              <a:t>cashier </a:t>
            </a:r>
            <a:r>
              <a:rPr lang="en-US" sz="2800" smtClean="0"/>
              <a:t> details</a:t>
            </a:r>
            <a:r>
              <a:rPr lang="en-US" sz="2800" dirty="0"/>
              <a:t>.</a:t>
            </a:r>
            <a:endParaRPr lang="en-IN" sz="28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5</a:t>
            </a:fld>
            <a:endParaRPr lang="en-US" dirty="0"/>
          </a:p>
        </p:txBody>
      </p:sp>
    </p:spTree>
    <p:extLst>
      <p:ext uri="{BB962C8B-B14F-4D97-AF65-F5344CB8AC3E}">
        <p14:creationId xmlns:p14="http://schemas.microsoft.com/office/powerpoint/2010/main" val="153112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actors</a:t>
            </a:r>
            <a:endParaRPr lang="en-IN" dirty="0"/>
          </a:p>
        </p:txBody>
      </p:sp>
      <p:sp>
        <p:nvSpPr>
          <p:cNvPr id="3" name="Content Placeholder 2"/>
          <p:cNvSpPr>
            <a:spLocks noGrp="1"/>
          </p:cNvSpPr>
          <p:nvPr>
            <p:ph idx="1"/>
          </p:nvPr>
        </p:nvSpPr>
        <p:spPr/>
        <p:txBody>
          <a:bodyPr/>
          <a:lstStyle/>
          <a:p>
            <a:r>
              <a:rPr lang="en-US" dirty="0"/>
              <a:t>Once you determine the system boundary, you must identify the external objects that interact directly with the system</a:t>
            </a:r>
            <a:r>
              <a:rPr lang="en-US" dirty="0" smtClean="0"/>
              <a:t>.</a:t>
            </a:r>
          </a:p>
          <a:p>
            <a:r>
              <a:rPr lang="en-US" dirty="0" smtClean="0"/>
              <a:t> </a:t>
            </a:r>
            <a:r>
              <a:rPr lang="en-US" dirty="0"/>
              <a:t>These are its actors. </a:t>
            </a:r>
            <a:endParaRPr lang="en-US" dirty="0" smtClean="0"/>
          </a:p>
          <a:p>
            <a:r>
              <a:rPr lang="en-US" dirty="0" smtClean="0"/>
              <a:t>Actors </a:t>
            </a:r>
            <a:r>
              <a:rPr lang="en-US" dirty="0"/>
              <a:t>include humans, external devices, and other software systems</a:t>
            </a:r>
            <a:r>
              <a:rPr lang="en-US" dirty="0" smtClean="0"/>
              <a:t>.</a:t>
            </a:r>
          </a:p>
          <a:p>
            <a:r>
              <a:rPr lang="en-US" dirty="0" smtClean="0"/>
              <a:t>Example for ATM application the </a:t>
            </a:r>
            <a:r>
              <a:rPr lang="en-US" dirty="0"/>
              <a:t>actors are Customer, Bank, and Consortium.</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6</a:t>
            </a:fld>
            <a:endParaRPr lang="en-US" dirty="0"/>
          </a:p>
        </p:txBody>
      </p:sp>
      <p:pic>
        <p:nvPicPr>
          <p:cNvPr id="6" name="Picture 5"/>
          <p:cNvPicPr>
            <a:picLocks noChangeAspect="1"/>
          </p:cNvPicPr>
          <p:nvPr/>
        </p:nvPicPr>
        <p:blipFill>
          <a:blip r:embed="rId2"/>
          <a:stretch>
            <a:fillRect/>
          </a:stretch>
        </p:blipFill>
        <p:spPr>
          <a:xfrm>
            <a:off x="4367212" y="3190875"/>
            <a:ext cx="409575" cy="476250"/>
          </a:xfrm>
          <a:prstGeom prst="rect">
            <a:avLst/>
          </a:prstGeom>
        </p:spPr>
      </p:pic>
    </p:spTree>
    <p:extLst>
      <p:ext uri="{BB962C8B-B14F-4D97-AF65-F5344CB8AC3E}">
        <p14:creationId xmlns:p14="http://schemas.microsoft.com/office/powerpoint/2010/main" val="148885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dirty="0"/>
              <a:t>Finding Use Cases</a:t>
            </a: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400" dirty="0"/>
              <a:t>For each actor, list the fundamentally different ways in which the actor uses the system. Each of these ways is a use </a:t>
            </a:r>
            <a:r>
              <a:rPr lang="en-US" sz="2400" dirty="0" smtClean="0"/>
              <a:t>case</a:t>
            </a:r>
          </a:p>
          <a:p>
            <a:pPr algn="just"/>
            <a:r>
              <a:rPr lang="en-US" sz="2400" dirty="0"/>
              <a:t>Each use case should represent a kind of service that the system provides—something that provides value to the actor.</a:t>
            </a:r>
            <a:endParaRPr lang="en-IN" sz="2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7</a:t>
            </a:fld>
            <a:endParaRPr lang="en-US" dirty="0"/>
          </a:p>
        </p:txBody>
      </p:sp>
      <p:pic>
        <p:nvPicPr>
          <p:cNvPr id="6" name="Picture 5"/>
          <p:cNvPicPr>
            <a:picLocks noChangeAspect="1"/>
          </p:cNvPicPr>
          <p:nvPr/>
        </p:nvPicPr>
        <p:blipFill>
          <a:blip r:embed="rId2"/>
          <a:stretch>
            <a:fillRect/>
          </a:stretch>
        </p:blipFill>
        <p:spPr>
          <a:xfrm>
            <a:off x="1676400" y="2971800"/>
            <a:ext cx="5562600" cy="3384550"/>
          </a:xfrm>
          <a:prstGeom prst="rect">
            <a:avLst/>
          </a:prstGeom>
        </p:spPr>
      </p:pic>
    </p:spTree>
    <p:extLst>
      <p:ext uri="{BB962C8B-B14F-4D97-AF65-F5344CB8AC3E}">
        <p14:creationId xmlns:p14="http://schemas.microsoft.com/office/powerpoint/2010/main" val="94759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Use Cases</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400" b="1" dirty="0" smtClean="0"/>
              <a:t>From the previous diagram </a:t>
            </a:r>
          </a:p>
          <a:p>
            <a:r>
              <a:rPr lang="en-US" sz="2400" b="1" dirty="0" smtClean="0"/>
              <a:t>Initiate </a:t>
            </a:r>
            <a:r>
              <a:rPr lang="en-US" sz="2400" b="1" dirty="0"/>
              <a:t>session</a:t>
            </a:r>
            <a:r>
              <a:rPr lang="en-US" sz="2400" dirty="0"/>
              <a:t>. The ATM establishes the identity of the user and makes available a list of accounts and actions</a:t>
            </a:r>
            <a:r>
              <a:rPr lang="en-US" sz="2400" dirty="0" smtClean="0"/>
              <a:t>.</a:t>
            </a:r>
          </a:p>
          <a:p>
            <a:r>
              <a:rPr lang="en-US" sz="2400" b="1" dirty="0" smtClean="0"/>
              <a:t>Query </a:t>
            </a:r>
            <a:r>
              <a:rPr lang="en-US" sz="2400" b="1" dirty="0"/>
              <a:t>account. </a:t>
            </a:r>
            <a:r>
              <a:rPr lang="en-US" sz="2400" dirty="0"/>
              <a:t>The system provides general data for an account, such as the current balance, date of last transaction, and date of mailing for last statement</a:t>
            </a:r>
            <a:r>
              <a:rPr lang="en-US" sz="2400" dirty="0" smtClean="0"/>
              <a:t>.</a:t>
            </a:r>
          </a:p>
          <a:p>
            <a:r>
              <a:rPr lang="en-US" sz="2400" b="1" dirty="0"/>
              <a:t>Process transaction. </a:t>
            </a:r>
            <a:r>
              <a:rPr lang="en-US" sz="2400" dirty="0"/>
              <a:t>The ATM system performs an action that affects an account’s balance, such as deposit, withdraw, and transfer. The ATM ensures that all completed transactions are ultimately written to the bank’s database</a:t>
            </a:r>
            <a:r>
              <a:rPr lang="en-US" sz="2400" dirty="0" smtClean="0"/>
              <a:t>.</a:t>
            </a:r>
          </a:p>
          <a:p>
            <a:r>
              <a:rPr lang="en-US" sz="2400" b="1" dirty="0" smtClean="0"/>
              <a:t>Transmit </a:t>
            </a:r>
            <a:r>
              <a:rPr lang="en-US" sz="2400" b="1" dirty="0"/>
              <a:t>data</a:t>
            </a:r>
            <a:r>
              <a:rPr lang="en-US" sz="2400" dirty="0"/>
              <a:t>. The ATM uses the consortium’s facilities to communicate with the appropriate bank computers.</a:t>
            </a:r>
            <a:endParaRPr lang="en-IN" sz="2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8</a:t>
            </a:fld>
            <a:endParaRPr lang="en-US" dirty="0"/>
          </a:p>
        </p:txBody>
      </p:sp>
    </p:spTree>
    <p:extLst>
      <p:ext uri="{BB962C8B-B14F-4D97-AF65-F5344CB8AC3E}">
        <p14:creationId xmlns:p14="http://schemas.microsoft.com/office/powerpoint/2010/main" val="1158620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
            <a:ext cx="7467600" cy="762000"/>
          </a:xfrm>
        </p:spPr>
        <p:txBody>
          <a:bodyPr>
            <a:normAutofit/>
          </a:bodyPr>
          <a:lstStyle/>
          <a:p>
            <a:r>
              <a:rPr lang="en-US" dirty="0"/>
              <a:t>Find initial and final events</a:t>
            </a:r>
            <a:endParaRPr lang="en-IN" dirty="0"/>
          </a:p>
        </p:txBody>
      </p:sp>
      <p:sp>
        <p:nvSpPr>
          <p:cNvPr id="3" name="Content Placeholder 2"/>
          <p:cNvSpPr>
            <a:spLocks noGrp="1"/>
          </p:cNvSpPr>
          <p:nvPr>
            <p:ph idx="1"/>
          </p:nvPr>
        </p:nvSpPr>
        <p:spPr>
          <a:xfrm>
            <a:off x="457200" y="609600"/>
            <a:ext cx="8229600" cy="5746749"/>
          </a:xfrm>
        </p:spPr>
        <p:txBody>
          <a:bodyPr>
            <a:noAutofit/>
          </a:bodyPr>
          <a:lstStyle/>
          <a:p>
            <a:pPr algn="just"/>
            <a:r>
              <a:rPr lang="en-US" sz="2000" dirty="0"/>
              <a:t>Finding the initial and final events for each use </a:t>
            </a:r>
            <a:r>
              <a:rPr lang="en-US" sz="2000" dirty="0" smtClean="0"/>
              <a:t>case</a:t>
            </a:r>
          </a:p>
          <a:p>
            <a:pPr algn="just"/>
            <a:r>
              <a:rPr lang="en-US" sz="2000" dirty="0"/>
              <a:t>To understand the behavior clearly of </a:t>
            </a:r>
            <a:r>
              <a:rPr lang="en-US" sz="2000" dirty="0" smtClean="0"/>
              <a:t>system</a:t>
            </a:r>
          </a:p>
          <a:p>
            <a:pPr algn="just"/>
            <a:r>
              <a:rPr lang="en-US" sz="2000" dirty="0"/>
              <a:t>Initial events may be </a:t>
            </a:r>
            <a:endParaRPr lang="en-US" sz="2000" dirty="0" smtClean="0"/>
          </a:p>
          <a:p>
            <a:pPr marL="0" indent="0" algn="just">
              <a:buNone/>
            </a:pPr>
            <a:r>
              <a:rPr lang="en-US" sz="2000" dirty="0" smtClean="0"/>
              <a:t>      a</a:t>
            </a:r>
            <a:r>
              <a:rPr lang="en-US" sz="2000" dirty="0"/>
              <a:t>. A request for the service that the use case </a:t>
            </a:r>
            <a:r>
              <a:rPr lang="en-US" sz="2000" dirty="0" smtClean="0"/>
              <a:t>provides</a:t>
            </a:r>
          </a:p>
          <a:p>
            <a:pPr marL="0" indent="0" algn="just">
              <a:buNone/>
            </a:pPr>
            <a:r>
              <a:rPr lang="en-US" sz="2000" dirty="0"/>
              <a:t> </a:t>
            </a:r>
            <a:r>
              <a:rPr lang="en-US" sz="2000" dirty="0" smtClean="0"/>
              <a:t>     </a:t>
            </a:r>
            <a:r>
              <a:rPr lang="en-US" sz="2000" dirty="0"/>
              <a:t>b. An occurrence that triggers a chain of activity</a:t>
            </a:r>
            <a:endParaRPr lang="en-US" sz="2000" dirty="0" smtClean="0"/>
          </a:p>
          <a:p>
            <a:pPr algn="just"/>
            <a:r>
              <a:rPr lang="en-US" sz="2000" dirty="0" smtClean="0"/>
              <a:t>You </a:t>
            </a:r>
            <a:r>
              <a:rPr lang="en-US" sz="2000" dirty="0"/>
              <a:t>can start by finding the events that initiate each use case. Determine which actor initiates the use case and define the event that it sends to the system. </a:t>
            </a:r>
            <a:endParaRPr lang="en-US" sz="2000" dirty="0" smtClean="0"/>
          </a:p>
          <a:p>
            <a:pPr algn="just"/>
            <a:r>
              <a:rPr lang="en-US" sz="2000" dirty="0"/>
              <a:t>You should also determine the final event </a:t>
            </a:r>
            <a:r>
              <a:rPr lang="en-US" sz="2000" dirty="0" smtClean="0"/>
              <a:t>,final events indicate completion</a:t>
            </a:r>
          </a:p>
          <a:p>
            <a:pPr marL="0" indent="0" algn="just">
              <a:buNone/>
            </a:pPr>
            <a:r>
              <a:rPr lang="en-US" sz="2000" b="1" dirty="0" smtClean="0"/>
              <a:t>For ATM </a:t>
            </a:r>
            <a:r>
              <a:rPr lang="en-US" sz="2000" b="1" dirty="0"/>
              <a:t>example. Here are initial and final events for each use case. </a:t>
            </a:r>
            <a:endParaRPr lang="en-US" sz="2000" b="1" dirty="0" smtClean="0"/>
          </a:p>
          <a:p>
            <a:pPr marL="0" indent="0" algn="just">
              <a:buNone/>
            </a:pPr>
            <a:r>
              <a:rPr lang="en-US" sz="2000" dirty="0" smtClean="0"/>
              <a:t> </a:t>
            </a:r>
            <a:r>
              <a:rPr lang="en-US" sz="2000" dirty="0"/>
              <a:t>• </a:t>
            </a:r>
            <a:r>
              <a:rPr lang="en-US" sz="2000" b="1" dirty="0" smtClean="0"/>
              <a:t>Initiate session </a:t>
            </a:r>
          </a:p>
          <a:p>
            <a:pPr marL="0" indent="0" algn="just">
              <a:buNone/>
            </a:pPr>
            <a:r>
              <a:rPr lang="en-US" sz="2000" dirty="0"/>
              <a:t>	</a:t>
            </a:r>
            <a:r>
              <a:rPr lang="en-US" sz="2000" dirty="0" smtClean="0"/>
              <a:t> </a:t>
            </a:r>
            <a:r>
              <a:rPr lang="en-US" sz="2000" dirty="0"/>
              <a:t>– </a:t>
            </a:r>
            <a:r>
              <a:rPr lang="en-US" sz="2000" b="1" dirty="0"/>
              <a:t>Initial event </a:t>
            </a:r>
            <a:endParaRPr lang="en-US" sz="2000" b="1" dirty="0" smtClean="0"/>
          </a:p>
          <a:p>
            <a:pPr marL="0" indent="0" algn="just">
              <a:buNone/>
            </a:pPr>
            <a:r>
              <a:rPr lang="en-US" sz="2000" dirty="0"/>
              <a:t> </a:t>
            </a:r>
            <a:r>
              <a:rPr lang="en-US" sz="2000" dirty="0" smtClean="0"/>
              <a:t>		• </a:t>
            </a:r>
            <a:r>
              <a:rPr lang="en-US" sz="2000" dirty="0"/>
              <a:t>The customer’s insertion of a cash </a:t>
            </a:r>
            <a:r>
              <a:rPr lang="en-US" sz="2000" dirty="0" smtClean="0"/>
              <a:t>card.</a:t>
            </a:r>
          </a:p>
          <a:p>
            <a:pPr marL="0" indent="0" algn="just">
              <a:buNone/>
            </a:pPr>
            <a:r>
              <a:rPr lang="en-US" sz="2000" dirty="0"/>
              <a:t> </a:t>
            </a:r>
            <a:r>
              <a:rPr lang="en-US" sz="2000" dirty="0" smtClean="0"/>
              <a:t>	--</a:t>
            </a:r>
            <a:r>
              <a:rPr lang="en-US" sz="2000" b="1" dirty="0" smtClean="0"/>
              <a:t>final </a:t>
            </a:r>
            <a:r>
              <a:rPr lang="en-US" sz="2000" b="1" dirty="0"/>
              <a:t>event </a:t>
            </a:r>
            <a:endParaRPr lang="en-US" sz="2000" b="1" dirty="0" smtClean="0"/>
          </a:p>
          <a:p>
            <a:pPr marL="0" indent="0" algn="just">
              <a:buNone/>
            </a:pPr>
            <a:r>
              <a:rPr lang="en-US" sz="2000" dirty="0"/>
              <a:t> </a:t>
            </a:r>
            <a:r>
              <a:rPr lang="en-US" sz="2000" dirty="0" smtClean="0"/>
              <a:t>		• </a:t>
            </a:r>
            <a:r>
              <a:rPr lang="en-US" sz="2000" dirty="0"/>
              <a:t>The system keeps the cash card, or </a:t>
            </a:r>
            <a:endParaRPr lang="en-US" sz="2000" dirty="0" smtClean="0"/>
          </a:p>
          <a:p>
            <a:pPr marL="0" indent="0" algn="just">
              <a:buNone/>
            </a:pPr>
            <a:r>
              <a:rPr lang="en-US" sz="2000" dirty="0"/>
              <a:t>	</a:t>
            </a:r>
            <a:r>
              <a:rPr lang="en-US" sz="2000" dirty="0" smtClean="0"/>
              <a:t>	• </a:t>
            </a:r>
            <a:r>
              <a:rPr lang="en-US" sz="2000" dirty="0"/>
              <a:t>The system returns the cash card</a:t>
            </a:r>
            <a:r>
              <a:rPr lang="en-US" sz="2000" dirty="0" smtClean="0"/>
              <a:t>.</a:t>
            </a: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9</a:t>
            </a:fld>
            <a:endParaRPr lang="en-US" dirty="0"/>
          </a:p>
        </p:txBody>
      </p:sp>
    </p:spTree>
    <p:extLst>
      <p:ext uri="{BB962C8B-B14F-4D97-AF65-F5344CB8AC3E}">
        <p14:creationId xmlns:p14="http://schemas.microsoft.com/office/powerpoint/2010/main" val="4016939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3869</TotalTime>
  <Words>1683</Words>
  <Application>Microsoft Office PowerPoint</Application>
  <PresentationFormat>On-screen Show (4:3)</PresentationFormat>
  <Paragraphs>256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Algerian</vt:lpstr>
      <vt:lpstr>Arial</vt:lpstr>
      <vt:lpstr>Calibri</vt:lpstr>
      <vt:lpstr>Office Theme</vt:lpstr>
      <vt:lpstr>UNIT- IV  APPLICATION  ANALYSIS</vt:lpstr>
      <vt:lpstr> CONTENTS  </vt:lpstr>
      <vt:lpstr>Application Interaction Model</vt:lpstr>
      <vt:lpstr>Steps to construct an application interaction model</vt:lpstr>
      <vt:lpstr>Determine the system boundary</vt:lpstr>
      <vt:lpstr>Find actors</vt:lpstr>
      <vt:lpstr>Finding Use Cases</vt:lpstr>
      <vt:lpstr>Finding Use Cases</vt:lpstr>
      <vt:lpstr>Find initial and final events</vt:lpstr>
      <vt:lpstr>PowerPoint Presentation</vt:lpstr>
      <vt:lpstr>Preparing Normal Scenarios</vt:lpstr>
      <vt:lpstr>Preparing Normal Scenarios</vt:lpstr>
      <vt:lpstr>Adding Variation and Exception Scenarios</vt:lpstr>
      <vt:lpstr>Finding External Events</vt:lpstr>
      <vt:lpstr>PowerPoint Presentation</vt:lpstr>
      <vt:lpstr>PowerPoint Presentation</vt:lpstr>
      <vt:lpstr>Preparing Activity Diagrams for Complex Use Cases</vt:lpstr>
      <vt:lpstr>Activity diagram for card verification.</vt:lpstr>
      <vt:lpstr>Organizing Actors and Use Cases</vt:lpstr>
      <vt:lpstr>Checking Against the Domain Class Model</vt:lpstr>
      <vt:lpstr>Domain class model for ATM Example.</vt:lpstr>
      <vt:lpstr>Application Class Model</vt:lpstr>
      <vt:lpstr>PowerPoint Presentation</vt:lpstr>
      <vt:lpstr>PowerPoint Presentation</vt:lpstr>
      <vt:lpstr>PowerPoint Presentation</vt:lpstr>
      <vt:lpstr>PowerPoint Presentation</vt:lpstr>
      <vt:lpstr>PowerPoint Presentation</vt:lpstr>
      <vt:lpstr>PowerPoint Presentation</vt:lpstr>
      <vt:lpstr>Overview of Class Design</vt:lpstr>
      <vt:lpstr>Overview of Class Design</vt:lpstr>
      <vt:lpstr>Overview of Class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cse</dc:creator>
  <cp:lastModifiedBy>ranja</cp:lastModifiedBy>
  <cp:revision>352</cp:revision>
  <dcterms:created xsi:type="dcterms:W3CDTF">2016-07-18T22:51:13Z</dcterms:created>
  <dcterms:modified xsi:type="dcterms:W3CDTF">2020-12-16T04:42:15Z</dcterms:modified>
</cp:coreProperties>
</file>