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67" r:id="rId14"/>
    <p:sldId id="268" r:id="rId15"/>
    <p:sldId id="269" r:id="rId16"/>
    <p:sldId id="270" r:id="rId17"/>
    <p:sldId id="271" r:id="rId18"/>
    <p:sldId id="272" r:id="rId19"/>
    <p:sldId id="273" r:id="rId20"/>
    <p:sldId id="279" r:id="rId21"/>
    <p:sldId id="274" r:id="rId22"/>
    <p:sldId id="277" r:id="rId23"/>
    <p:sldId id="275" r:id="rId24"/>
    <p:sldId id="276"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81BC66C-FED3-42B6-B9FF-717A712ECAF9}" type="datetimeFigureOut">
              <a:rPr lang="en-US" smtClean="0"/>
              <a:pPr/>
              <a:t>7/27/2023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6F9AB8B-CDCF-493D-A35F-CF2964FADE4B}" type="slidenum">
              <a:rPr lang="en-US" smtClean="0"/>
              <a:pPr/>
              <a:t>‹#›</a:t>
            </a:fld>
            <a:endParaRPr lang="en-US"/>
          </a:p>
        </p:txBody>
      </p:sp>
    </p:spTree>
  </p:cSld>
  <p:clrMapOvr>
    <a:masterClrMapping/>
  </p:clrMapOvr>
  <p:transition spd="med">
    <p:wheel spokes="3"/>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81BC66C-FED3-42B6-B9FF-717A712ECAF9}" type="datetimeFigureOut">
              <a:rPr lang="en-US" smtClean="0"/>
              <a:pPr/>
              <a:t>7/27/2023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F9AB8B-CDCF-493D-A35F-CF2964FADE4B}" type="slidenum">
              <a:rPr lang="en-US" smtClean="0"/>
              <a:pPr/>
              <a:t>‹#›</a:t>
            </a:fld>
            <a:endParaRPr lang="en-US"/>
          </a:p>
        </p:txBody>
      </p:sp>
    </p:spTree>
  </p:cSld>
  <p:clrMapOvr>
    <a:masterClrMapping/>
  </p:clrMapOvr>
  <p:transition spd="med">
    <p:wheel spokes="3"/>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81BC66C-FED3-42B6-B9FF-717A712ECAF9}" type="datetimeFigureOut">
              <a:rPr lang="en-US" smtClean="0"/>
              <a:pPr/>
              <a:t>7/27/2023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F9AB8B-CDCF-493D-A35F-CF2964FADE4B}" type="slidenum">
              <a:rPr lang="en-US" smtClean="0"/>
              <a:pPr/>
              <a:t>‹#›</a:t>
            </a:fld>
            <a:endParaRPr lang="en-US"/>
          </a:p>
        </p:txBody>
      </p:sp>
    </p:spTree>
  </p:cSld>
  <p:clrMapOvr>
    <a:masterClrMapping/>
  </p:clrMapOvr>
  <p:transition spd="med">
    <p:wheel spokes="3"/>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81BC66C-FED3-42B6-B9FF-717A712ECAF9}" type="datetimeFigureOut">
              <a:rPr lang="en-US" smtClean="0"/>
              <a:pPr/>
              <a:t>7/27/2023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F9AB8B-CDCF-493D-A35F-CF2964FADE4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med">
    <p:wheel spokes="3"/>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81BC66C-FED3-42B6-B9FF-717A712ECAF9}" type="datetimeFigureOut">
              <a:rPr lang="en-US" smtClean="0"/>
              <a:pPr/>
              <a:t>7/27/2023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F9AB8B-CDCF-493D-A35F-CF2964FADE4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wheel spokes="3"/>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81BC66C-FED3-42B6-B9FF-717A712ECAF9}" type="datetimeFigureOut">
              <a:rPr lang="en-US" smtClean="0"/>
              <a:pPr/>
              <a:t>7/27/2023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6F9AB8B-CDCF-493D-A35F-CF2964FADE4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wheel spokes="3"/>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81BC66C-FED3-42B6-B9FF-717A712ECAF9}" type="datetimeFigureOut">
              <a:rPr lang="en-US" smtClean="0"/>
              <a:pPr/>
              <a:t>7/27/2023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6F9AB8B-CDCF-493D-A35F-CF2964FADE4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wheel spokes="3"/>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81BC66C-FED3-42B6-B9FF-717A712ECAF9}" type="datetimeFigureOut">
              <a:rPr lang="en-US" smtClean="0"/>
              <a:pPr/>
              <a:t>7/27/2023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6F9AB8B-CDCF-493D-A35F-CF2964FADE4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wheel spokes="3"/>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81BC66C-FED3-42B6-B9FF-717A712ECAF9}" type="datetimeFigureOut">
              <a:rPr lang="en-US" smtClean="0"/>
              <a:pPr/>
              <a:t>7/27/2023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6F9AB8B-CDCF-493D-A35F-CF2964FADE4B}" type="slidenum">
              <a:rPr lang="en-US" smtClean="0"/>
              <a:pPr/>
              <a:t>‹#›</a:t>
            </a:fld>
            <a:endParaRPr lang="en-US"/>
          </a:p>
        </p:txBody>
      </p:sp>
    </p:spTree>
  </p:cSld>
  <p:clrMapOvr>
    <a:masterClrMapping/>
  </p:clrMapOvr>
  <p:transition spd="med">
    <p:wheel spokes="3"/>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81BC66C-FED3-42B6-B9FF-717A712ECAF9}" type="datetimeFigureOut">
              <a:rPr lang="en-US" smtClean="0"/>
              <a:pPr/>
              <a:t>7/27/2023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6F9AB8B-CDCF-493D-A35F-CF2964FADE4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wheel spokes="3"/>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81BC66C-FED3-42B6-B9FF-717A712ECAF9}" type="datetimeFigureOut">
              <a:rPr lang="en-US" smtClean="0"/>
              <a:pPr/>
              <a:t>7/27/2023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6F9AB8B-CDCF-493D-A35F-CF2964FADE4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wheel spokes="3"/>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81BC66C-FED3-42B6-B9FF-717A712ECAF9}" type="datetimeFigureOut">
              <a:rPr lang="en-US" smtClean="0"/>
              <a:pPr/>
              <a:t>7/27/2023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6F9AB8B-CDCF-493D-A35F-CF2964FADE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heel spokes="3"/>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161/admin" TargetMode="External"/><Relationship Id="rId2" Type="http://schemas.openxmlformats.org/officeDocument/2006/relationships/hyperlink" Target="https://activemq.apache.org/web-console"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Working with JMS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ransition spd="med">
    <p:wheel spokes="3"/>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You can monitor ActiveMQ using the </a:t>
            </a:r>
            <a:r>
              <a:rPr lang="en-US" dirty="0" smtClean="0">
                <a:hlinkClick r:id="rId2"/>
              </a:rPr>
              <a:t>Web Console</a:t>
            </a:r>
            <a:r>
              <a:rPr lang="en-US" dirty="0" smtClean="0"/>
              <a:t> by pointing your browser at</a:t>
            </a:r>
          </a:p>
          <a:p>
            <a:pPr>
              <a:buNone/>
            </a:pPr>
            <a:r>
              <a:rPr lang="en-US" dirty="0" smtClean="0">
                <a:hlinkClick r:id="rId3"/>
              </a:rPr>
              <a:t>http://localhost:8161/admin</a:t>
            </a:r>
            <a:endParaRPr lang="en-US" dirty="0" smtClean="0"/>
          </a:p>
          <a:p>
            <a:pPr>
              <a:buNone/>
            </a:pPr>
            <a:endParaRPr lang="en-US" dirty="0"/>
          </a:p>
        </p:txBody>
      </p:sp>
      <p:sp>
        <p:nvSpPr>
          <p:cNvPr id="3" name="Title 2"/>
          <p:cNvSpPr>
            <a:spLocks noGrp="1"/>
          </p:cNvSpPr>
          <p:nvPr>
            <p:ph type="title"/>
          </p:nvPr>
        </p:nvSpPr>
        <p:spPr/>
        <p:txBody>
          <a:bodyPr/>
          <a:lstStyle/>
          <a:p>
            <a:pPr algn="ctr"/>
            <a:r>
              <a:rPr lang="en-US" b="0" dirty="0" smtClean="0"/>
              <a:t>Monitoring ActiveMQ</a:t>
            </a:r>
            <a:endParaRPr lang="en-US" b="0" dirty="0"/>
          </a:p>
        </p:txBody>
      </p:sp>
      <p:pic>
        <p:nvPicPr>
          <p:cNvPr id="6146" name="Picture 2"/>
          <p:cNvPicPr>
            <a:picLocks noChangeAspect="1" noChangeArrowheads="1"/>
          </p:cNvPicPr>
          <p:nvPr/>
        </p:nvPicPr>
        <p:blipFill>
          <a:blip r:embed="rId4" cstate="print"/>
          <a:srcRect/>
          <a:stretch>
            <a:fillRect/>
          </a:stretch>
        </p:blipFill>
        <p:spPr bwMode="auto">
          <a:xfrm>
            <a:off x="0" y="2819400"/>
            <a:ext cx="9144000" cy="4038600"/>
          </a:xfrm>
          <a:prstGeom prst="rect">
            <a:avLst/>
          </a:prstGeom>
          <a:noFill/>
          <a:ln w="9525">
            <a:noFill/>
            <a:miter lim="800000"/>
            <a:headEnd/>
            <a:tailEnd/>
          </a:ln>
          <a:effectLst/>
        </p:spPr>
      </p:pic>
    </p:spTree>
  </p:cSld>
  <p:clrMapOvr>
    <a:masterClrMapping/>
  </p:clrMapOvr>
  <p:transition spd="med">
    <p:wheel spokes="3"/>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To configure the Kafka connector, copy the following client libraries from the </a:t>
            </a:r>
            <a:r>
              <a:rPr lang="en-US" sz="2000" b="1" dirty="0" smtClean="0"/>
              <a:t>&lt;Active_HOME&gt;/lib</a:t>
            </a:r>
            <a:r>
              <a:rPr lang="en-US" sz="2000" dirty="0" smtClean="0"/>
              <a:t> directory to the </a:t>
            </a:r>
            <a:r>
              <a:rPr lang="en-US" sz="2000" b="1" dirty="0" smtClean="0"/>
              <a:t>&lt;ESB_HOME&gt;/lib</a:t>
            </a:r>
            <a:r>
              <a:rPr lang="en-US" sz="2000" dirty="0" smtClean="0"/>
              <a:t> directory.</a:t>
            </a:r>
          </a:p>
          <a:p>
            <a:pPr>
              <a:buNone/>
            </a:pPr>
            <a:endParaRPr lang="en-US" dirty="0"/>
          </a:p>
        </p:txBody>
      </p:sp>
      <p:sp>
        <p:nvSpPr>
          <p:cNvPr id="3" name="Title 2"/>
          <p:cNvSpPr>
            <a:spLocks noGrp="1"/>
          </p:cNvSpPr>
          <p:nvPr>
            <p:ph type="title"/>
          </p:nvPr>
        </p:nvSpPr>
        <p:spPr/>
        <p:txBody>
          <a:bodyPr>
            <a:normAutofit fontScale="90000"/>
          </a:bodyPr>
          <a:lstStyle/>
          <a:p>
            <a:pPr algn="ctr"/>
            <a:r>
              <a:rPr lang="en-US" dirty="0" smtClean="0"/>
              <a:t>Active MQ setup in WSO2 for Publish Message</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0" y="2514600"/>
            <a:ext cx="9144000" cy="4343400"/>
          </a:xfrm>
          <a:prstGeom prst="rect">
            <a:avLst/>
          </a:prstGeom>
          <a:noFill/>
          <a:ln w="9525">
            <a:noFill/>
            <a:miter lim="800000"/>
            <a:headEnd/>
            <a:tailEnd/>
          </a:ln>
          <a:effectLst/>
        </p:spPr>
      </p:pic>
    </p:spTree>
  </p:cSld>
  <p:clrMapOvr>
    <a:masterClrMapping/>
  </p:clrMapOvr>
  <p:transition spd="med">
    <p:wheel spokes="3"/>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Select the </a:t>
            </a:r>
            <a:r>
              <a:rPr lang="en-US" sz="2000" b="1" dirty="0" smtClean="0"/>
              <a:t>Embedded Micro Integrator Server Configuration</a:t>
            </a:r>
            <a:r>
              <a:rPr lang="en-US" sz="2000" dirty="0" smtClean="0"/>
              <a:t> Wizard from the tool bar and add the following config to the </a:t>
            </a:r>
            <a:r>
              <a:rPr lang="en-US" sz="2000" b="1" dirty="0" smtClean="0"/>
              <a:t>Edit embedded deployment.toml file</a:t>
            </a:r>
            <a:r>
              <a:rPr lang="en-US" sz="2000" dirty="0" smtClean="0"/>
              <a:t> section to enable the ActiveMQ sender and listener transport.</a:t>
            </a:r>
          </a:p>
          <a:p>
            <a:pPr>
              <a:buNone/>
            </a:pPr>
            <a:endParaRPr lang="en-US" sz="2000" dirty="0"/>
          </a:p>
        </p:txBody>
      </p:sp>
      <p:sp>
        <p:nvSpPr>
          <p:cNvPr id="3" name="Title 2"/>
          <p:cNvSpPr>
            <a:spLocks noGrp="1"/>
          </p:cNvSpPr>
          <p:nvPr>
            <p:ph type="title"/>
          </p:nvPr>
        </p:nvSpPr>
        <p:spPr/>
        <p:txBody>
          <a:bodyPr>
            <a:normAutofit fontScale="90000"/>
          </a:bodyPr>
          <a:lstStyle/>
          <a:p>
            <a:pPr algn="ctr"/>
            <a:r>
              <a:rPr lang="en-US" dirty="0" smtClean="0"/>
              <a:t>Active MQ setup in WSO2 for Publish Message</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685800" y="2743200"/>
            <a:ext cx="7696200" cy="4114800"/>
          </a:xfrm>
          <a:prstGeom prst="rect">
            <a:avLst/>
          </a:prstGeom>
          <a:noFill/>
          <a:ln w="9525">
            <a:noFill/>
            <a:miter lim="800000"/>
            <a:headEnd/>
            <a:tailEnd/>
          </a:ln>
          <a:effectLst/>
        </p:spPr>
      </p:pic>
    </p:spTree>
  </p:cSld>
  <p:clrMapOvr>
    <a:masterClrMapping/>
  </p:clrMapOvr>
  <p:transition spd="med">
    <p:wheel spokes="3"/>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Create Integration project and select ESB config, Composite Exporter and Connector Exporter.</a:t>
            </a:r>
          </a:p>
          <a:p>
            <a:pPr>
              <a:buNone/>
            </a:pPr>
            <a:endParaRPr lang="en-US" dirty="0"/>
          </a:p>
        </p:txBody>
      </p:sp>
      <p:sp>
        <p:nvSpPr>
          <p:cNvPr id="3" name="Title 2"/>
          <p:cNvSpPr>
            <a:spLocks noGrp="1"/>
          </p:cNvSpPr>
          <p:nvPr>
            <p:ph type="title"/>
          </p:nvPr>
        </p:nvSpPr>
        <p:spPr/>
        <p:txBody>
          <a:bodyPr>
            <a:normAutofit fontScale="90000"/>
          </a:bodyPr>
          <a:lstStyle/>
          <a:p>
            <a:pPr algn="ctr"/>
            <a:r>
              <a:rPr lang="en-US" dirty="0" smtClean="0"/>
              <a:t>Active MQ setup in WSO2 for Publish Message</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609600" y="2362200"/>
            <a:ext cx="7391400" cy="4495800"/>
          </a:xfrm>
          <a:prstGeom prst="rect">
            <a:avLst/>
          </a:prstGeom>
          <a:noFill/>
          <a:ln w="9525">
            <a:noFill/>
            <a:miter lim="800000"/>
            <a:headEnd/>
            <a:tailEnd/>
          </a:ln>
          <a:effectLst/>
        </p:spPr>
      </p:pic>
    </p:spTree>
  </p:cSld>
  <p:clrMapOvr>
    <a:masterClrMapping/>
  </p:clrMapOvr>
  <p:transition spd="med">
    <p:wheel spokes="3"/>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IN" sz="2200" dirty="0" smtClean="0"/>
              <a:t>Right click on API artefact in ESB Config and click new, select REST API.</a:t>
            </a:r>
          </a:p>
          <a:p>
            <a:r>
              <a:rPr lang="en-IN" sz="2200" dirty="0" smtClean="0"/>
              <a:t>Enter Name and context of API and click on next</a:t>
            </a:r>
            <a:endParaRPr lang="en-US" sz="2200" dirty="0"/>
          </a:p>
        </p:txBody>
      </p:sp>
      <p:sp>
        <p:nvSpPr>
          <p:cNvPr id="3" name="Title 2"/>
          <p:cNvSpPr>
            <a:spLocks noGrp="1"/>
          </p:cNvSpPr>
          <p:nvPr>
            <p:ph type="title"/>
          </p:nvPr>
        </p:nvSpPr>
        <p:spPr/>
        <p:txBody>
          <a:bodyPr>
            <a:normAutofit fontScale="90000"/>
          </a:bodyPr>
          <a:lstStyle/>
          <a:p>
            <a:pPr algn="ctr"/>
            <a:r>
              <a:rPr lang="en-US" dirty="0" smtClean="0"/>
              <a:t>Active MQ setup in WSO2 for Publish Message</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762000" y="2819400"/>
            <a:ext cx="6705600" cy="4038600"/>
          </a:xfrm>
          <a:prstGeom prst="rect">
            <a:avLst/>
          </a:prstGeom>
          <a:noFill/>
          <a:ln w="9525">
            <a:noFill/>
            <a:miter lim="800000"/>
            <a:headEnd/>
            <a:tailEnd/>
          </a:ln>
          <a:effectLst/>
        </p:spPr>
      </p:pic>
    </p:spTree>
  </p:cSld>
  <p:clrMapOvr>
    <a:masterClrMapping/>
  </p:clrMapOvr>
  <p:transition spd="med">
    <p:wheel spokes="3"/>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sz="2000" dirty="0" smtClean="0"/>
              <a:t>From the </a:t>
            </a:r>
            <a:r>
              <a:rPr lang="en-IN" sz="2000" b="1" dirty="0" smtClean="0"/>
              <a:t>Mediator </a:t>
            </a:r>
            <a:r>
              <a:rPr lang="en-IN" sz="2000" dirty="0" smtClean="0"/>
              <a:t>palette, click and drag a Two </a:t>
            </a:r>
            <a:r>
              <a:rPr lang="en-IN" sz="2000" b="1" dirty="0" smtClean="0"/>
              <a:t>Property and send </a:t>
            </a:r>
            <a:r>
              <a:rPr lang="en-IN" sz="2000" dirty="0" smtClean="0"/>
              <a:t>Mediator to the In sequence.</a:t>
            </a:r>
            <a:endParaRPr lang="en-US" sz="2000" dirty="0" smtClean="0"/>
          </a:p>
          <a:p>
            <a:pPr lvl="0"/>
            <a:r>
              <a:rPr lang="en-IN" sz="2200" dirty="0" smtClean="0"/>
              <a:t>From the </a:t>
            </a:r>
            <a:r>
              <a:rPr lang="en-IN" sz="2200" b="1" dirty="0" smtClean="0"/>
              <a:t>Endpoints </a:t>
            </a:r>
            <a:r>
              <a:rPr lang="en-IN" sz="2200" dirty="0" smtClean="0"/>
              <a:t>palette, click and drag </a:t>
            </a:r>
            <a:r>
              <a:rPr lang="en-IN" sz="2200" b="1" dirty="0" smtClean="0"/>
              <a:t>Address Endpoint </a:t>
            </a:r>
            <a:r>
              <a:rPr lang="en-IN" sz="2200" dirty="0" smtClean="0"/>
              <a:t>to the In sequence.</a:t>
            </a:r>
            <a:endParaRPr lang="en-US" sz="2200" dirty="0" smtClean="0"/>
          </a:p>
          <a:p>
            <a:endParaRPr lang="en-US" dirty="0"/>
          </a:p>
        </p:txBody>
      </p:sp>
      <p:sp>
        <p:nvSpPr>
          <p:cNvPr id="3" name="Title 2"/>
          <p:cNvSpPr>
            <a:spLocks noGrp="1"/>
          </p:cNvSpPr>
          <p:nvPr>
            <p:ph type="title"/>
          </p:nvPr>
        </p:nvSpPr>
        <p:spPr/>
        <p:txBody>
          <a:bodyPr>
            <a:normAutofit fontScale="90000"/>
          </a:bodyPr>
          <a:lstStyle/>
          <a:p>
            <a:pPr algn="ctr"/>
            <a:r>
              <a:rPr lang="en-US" dirty="0" smtClean="0"/>
              <a:t>Active MQ setup in WSO2 for Publish Message</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0" y="2971800"/>
            <a:ext cx="9144000" cy="3886200"/>
          </a:xfrm>
          <a:prstGeom prst="rect">
            <a:avLst/>
          </a:prstGeom>
          <a:noFill/>
          <a:ln w="9525">
            <a:noFill/>
            <a:miter lim="800000"/>
            <a:headEnd/>
            <a:tailEnd/>
          </a:ln>
          <a:effectLst/>
        </p:spPr>
      </p:pic>
    </p:spTree>
  </p:cSld>
  <p:clrMapOvr>
    <a:masterClrMapping/>
  </p:clrMapOvr>
  <p:transition spd="med">
    <p:wheel spokes="3"/>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Enter following details.</a:t>
            </a:r>
          </a:p>
          <a:p>
            <a:r>
              <a:rPr lang="en-US" sz="1800" dirty="0" smtClean="0"/>
              <a:t>First property select name </a:t>
            </a:r>
            <a:r>
              <a:rPr lang="en-US" sz="1800" i="1" dirty="0" smtClean="0"/>
              <a:t>OUT_ONLY  and give value true.</a:t>
            </a:r>
          </a:p>
          <a:p>
            <a:r>
              <a:rPr lang="en-US" sz="1800" dirty="0" smtClean="0"/>
              <a:t>First property select name </a:t>
            </a:r>
            <a:r>
              <a:rPr lang="en-US" sz="1800" i="1" dirty="0" smtClean="0"/>
              <a:t>FORCE_SC_ACCEPTED and give value true.</a:t>
            </a:r>
          </a:p>
          <a:p>
            <a:r>
              <a:rPr lang="en-US" sz="1800" dirty="0" smtClean="0"/>
              <a:t>Enter following uri of endpoint</a:t>
            </a:r>
          </a:p>
          <a:p>
            <a:pPr>
              <a:buNone/>
            </a:pPr>
            <a:r>
              <a:rPr lang="en-US" sz="1400" i="1" dirty="0" smtClean="0"/>
              <a:t>	</a:t>
            </a:r>
            <a:r>
              <a:rPr lang="en-US" sz="1400" i="1" dirty="0" smtClean="0">
                <a:solidFill>
                  <a:srgbClr val="7030A0"/>
                </a:solidFill>
              </a:rPr>
              <a:t>jms:/UmeshQueue?transport.jms.ConnectionFactoryJNDIName=</a:t>
            </a:r>
            <a:r>
              <a:rPr lang="en-US" sz="1400" i="1" dirty="0" err="1" smtClean="0">
                <a:solidFill>
                  <a:srgbClr val="7030A0"/>
                </a:solidFill>
              </a:rPr>
              <a:t>QueueConnectionFactory&amp;amp;amp;java.naming.factory.initial</a:t>
            </a:r>
            <a:r>
              <a:rPr lang="en-US" sz="1400" i="1" dirty="0" smtClean="0">
                <a:solidFill>
                  <a:srgbClr val="7030A0"/>
                </a:solidFill>
              </a:rPr>
              <a:t>=org.apache.activemq.jndi.ActiveMQInitialContextFactory&amp;amp;amp;java.naming.provider.url=tcp://localhost:61616&amp;amp;amp;transport.jms.DestinationType=queue</a:t>
            </a:r>
            <a:endParaRPr lang="en-US" sz="1400" dirty="0" smtClean="0">
              <a:solidFill>
                <a:srgbClr val="7030A0"/>
              </a:solidFill>
            </a:endParaRPr>
          </a:p>
          <a:p>
            <a:endParaRPr lang="en-US" dirty="0"/>
          </a:p>
        </p:txBody>
      </p:sp>
      <p:sp>
        <p:nvSpPr>
          <p:cNvPr id="3" name="Title 2"/>
          <p:cNvSpPr>
            <a:spLocks noGrp="1"/>
          </p:cNvSpPr>
          <p:nvPr>
            <p:ph type="title"/>
          </p:nvPr>
        </p:nvSpPr>
        <p:spPr/>
        <p:txBody>
          <a:bodyPr>
            <a:normAutofit fontScale="90000"/>
          </a:bodyPr>
          <a:lstStyle/>
          <a:p>
            <a:pPr algn="ctr"/>
            <a:r>
              <a:rPr lang="en-US" dirty="0" smtClean="0"/>
              <a:t>Active MQ setup in WSO2 for Publish Message</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0" y="3733800"/>
            <a:ext cx="9144000" cy="3124200"/>
          </a:xfrm>
          <a:prstGeom prst="rect">
            <a:avLst/>
          </a:prstGeom>
          <a:noFill/>
          <a:ln w="9525">
            <a:noFill/>
            <a:miter lim="800000"/>
            <a:headEnd/>
            <a:tailEnd/>
          </a:ln>
          <a:effectLst/>
        </p:spPr>
      </p:pic>
    </p:spTree>
  </p:cSld>
  <p:clrMapOvr>
    <a:masterClrMapping/>
  </p:clrMapOvr>
  <p:transition spd="med">
    <p:wheel spokes="3"/>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200" dirty="0" smtClean="0"/>
              <a:t>Right click on the Project and configure the artifacts to the composite exporter and run it.</a:t>
            </a:r>
          </a:p>
          <a:p>
            <a:pPr lvl="0"/>
            <a:r>
              <a:rPr lang="en-US" sz="2200" dirty="0" smtClean="0"/>
              <a:t>Through Postman send the request.</a:t>
            </a:r>
          </a:p>
          <a:p>
            <a:endParaRPr lang="en-US" dirty="0"/>
          </a:p>
        </p:txBody>
      </p:sp>
      <p:sp>
        <p:nvSpPr>
          <p:cNvPr id="3" name="Title 2"/>
          <p:cNvSpPr>
            <a:spLocks noGrp="1"/>
          </p:cNvSpPr>
          <p:nvPr>
            <p:ph type="title"/>
          </p:nvPr>
        </p:nvSpPr>
        <p:spPr/>
        <p:txBody>
          <a:bodyPr/>
          <a:lstStyle/>
          <a:p>
            <a:pPr algn="ctr"/>
            <a:r>
              <a:rPr lang="en-US" dirty="0" smtClean="0"/>
              <a:t>Test in Postman</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122238" y="2667000"/>
            <a:ext cx="8897937" cy="4191000"/>
          </a:xfrm>
          <a:prstGeom prst="rect">
            <a:avLst/>
          </a:prstGeom>
          <a:noFill/>
          <a:ln w="9525">
            <a:noFill/>
            <a:miter lim="800000"/>
            <a:headEnd/>
            <a:tailEnd/>
          </a:ln>
          <a:effectLst/>
        </p:spPr>
      </p:pic>
    </p:spTree>
  </p:cSld>
  <p:clrMapOvr>
    <a:masterClrMapping/>
  </p:clrMapOvr>
  <p:transition spd="med">
    <p:wheel spokes="3"/>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Check message active MQ console</a:t>
            </a:r>
            <a:endParaRPr lang="en-US" dirty="0"/>
          </a:p>
        </p:txBody>
      </p:sp>
      <p:sp>
        <p:nvSpPr>
          <p:cNvPr id="3" name="Title 2"/>
          <p:cNvSpPr>
            <a:spLocks noGrp="1"/>
          </p:cNvSpPr>
          <p:nvPr>
            <p:ph type="title"/>
          </p:nvPr>
        </p:nvSpPr>
        <p:spPr/>
        <p:txBody>
          <a:bodyPr/>
          <a:lstStyle/>
          <a:p>
            <a:pPr algn="ctr"/>
            <a:r>
              <a:rPr lang="en-US" dirty="0" smtClean="0"/>
              <a:t>Test in Postman</a:t>
            </a:r>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0" y="2057400"/>
            <a:ext cx="9144000" cy="4800600"/>
          </a:xfrm>
          <a:prstGeom prst="rect">
            <a:avLst/>
          </a:prstGeom>
          <a:noFill/>
          <a:ln w="9525">
            <a:noFill/>
            <a:miter lim="800000"/>
            <a:headEnd/>
            <a:tailEnd/>
          </a:ln>
          <a:effectLst/>
        </p:spPr>
      </p:pic>
    </p:spTree>
  </p:cSld>
  <p:clrMapOvr>
    <a:masterClrMapping/>
  </p:clrMapOvr>
  <p:transition spd="med">
    <p:wheel spokes="3"/>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sz="2000" dirty="0" smtClean="0"/>
              <a:t>Right click on Sequence artefact in ESB Config and click new, select Sequence .</a:t>
            </a:r>
          </a:p>
          <a:p>
            <a:r>
              <a:rPr lang="en-IN" sz="2000" dirty="0" smtClean="0"/>
              <a:t>Enter Name of Sequence and click on next.</a:t>
            </a:r>
            <a:endParaRPr lang="en-US" sz="2000" dirty="0" smtClean="0"/>
          </a:p>
          <a:p>
            <a:endParaRPr lang="en-US" sz="2000" dirty="0"/>
          </a:p>
        </p:txBody>
      </p:sp>
      <p:sp>
        <p:nvSpPr>
          <p:cNvPr id="3" name="Title 2"/>
          <p:cNvSpPr>
            <a:spLocks noGrp="1"/>
          </p:cNvSpPr>
          <p:nvPr>
            <p:ph type="title"/>
          </p:nvPr>
        </p:nvSpPr>
        <p:spPr/>
        <p:txBody>
          <a:bodyPr>
            <a:normAutofit fontScale="90000"/>
          </a:bodyPr>
          <a:lstStyle/>
          <a:p>
            <a:pPr algn="ctr"/>
            <a:r>
              <a:rPr lang="en-US" dirty="0" smtClean="0"/>
              <a:t>Active MQ setup in WSO2 for Subscribe Message</a:t>
            </a:r>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0" y="2514600"/>
            <a:ext cx="4495800" cy="434340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cstate="print"/>
          <a:srcRect/>
          <a:stretch>
            <a:fillRect/>
          </a:stretch>
        </p:blipFill>
        <p:spPr bwMode="auto">
          <a:xfrm>
            <a:off x="4495800" y="2514600"/>
            <a:ext cx="4648200" cy="4343400"/>
          </a:xfrm>
          <a:prstGeom prst="rect">
            <a:avLst/>
          </a:prstGeom>
          <a:noFill/>
          <a:ln w="9525">
            <a:noFill/>
            <a:miter lim="800000"/>
            <a:headEnd/>
            <a:tailEnd/>
          </a:ln>
          <a:effectLst/>
        </p:spPr>
      </p:pic>
    </p:spTree>
  </p:cSld>
  <p:clrMapOvr>
    <a:masterClrMapping/>
  </p:clrMapOvr>
  <p:transition spd="med">
    <p:wheel spokes="3"/>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JMS (Java Message Service) is an API that provides the facility to create, send and read messages. It provides loosely coupled, reliable and asynchronous communication.</a:t>
            </a:r>
          </a:p>
          <a:p>
            <a:r>
              <a:rPr lang="en-US" dirty="0" smtClean="0"/>
              <a:t>MS is also known as a messaging service.</a:t>
            </a:r>
          </a:p>
          <a:p>
            <a:r>
              <a:rPr lang="en-US" dirty="0" smtClean="0"/>
              <a:t>The Java Message Service (JMS) transport in WSO2 Micro Integrator allows you to easily send and receive messages to queues and topics of any JMS service that implements the JMS specification.</a:t>
            </a:r>
            <a:endParaRPr lang="en-US" dirty="0"/>
          </a:p>
        </p:txBody>
      </p:sp>
      <p:sp>
        <p:nvSpPr>
          <p:cNvPr id="3" name="Title 2"/>
          <p:cNvSpPr>
            <a:spLocks noGrp="1"/>
          </p:cNvSpPr>
          <p:nvPr>
            <p:ph type="title"/>
          </p:nvPr>
        </p:nvSpPr>
        <p:spPr/>
        <p:txBody>
          <a:bodyPr/>
          <a:lstStyle/>
          <a:p>
            <a:pPr algn="ctr"/>
            <a:r>
              <a:rPr lang="en-US" dirty="0" smtClean="0"/>
              <a:t>What is JMS</a:t>
            </a:r>
            <a:endParaRPr lang="en-US" dirty="0"/>
          </a:p>
        </p:txBody>
      </p:sp>
    </p:spTree>
  </p:cSld>
  <p:clrMapOvr>
    <a:masterClrMapping/>
  </p:clrMapOvr>
  <p:transition spd="med">
    <p:wheel spokes="3"/>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sz="2000" dirty="0" smtClean="0"/>
              <a:t>From the </a:t>
            </a:r>
            <a:r>
              <a:rPr lang="en-IN" sz="2000" b="1" dirty="0" smtClean="0"/>
              <a:t>Mediator </a:t>
            </a:r>
            <a:r>
              <a:rPr lang="en-IN" sz="2000" dirty="0" smtClean="0"/>
              <a:t>palette, click and drag  </a:t>
            </a:r>
            <a:r>
              <a:rPr lang="en-IN" sz="2000" b="1" dirty="0" smtClean="0"/>
              <a:t>log </a:t>
            </a:r>
            <a:r>
              <a:rPr lang="en-IN" sz="2000" dirty="0" smtClean="0"/>
              <a:t>Mediator to the In both sequence.</a:t>
            </a:r>
          </a:p>
          <a:p>
            <a:pPr lvl="0"/>
            <a:r>
              <a:rPr lang="en-IN" sz="2000" dirty="0" smtClean="0"/>
              <a:t>In process sequence select log level full.</a:t>
            </a:r>
          </a:p>
          <a:p>
            <a:pPr lvl="0"/>
            <a:endParaRPr lang="en-IN" sz="2000" dirty="0" smtClean="0"/>
          </a:p>
          <a:p>
            <a:pPr lvl="0"/>
            <a:endParaRPr lang="en-IN" sz="2000" dirty="0" smtClean="0"/>
          </a:p>
          <a:p>
            <a:pPr lvl="0"/>
            <a:endParaRPr lang="en-IN" sz="2000" dirty="0" smtClean="0"/>
          </a:p>
          <a:p>
            <a:pPr lvl="0"/>
            <a:endParaRPr lang="en-IN" sz="2000" dirty="0" smtClean="0"/>
          </a:p>
          <a:p>
            <a:pPr lvl="0"/>
            <a:r>
              <a:rPr lang="en-IN" sz="2000" dirty="0" smtClean="0"/>
              <a:t>In error sequence add following properties.</a:t>
            </a:r>
          </a:p>
          <a:p>
            <a:endParaRPr lang="en-US" dirty="0"/>
          </a:p>
        </p:txBody>
      </p:sp>
      <p:sp>
        <p:nvSpPr>
          <p:cNvPr id="3" name="Title 2"/>
          <p:cNvSpPr>
            <a:spLocks noGrp="1"/>
          </p:cNvSpPr>
          <p:nvPr>
            <p:ph type="title"/>
          </p:nvPr>
        </p:nvSpPr>
        <p:spPr/>
        <p:txBody>
          <a:bodyPr>
            <a:normAutofit fontScale="90000"/>
          </a:bodyPr>
          <a:lstStyle/>
          <a:p>
            <a:pPr algn="ctr"/>
            <a:r>
              <a:rPr lang="en-US" dirty="0" smtClean="0"/>
              <a:t>Active MQ setup in WSO2 for Subscribe Message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2590800"/>
            <a:ext cx="7543800" cy="1219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685800" y="4419600"/>
            <a:ext cx="7543800" cy="2133600"/>
          </a:xfrm>
          <a:prstGeom prst="rect">
            <a:avLst/>
          </a:prstGeom>
          <a:noFill/>
          <a:ln w="9525">
            <a:noFill/>
            <a:miter lim="800000"/>
            <a:headEnd/>
            <a:tailEnd/>
          </a:ln>
          <a:effectLst/>
        </p:spPr>
      </p:pic>
    </p:spTree>
  </p:cSld>
  <p:clrMapOvr>
    <a:masterClrMapping/>
  </p:clrMapOvr>
  <p:transition spd="med">
    <p:wheel spokes="3"/>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sz="2000" dirty="0" smtClean="0"/>
              <a:t>Right click on Inbound Endpoint artefact in ESB Config and click new, select Inbound Endpoint.</a:t>
            </a:r>
          </a:p>
          <a:p>
            <a:r>
              <a:rPr lang="en-IN" sz="2000" dirty="0" smtClean="0"/>
              <a:t>Enter Name of Inbound Endpoint and click on next.</a:t>
            </a:r>
            <a:endParaRPr lang="en-US" sz="2000" dirty="0" smtClean="0"/>
          </a:p>
          <a:p>
            <a:r>
              <a:rPr lang="en-US" sz="2000" dirty="0" smtClean="0"/>
              <a:t>Select type, process and error sequence.</a:t>
            </a:r>
          </a:p>
          <a:p>
            <a:endParaRPr lang="en-US" dirty="0"/>
          </a:p>
        </p:txBody>
      </p:sp>
      <p:sp>
        <p:nvSpPr>
          <p:cNvPr id="3" name="Title 2"/>
          <p:cNvSpPr>
            <a:spLocks noGrp="1"/>
          </p:cNvSpPr>
          <p:nvPr>
            <p:ph type="title"/>
          </p:nvPr>
        </p:nvSpPr>
        <p:spPr/>
        <p:txBody>
          <a:bodyPr>
            <a:normAutofit fontScale="90000"/>
          </a:bodyPr>
          <a:lstStyle/>
          <a:p>
            <a:pPr algn="ctr"/>
            <a:r>
              <a:rPr lang="en-US" dirty="0" smtClean="0"/>
              <a:t>Active MQ setup in WSO2 for Subscribe Message</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457200" y="2895600"/>
            <a:ext cx="8001000" cy="3733800"/>
          </a:xfrm>
          <a:prstGeom prst="rect">
            <a:avLst/>
          </a:prstGeom>
          <a:noFill/>
          <a:ln w="9525">
            <a:noFill/>
            <a:miter lim="800000"/>
            <a:headEnd/>
            <a:tailEnd/>
          </a:ln>
          <a:effectLst/>
        </p:spPr>
      </p:pic>
    </p:spTree>
  </p:cSld>
  <p:clrMapOvr>
    <a:masterClrMapping/>
  </p:clrMapOvr>
  <p:transition spd="med">
    <p:wheel spokes="3"/>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Enter Following parameter and click on save.</a:t>
            </a:r>
          </a:p>
          <a:p>
            <a:endParaRPr lang="en-US" dirty="0"/>
          </a:p>
        </p:txBody>
      </p:sp>
      <p:sp>
        <p:nvSpPr>
          <p:cNvPr id="3" name="Title 2"/>
          <p:cNvSpPr>
            <a:spLocks noGrp="1"/>
          </p:cNvSpPr>
          <p:nvPr>
            <p:ph type="title"/>
          </p:nvPr>
        </p:nvSpPr>
        <p:spPr/>
        <p:txBody>
          <a:bodyPr>
            <a:normAutofit fontScale="90000"/>
          </a:bodyPr>
          <a:lstStyle/>
          <a:p>
            <a:pPr algn="ctr"/>
            <a:r>
              <a:rPr lang="en-US" dirty="0" smtClean="0"/>
              <a:t>Active MQ setup in WSO2 for Subscribe Message</a:t>
            </a:r>
            <a:endParaRPr lang="en-US" dirty="0"/>
          </a:p>
        </p:txBody>
      </p:sp>
      <p:pic>
        <p:nvPicPr>
          <p:cNvPr id="2049" name="Picture 1"/>
          <p:cNvPicPr>
            <a:picLocks noChangeAspect="1" noChangeArrowheads="1"/>
          </p:cNvPicPr>
          <p:nvPr/>
        </p:nvPicPr>
        <p:blipFill>
          <a:blip r:embed="rId2" cstate="print"/>
          <a:srcRect/>
          <a:stretch>
            <a:fillRect/>
          </a:stretch>
        </p:blipFill>
        <p:spPr bwMode="auto">
          <a:xfrm>
            <a:off x="0" y="2133600"/>
            <a:ext cx="9144000" cy="4724400"/>
          </a:xfrm>
          <a:prstGeom prst="rect">
            <a:avLst/>
          </a:prstGeom>
          <a:noFill/>
          <a:ln w="9525">
            <a:noFill/>
            <a:miter lim="800000"/>
            <a:headEnd/>
            <a:tailEnd/>
          </a:ln>
          <a:effectLst/>
        </p:spPr>
      </p:pic>
    </p:spTree>
  </p:cSld>
  <p:clrMapOvr>
    <a:masterClrMapping/>
  </p:clrMapOvr>
  <p:transition spd="med">
    <p:wheel spokes="3"/>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000" dirty="0" smtClean="0"/>
              <a:t>Right click on the Project and configure the artifacts to the composite exporter and run it.</a:t>
            </a:r>
          </a:p>
          <a:p>
            <a:r>
              <a:rPr lang="en-US" sz="2000" dirty="0" smtClean="0"/>
              <a:t>Write the message in Active MQ Queue and Click on send.</a:t>
            </a:r>
          </a:p>
          <a:p>
            <a:pPr>
              <a:buNone/>
            </a:pPr>
            <a:endParaRPr lang="en-US" dirty="0"/>
          </a:p>
        </p:txBody>
      </p:sp>
      <p:sp>
        <p:nvSpPr>
          <p:cNvPr id="3" name="Title 2"/>
          <p:cNvSpPr>
            <a:spLocks noGrp="1"/>
          </p:cNvSpPr>
          <p:nvPr>
            <p:ph type="title"/>
          </p:nvPr>
        </p:nvSpPr>
        <p:spPr/>
        <p:txBody>
          <a:bodyPr>
            <a:normAutofit/>
          </a:bodyPr>
          <a:lstStyle/>
          <a:p>
            <a:pPr algn="ctr"/>
            <a:r>
              <a:rPr lang="en-US" dirty="0" smtClean="0"/>
              <a:t>Test in Active MQ Queue</a:t>
            </a:r>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381000" y="2590800"/>
            <a:ext cx="7897813" cy="4267200"/>
          </a:xfrm>
          <a:prstGeom prst="rect">
            <a:avLst/>
          </a:prstGeom>
          <a:noFill/>
          <a:ln w="9525">
            <a:noFill/>
            <a:miter lim="800000"/>
            <a:headEnd/>
            <a:tailEnd/>
          </a:ln>
          <a:effectLst/>
        </p:spPr>
      </p:pic>
    </p:spTree>
  </p:cSld>
  <p:clrMapOvr>
    <a:masterClrMapping/>
  </p:clrMapOvr>
  <p:transition spd="med">
    <p:wheel spokes="3"/>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Check message in WSO2 Integration studio console</a:t>
            </a:r>
          </a:p>
          <a:p>
            <a:pPr>
              <a:buNone/>
            </a:pPr>
            <a:endParaRPr lang="en-US" dirty="0"/>
          </a:p>
        </p:txBody>
      </p:sp>
      <p:sp>
        <p:nvSpPr>
          <p:cNvPr id="3" name="Title 2"/>
          <p:cNvSpPr>
            <a:spLocks noGrp="1"/>
          </p:cNvSpPr>
          <p:nvPr>
            <p:ph type="title"/>
          </p:nvPr>
        </p:nvSpPr>
        <p:spPr/>
        <p:txBody>
          <a:bodyPr/>
          <a:lstStyle/>
          <a:p>
            <a:pPr algn="ctr"/>
            <a:r>
              <a:rPr lang="en-US" dirty="0" smtClean="0"/>
              <a:t>Test in Active MQ Queue</a:t>
            </a:r>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0" y="2514600"/>
            <a:ext cx="9144000" cy="4343400"/>
          </a:xfrm>
          <a:prstGeom prst="rect">
            <a:avLst/>
          </a:prstGeom>
          <a:noFill/>
          <a:ln w="9525">
            <a:noFill/>
            <a:miter lim="800000"/>
            <a:headEnd/>
            <a:tailEnd/>
          </a:ln>
          <a:effectLst/>
        </p:spPr>
      </p:pic>
    </p:spTree>
  </p:cSld>
  <p:clrMapOvr>
    <a:masterClrMapping/>
  </p:clrMapOvr>
  <p:transition spd="med">
    <p:wheel spokes="3"/>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811AED-F1E4-489B-843F-D573927D2EC8}" type="slidenum">
              <a:rPr lang="en-US" smtClean="0"/>
              <a:pPr/>
              <a:t>25</a:t>
            </a:fld>
            <a:endParaRPr lang="en-US"/>
          </a:p>
        </p:txBody>
      </p:sp>
      <p:pic>
        <p:nvPicPr>
          <p:cNvPr id="7171" name="Picture 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wheel spokes="3"/>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Generally, user sends message to application. But, if we want to send message from one application to another, we need to use JMS API.</a:t>
            </a:r>
          </a:p>
          <a:p>
            <a:r>
              <a:rPr lang="en-US" dirty="0" smtClean="0"/>
              <a:t>Consider a scenario, one application A is running in INDIA and another application B is running in USA. To send message from A application to B, we need to use JMS.</a:t>
            </a:r>
          </a:p>
          <a:p>
            <a:endParaRPr lang="en-US" dirty="0"/>
          </a:p>
        </p:txBody>
      </p:sp>
      <p:sp>
        <p:nvSpPr>
          <p:cNvPr id="3" name="Title 2"/>
          <p:cNvSpPr>
            <a:spLocks noGrp="1"/>
          </p:cNvSpPr>
          <p:nvPr>
            <p:ph type="title"/>
          </p:nvPr>
        </p:nvSpPr>
        <p:spPr/>
        <p:txBody>
          <a:bodyPr/>
          <a:lstStyle/>
          <a:p>
            <a:pPr algn="ctr"/>
            <a:r>
              <a:rPr lang="en-US" dirty="0" smtClean="0"/>
              <a:t>Why we need JMS</a:t>
            </a:r>
            <a:endParaRPr lang="en-US" dirty="0"/>
          </a:p>
        </p:txBody>
      </p:sp>
    </p:spTree>
  </p:cSld>
  <p:clrMapOvr>
    <a:masterClrMapping/>
  </p:clrMapOvr>
  <p:transition spd="med">
    <p:wheel spokes="3"/>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a:t>
            </a:r>
            <a:r>
              <a:rPr lang="en-US" sz="2400" dirty="0" smtClean="0"/>
              <a:t> </a:t>
            </a:r>
            <a:r>
              <a:rPr lang="en-US" sz="2400" b="1" dirty="0" smtClean="0"/>
              <a:t>Asynchronous:</a:t>
            </a:r>
            <a:r>
              <a:rPr lang="en-US" sz="2400" dirty="0" smtClean="0"/>
              <a:t> To receive the message, client is not required to send request. Message will arrive automatically to the client.</a:t>
            </a:r>
          </a:p>
          <a:p>
            <a:r>
              <a:rPr lang="en-US" sz="2400" dirty="0" smtClean="0"/>
              <a:t>2) </a:t>
            </a:r>
            <a:r>
              <a:rPr lang="en-US" sz="2400" b="1" dirty="0" smtClean="0"/>
              <a:t>Reliable:</a:t>
            </a:r>
            <a:r>
              <a:rPr lang="en-US" sz="2400" dirty="0" smtClean="0"/>
              <a:t> It provides assurance that message is delivered.</a:t>
            </a:r>
          </a:p>
          <a:p>
            <a:endParaRPr lang="en-US" dirty="0"/>
          </a:p>
        </p:txBody>
      </p:sp>
      <p:sp>
        <p:nvSpPr>
          <p:cNvPr id="3" name="Title 2"/>
          <p:cNvSpPr>
            <a:spLocks noGrp="1"/>
          </p:cNvSpPr>
          <p:nvPr>
            <p:ph type="title"/>
          </p:nvPr>
        </p:nvSpPr>
        <p:spPr/>
        <p:txBody>
          <a:bodyPr>
            <a:normAutofit/>
          </a:bodyPr>
          <a:lstStyle/>
          <a:p>
            <a:pPr algn="ctr"/>
            <a:r>
              <a:rPr lang="en-US" dirty="0" smtClean="0"/>
              <a:t>Advantage of JMS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57200" y="3657600"/>
            <a:ext cx="3581400" cy="2819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343400" y="3276600"/>
            <a:ext cx="4800600" cy="3124200"/>
          </a:xfrm>
          <a:prstGeom prst="rect">
            <a:avLst/>
          </a:prstGeom>
          <a:noFill/>
          <a:ln w="9525">
            <a:noFill/>
            <a:miter lim="800000"/>
            <a:headEnd/>
            <a:tailEnd/>
          </a:ln>
        </p:spPr>
      </p:pic>
    </p:spTree>
  </p:cSld>
  <p:clrMapOvr>
    <a:masterClrMapping/>
  </p:clrMapOvr>
  <p:transition spd="med">
    <p:wheel spokes="3"/>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Point-to-Point Messaging Domain</a:t>
            </a:r>
          </a:p>
          <a:p>
            <a:r>
              <a:rPr lang="en-US" sz="3200" dirty="0" smtClean="0"/>
              <a:t>Publisher/Subscriber Messaging Domain</a:t>
            </a:r>
          </a:p>
          <a:p>
            <a:pPr>
              <a:buNone/>
            </a:pPr>
            <a:endParaRPr lang="en-US" dirty="0"/>
          </a:p>
        </p:txBody>
      </p:sp>
      <p:sp>
        <p:nvSpPr>
          <p:cNvPr id="3" name="Title 2"/>
          <p:cNvSpPr>
            <a:spLocks noGrp="1"/>
          </p:cNvSpPr>
          <p:nvPr>
            <p:ph type="title"/>
          </p:nvPr>
        </p:nvSpPr>
        <p:spPr/>
        <p:txBody>
          <a:bodyPr>
            <a:normAutofit/>
          </a:bodyPr>
          <a:lstStyle/>
          <a:p>
            <a:pPr algn="ctr"/>
            <a:r>
              <a:rPr lang="en-US" b="0" dirty="0" smtClean="0"/>
              <a:t>Messaging Domains</a:t>
            </a:r>
            <a:endParaRPr lang="en-US" dirty="0"/>
          </a:p>
        </p:txBody>
      </p:sp>
    </p:spTree>
  </p:cSld>
  <p:clrMapOvr>
    <a:masterClrMapping/>
  </p:clrMapOvr>
  <p:transition spd="med">
    <p:wheel spokes="3"/>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In PTP model, one message is </a:t>
            </a:r>
            <a:r>
              <a:rPr lang="en-US" sz="2000" b="1" dirty="0" smtClean="0"/>
              <a:t>delivered to one receiver</a:t>
            </a:r>
            <a:r>
              <a:rPr lang="en-US" sz="2000" dirty="0" smtClean="0"/>
              <a:t> only. Here, </a:t>
            </a:r>
            <a:r>
              <a:rPr lang="en-US" sz="2000" b="1" dirty="0" smtClean="0"/>
              <a:t>Queue</a:t>
            </a:r>
            <a:r>
              <a:rPr lang="en-US" sz="2000" dirty="0" smtClean="0"/>
              <a:t> is used as a message oriented middleware (MOM).</a:t>
            </a:r>
          </a:p>
          <a:p>
            <a:r>
              <a:rPr lang="en-US" sz="2000" dirty="0" smtClean="0"/>
              <a:t>The Queue is responsible to hold the message until receiver is ready.</a:t>
            </a:r>
          </a:p>
          <a:p>
            <a:r>
              <a:rPr lang="en-US" sz="2000" dirty="0" smtClean="0"/>
              <a:t>In PTP model, there is </a:t>
            </a:r>
            <a:r>
              <a:rPr lang="en-US" sz="2000" b="1" dirty="0" smtClean="0"/>
              <a:t>no timing dependency</a:t>
            </a:r>
            <a:r>
              <a:rPr lang="en-US" sz="2000" dirty="0" smtClean="0"/>
              <a:t> between sender and receiver.</a:t>
            </a:r>
          </a:p>
          <a:p>
            <a:endParaRPr lang="en-US" dirty="0"/>
          </a:p>
        </p:txBody>
      </p:sp>
      <p:sp>
        <p:nvSpPr>
          <p:cNvPr id="3" name="Title 2"/>
          <p:cNvSpPr>
            <a:spLocks noGrp="1"/>
          </p:cNvSpPr>
          <p:nvPr>
            <p:ph type="title"/>
          </p:nvPr>
        </p:nvSpPr>
        <p:spPr/>
        <p:txBody>
          <a:bodyPr>
            <a:normAutofit fontScale="90000"/>
          </a:bodyPr>
          <a:lstStyle/>
          <a:p>
            <a:pPr algn="ctr"/>
            <a:r>
              <a:rPr lang="en-US" b="0" dirty="0" smtClean="0"/>
              <a:t>Point-to-Point (PTP) Messaging Domain</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838200" y="3810000"/>
            <a:ext cx="7696200" cy="2438400"/>
          </a:xfrm>
          <a:prstGeom prst="rect">
            <a:avLst/>
          </a:prstGeom>
          <a:noFill/>
          <a:ln w="9525">
            <a:noFill/>
            <a:miter lim="800000"/>
            <a:headEnd/>
            <a:tailEnd/>
          </a:ln>
        </p:spPr>
      </p:pic>
    </p:spTree>
  </p:cSld>
  <p:clrMapOvr>
    <a:masterClrMapping/>
  </p:clrMapOvr>
  <p:transition spd="med">
    <p:wheel spokes="3"/>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In Pub/Sub model, one message is </a:t>
            </a:r>
            <a:r>
              <a:rPr lang="en-US" sz="2000" b="1" dirty="0" smtClean="0"/>
              <a:t>delivered to all the subscribers</a:t>
            </a:r>
            <a:r>
              <a:rPr lang="en-US" sz="2000" dirty="0" smtClean="0"/>
              <a:t>. It is like broadcasting. Here, </a:t>
            </a:r>
            <a:r>
              <a:rPr lang="en-US" sz="2000" b="1" dirty="0" smtClean="0"/>
              <a:t>Topic</a:t>
            </a:r>
            <a:r>
              <a:rPr lang="en-US" sz="2000" dirty="0" smtClean="0"/>
              <a:t> is used as a message oriented middleware that is responsible to hold and deliver messages.</a:t>
            </a:r>
          </a:p>
          <a:p>
            <a:r>
              <a:rPr lang="en-US" sz="2000" dirty="0" smtClean="0"/>
              <a:t>In PTP model, there is </a:t>
            </a:r>
            <a:r>
              <a:rPr lang="en-US" sz="2000" b="1" dirty="0" smtClean="0"/>
              <a:t>timing dependency</a:t>
            </a:r>
            <a:r>
              <a:rPr lang="en-US" sz="2000" dirty="0" smtClean="0"/>
              <a:t> between publisher and subscriber.</a:t>
            </a:r>
          </a:p>
          <a:p>
            <a:endParaRPr lang="en-US" dirty="0"/>
          </a:p>
        </p:txBody>
      </p:sp>
      <p:sp>
        <p:nvSpPr>
          <p:cNvPr id="3" name="Title 2"/>
          <p:cNvSpPr>
            <a:spLocks noGrp="1"/>
          </p:cNvSpPr>
          <p:nvPr>
            <p:ph type="title"/>
          </p:nvPr>
        </p:nvSpPr>
        <p:spPr/>
        <p:txBody>
          <a:bodyPr>
            <a:normAutofit fontScale="90000"/>
          </a:bodyPr>
          <a:lstStyle/>
          <a:p>
            <a:pPr algn="ctr"/>
            <a:r>
              <a:rPr lang="en-US" b="0" dirty="0" smtClean="0"/>
              <a:t>Publisher/Subscriber (Pub/Sub) Messaging Domain</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762000" y="3429000"/>
            <a:ext cx="7924800" cy="3276600"/>
          </a:xfrm>
          <a:prstGeom prst="rect">
            <a:avLst/>
          </a:prstGeom>
          <a:noFill/>
          <a:ln w="9525">
            <a:noFill/>
            <a:miter lim="800000"/>
            <a:headEnd/>
            <a:tailEnd/>
          </a:ln>
        </p:spPr>
      </p:pic>
    </p:spTree>
  </p:cSld>
  <p:clrMapOvr>
    <a:masterClrMapping/>
  </p:clrMapOvr>
  <p:transition spd="med">
    <p:wheel spokes="3"/>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dirty="0" smtClean="0"/>
              <a:t>Download Active MQ and Configuration </a:t>
            </a:r>
            <a:endParaRPr lang="en-US" dirty="0"/>
          </a:p>
        </p:txBody>
      </p:sp>
      <p:sp>
        <p:nvSpPr>
          <p:cNvPr id="7" name="Content Placeholder 6"/>
          <p:cNvSpPr>
            <a:spLocks noGrp="1"/>
          </p:cNvSpPr>
          <p:nvPr>
            <p:ph idx="1"/>
          </p:nvPr>
        </p:nvSpPr>
        <p:spPr/>
        <p:txBody>
          <a:bodyPr/>
          <a:lstStyle/>
          <a:p>
            <a:pPr lvl="0">
              <a:buFont typeface="Wingdings" pitchFamily="2" charset="2"/>
              <a:buChar char="Ø"/>
            </a:pPr>
            <a:r>
              <a:rPr lang="en-US" sz="2000" dirty="0" smtClean="0"/>
              <a:t>Apache Active MQ can be downloaded from its Official site – </a:t>
            </a:r>
            <a:r>
              <a:rPr lang="en-US" sz="2000" b="1" dirty="0" smtClean="0"/>
              <a:t>https://activemq.apache.org/</a:t>
            </a:r>
          </a:p>
          <a:p>
            <a:pPr>
              <a:buFont typeface="Wingdings" pitchFamily="2" charset="2"/>
              <a:buChar char="Ø"/>
            </a:pPr>
            <a:r>
              <a:rPr lang="en-US" sz="2000" dirty="0" smtClean="0"/>
              <a:t>Select the latest distribution. For a binary distribution, the filename will be similar to: activemq-x.x.x.zip.</a:t>
            </a:r>
          </a:p>
          <a:p>
            <a:pPr>
              <a:buFont typeface="Wingdings" pitchFamily="2" charset="2"/>
              <a:buChar char="Ø"/>
            </a:pPr>
            <a:r>
              <a:rPr lang="en-US" sz="2000" dirty="0" smtClean="0"/>
              <a:t>Extract the files from the ZIP file into a directory of your choice.</a:t>
            </a:r>
          </a:p>
          <a:p>
            <a:pPr>
              <a:buNone/>
            </a:pPr>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228600" y="3505200"/>
            <a:ext cx="8431213" cy="3352800"/>
          </a:xfrm>
          <a:prstGeom prst="rect">
            <a:avLst/>
          </a:prstGeom>
          <a:noFill/>
          <a:ln w="9525">
            <a:noFill/>
            <a:miter lim="800000"/>
            <a:headEnd/>
            <a:tailEnd/>
          </a:ln>
          <a:effectLst/>
        </p:spPr>
      </p:pic>
    </p:spTree>
  </p:cSld>
  <p:clrMapOvr>
    <a:masterClrMapping/>
  </p:clrMapOvr>
  <p:transition spd="med">
    <p:wheel spokes="3"/>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Enter Following command in CMD</a:t>
            </a:r>
          </a:p>
          <a:p>
            <a:endParaRPr lang="en-US" dirty="0"/>
          </a:p>
        </p:txBody>
      </p:sp>
      <p:sp>
        <p:nvSpPr>
          <p:cNvPr id="3" name="Title 2"/>
          <p:cNvSpPr>
            <a:spLocks noGrp="1"/>
          </p:cNvSpPr>
          <p:nvPr>
            <p:ph type="title"/>
          </p:nvPr>
        </p:nvSpPr>
        <p:spPr/>
        <p:txBody>
          <a:bodyPr/>
          <a:lstStyle/>
          <a:p>
            <a:pPr algn="ctr"/>
            <a:r>
              <a:rPr lang="en-US" dirty="0" smtClean="0"/>
              <a:t>Run Active MQ</a:t>
            </a:r>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304800" y="2133600"/>
            <a:ext cx="8534400" cy="4419600"/>
          </a:xfrm>
          <a:prstGeom prst="rect">
            <a:avLst/>
          </a:prstGeom>
          <a:noFill/>
          <a:ln w="9525">
            <a:noFill/>
            <a:miter lim="800000"/>
            <a:headEnd/>
            <a:tailEnd/>
          </a:ln>
        </p:spPr>
      </p:pic>
    </p:spTree>
  </p:cSld>
  <p:clrMapOvr>
    <a:masterClrMapping/>
  </p:clrMapOvr>
  <p:transition spd="med">
    <p:wheel spokes="3"/>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1287</TotalTime>
  <Words>560</Words>
  <Application>Microsoft Office PowerPoint</Application>
  <PresentationFormat>On-screen Show (4:3)</PresentationFormat>
  <Paragraphs>76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Working with JMS</vt:lpstr>
      <vt:lpstr>What is JMS</vt:lpstr>
      <vt:lpstr>Why we need JMS</vt:lpstr>
      <vt:lpstr>Advantage of JMS</vt:lpstr>
      <vt:lpstr>Messaging Domains</vt:lpstr>
      <vt:lpstr>Point-to-Point (PTP) Messaging Domain</vt:lpstr>
      <vt:lpstr>Publisher/Subscriber (Pub/Sub) Messaging Domain</vt:lpstr>
      <vt:lpstr>Download Active MQ and Configuration </vt:lpstr>
      <vt:lpstr>Run Active MQ</vt:lpstr>
      <vt:lpstr>Monitoring ActiveMQ</vt:lpstr>
      <vt:lpstr>Active MQ setup in WSO2 for Publish Message</vt:lpstr>
      <vt:lpstr>Active MQ setup in WSO2 for Publish Message</vt:lpstr>
      <vt:lpstr>Active MQ setup in WSO2 for Publish Message</vt:lpstr>
      <vt:lpstr>Active MQ setup in WSO2 for Publish Message</vt:lpstr>
      <vt:lpstr>Active MQ setup in WSO2 for Publish Message</vt:lpstr>
      <vt:lpstr>Active MQ setup in WSO2 for Publish Message</vt:lpstr>
      <vt:lpstr>Test in Postman</vt:lpstr>
      <vt:lpstr>Test in Postman</vt:lpstr>
      <vt:lpstr>Active MQ setup in WSO2 for Subscribe Message</vt:lpstr>
      <vt:lpstr>Active MQ setup in WSO2 for Subscribe Message</vt:lpstr>
      <vt:lpstr>Active MQ setup in WSO2 for Subscribe Message</vt:lpstr>
      <vt:lpstr>Active MQ setup in WSO2 for Subscribe Message</vt:lpstr>
      <vt:lpstr>Test in Active MQ Queue</vt:lpstr>
      <vt:lpstr>Test in Active MQ Queue</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JMS</dc:title>
  <dc:creator>mukeshkubehera1@gmail.com</dc:creator>
  <cp:lastModifiedBy>mukeshkubehera1@gmail.com</cp:lastModifiedBy>
  <cp:revision>7</cp:revision>
  <dcterms:created xsi:type="dcterms:W3CDTF">2023-07-26T12:18:07Z</dcterms:created>
  <dcterms:modified xsi:type="dcterms:W3CDTF">2023-07-27T11:30:28Z</dcterms:modified>
</cp:coreProperties>
</file>