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2" r:id="rId9"/>
    <p:sldId id="1295" r:id="rId10"/>
    <p:sldId id="1305" r:id="rId11"/>
    <p:sldId id="1306"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B6702-66FD-4536-B2F4-C3C04A89CC92}" v="31" dt="2024-09-27T18:44:1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882" autoAdjust="0"/>
  </p:normalViewPr>
  <p:slideViewPr>
    <p:cSldViewPr snapToGrid="0">
      <p:cViewPr varScale="1">
        <p:scale>
          <a:sx n="80" d="100"/>
          <a:sy n="80" d="100"/>
        </p:scale>
        <p:origin x="354" y="7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l Dhanwij" userId="84b5ee7bbbf142d3" providerId="LiveId" clId="{ED2B6702-66FD-4536-B2F4-C3C04A89CC92}"/>
    <pc:docChg chg="undo custSel addSld delSld modSld">
      <pc:chgData name="sujal Dhanwij" userId="84b5ee7bbbf142d3" providerId="LiveId" clId="{ED2B6702-66FD-4536-B2F4-C3C04A89CC92}" dt="2024-09-27T18:45:00.049" v="1334" actId="20577"/>
      <pc:docMkLst>
        <pc:docMk/>
      </pc:docMkLst>
      <pc:sldChg chg="modSp mod">
        <pc:chgData name="sujal Dhanwij" userId="84b5ee7bbbf142d3" providerId="LiveId" clId="{ED2B6702-66FD-4536-B2F4-C3C04A89CC92}" dt="2024-09-27T17:19:07.770" v="268" actId="255"/>
        <pc:sldMkLst>
          <pc:docMk/>
          <pc:sldMk cId="2746043547" sldId="1291"/>
        </pc:sldMkLst>
        <pc:spChg chg="mod">
          <ac:chgData name="sujal Dhanwij" userId="84b5ee7bbbf142d3" providerId="LiveId" clId="{ED2B6702-66FD-4536-B2F4-C3C04A89CC92}" dt="2024-09-27T17:19:07.770" v="268" actId="255"/>
          <ac:spMkLst>
            <pc:docMk/>
            <pc:sldMk cId="2746043547" sldId="1291"/>
            <ac:spMk id="2" creationId="{687AFAD5-578C-DC2D-F127-90FF4287354D}"/>
          </ac:spMkLst>
        </pc:spChg>
        <pc:spChg chg="mod">
          <ac:chgData name="sujal Dhanwij" userId="84b5ee7bbbf142d3" providerId="LiveId" clId="{ED2B6702-66FD-4536-B2F4-C3C04A89CC92}" dt="2024-09-27T17:17:57.151" v="265" actId="1076"/>
          <ac:spMkLst>
            <pc:docMk/>
            <pc:sldMk cId="2746043547" sldId="1291"/>
            <ac:spMk id="9" creationId="{091B843F-6928-3290-2287-5FA1F531B685}"/>
          </ac:spMkLst>
        </pc:spChg>
      </pc:sldChg>
      <pc:sldChg chg="addSp delSp modSp mod">
        <pc:chgData name="sujal Dhanwij" userId="84b5ee7bbbf142d3" providerId="LiveId" clId="{ED2B6702-66FD-4536-B2F4-C3C04A89CC92}" dt="2024-09-27T18:26:10.857" v="961" actId="20577"/>
        <pc:sldMkLst>
          <pc:docMk/>
          <pc:sldMk cId="2046321281" sldId="1295"/>
        </pc:sldMkLst>
        <pc:spChg chg="del mod">
          <ac:chgData name="sujal Dhanwij" userId="84b5ee7bbbf142d3" providerId="LiveId" clId="{ED2B6702-66FD-4536-B2F4-C3C04A89CC92}" dt="2024-09-27T18:13:30.225" v="766" actId="478"/>
          <ac:spMkLst>
            <pc:docMk/>
            <pc:sldMk cId="2046321281" sldId="1295"/>
            <ac:spMk id="3" creationId="{02C0F50E-3048-BEA6-6962-A48C023C0388}"/>
          </ac:spMkLst>
        </pc:spChg>
        <pc:spChg chg="del mod">
          <ac:chgData name="sujal Dhanwij" userId="84b5ee7bbbf142d3" providerId="LiveId" clId="{ED2B6702-66FD-4536-B2F4-C3C04A89CC92}" dt="2024-09-27T18:14:33.600" v="771"/>
          <ac:spMkLst>
            <pc:docMk/>
            <pc:sldMk cId="2046321281" sldId="1295"/>
            <ac:spMk id="4" creationId="{EC8B546F-F91E-160B-DC7F-688AFB5A50EA}"/>
          </ac:spMkLst>
        </pc:spChg>
        <pc:spChg chg="add del mod">
          <ac:chgData name="sujal Dhanwij" userId="84b5ee7bbbf142d3" providerId="LiveId" clId="{ED2B6702-66FD-4536-B2F4-C3C04A89CC92}" dt="2024-09-27T18:16:59.849" v="775"/>
          <ac:spMkLst>
            <pc:docMk/>
            <pc:sldMk cId="2046321281" sldId="1295"/>
            <ac:spMk id="5" creationId="{60658936-F368-86C8-0011-3F7FF49F3F87}"/>
          </ac:spMkLst>
        </pc:spChg>
        <pc:spChg chg="add mod">
          <ac:chgData name="sujal Dhanwij" userId="84b5ee7bbbf142d3" providerId="LiveId" clId="{ED2B6702-66FD-4536-B2F4-C3C04A89CC92}" dt="2024-09-27T18:26:10.857" v="961" actId="20577"/>
          <ac:spMkLst>
            <pc:docMk/>
            <pc:sldMk cId="2046321281" sldId="1295"/>
            <ac:spMk id="6" creationId="{277451AB-FD85-E874-6154-69F0B9B14C68}"/>
          </ac:spMkLst>
        </pc:spChg>
        <pc:picChg chg="del">
          <ac:chgData name="sujal Dhanwij" userId="84b5ee7bbbf142d3" providerId="LiveId" clId="{ED2B6702-66FD-4536-B2F4-C3C04A89CC92}" dt="2024-09-27T18:16:59.849" v="773" actId="478"/>
          <ac:picMkLst>
            <pc:docMk/>
            <pc:sldMk cId="2046321281" sldId="1295"/>
            <ac:picMk id="2" creationId="{75F7452F-58BC-17CE-3016-C04F4A0BB586}"/>
          </ac:picMkLst>
        </pc:picChg>
      </pc:sldChg>
      <pc:sldChg chg="modSp mod">
        <pc:chgData name="sujal Dhanwij" userId="84b5ee7bbbf142d3" providerId="LiveId" clId="{ED2B6702-66FD-4536-B2F4-C3C04A89CC92}" dt="2024-09-27T18:45:00.049" v="1334" actId="20577"/>
        <pc:sldMkLst>
          <pc:docMk/>
          <pc:sldMk cId="1307925877" sldId="1296"/>
        </pc:sldMkLst>
        <pc:spChg chg="mod">
          <ac:chgData name="sujal Dhanwij" userId="84b5ee7bbbf142d3" providerId="LiveId" clId="{ED2B6702-66FD-4536-B2F4-C3C04A89CC92}" dt="2024-09-27T18:45:00.049" v="1334" actId="20577"/>
          <ac:spMkLst>
            <pc:docMk/>
            <pc:sldMk cId="1307925877" sldId="1296"/>
            <ac:spMk id="4" creationId="{EC8B546F-F91E-160B-DC7F-688AFB5A50EA}"/>
          </ac:spMkLst>
        </pc:spChg>
      </pc:sldChg>
      <pc:sldChg chg="addSp delSp modSp mod">
        <pc:chgData name="sujal Dhanwij" userId="84b5ee7bbbf142d3" providerId="LiveId" clId="{ED2B6702-66FD-4536-B2F4-C3C04A89CC92}" dt="2024-09-27T17:05:23.485" v="216" actId="12"/>
        <pc:sldMkLst>
          <pc:docMk/>
          <pc:sldMk cId="2000950779" sldId="1300"/>
        </pc:sldMkLst>
        <pc:spChg chg="mod">
          <ac:chgData name="sujal Dhanwij" userId="84b5ee7bbbf142d3" providerId="LiveId" clId="{ED2B6702-66FD-4536-B2F4-C3C04A89CC92}" dt="2024-09-27T17:05:23.485" v="216" actId="12"/>
          <ac:spMkLst>
            <pc:docMk/>
            <pc:sldMk cId="2000950779" sldId="1300"/>
            <ac:spMk id="2" creationId="{938525A2-49D0-AAD6-F4EE-F488AD21601D}"/>
          </ac:spMkLst>
        </pc:spChg>
        <pc:spChg chg="add del mod">
          <ac:chgData name="sujal Dhanwij" userId="84b5ee7bbbf142d3" providerId="LiveId" clId="{ED2B6702-66FD-4536-B2F4-C3C04A89CC92}" dt="2024-09-27T17:00:36.113" v="129"/>
          <ac:spMkLst>
            <pc:docMk/>
            <pc:sldMk cId="2000950779" sldId="1300"/>
            <ac:spMk id="3" creationId="{C506EC89-007C-28A4-54CE-C8164C1AEF4A}"/>
          </ac:spMkLst>
        </pc:spChg>
        <pc:spChg chg="add del mod">
          <ac:chgData name="sujal Dhanwij" userId="84b5ee7bbbf142d3" providerId="LiveId" clId="{ED2B6702-66FD-4536-B2F4-C3C04A89CC92}" dt="2024-09-27T17:01:15.758" v="131" actId="21"/>
          <ac:spMkLst>
            <pc:docMk/>
            <pc:sldMk cId="2000950779" sldId="1300"/>
            <ac:spMk id="7" creationId="{E3163121-C4CD-7B54-EA25-D3C70C686219}"/>
          </ac:spMkLst>
        </pc:spChg>
        <pc:spChg chg="add mod">
          <ac:chgData name="sujal Dhanwij" userId="84b5ee7bbbf142d3" providerId="LiveId" clId="{ED2B6702-66FD-4536-B2F4-C3C04A89CC92}" dt="2024-09-27T17:04:03.904" v="212" actId="207"/>
          <ac:spMkLst>
            <pc:docMk/>
            <pc:sldMk cId="2000950779" sldId="1300"/>
            <ac:spMk id="8" creationId="{6BC83E61-2531-71BD-FDC1-26443CFA16B7}"/>
          </ac:spMkLst>
        </pc:spChg>
        <pc:spChg chg="del mod">
          <ac:chgData name="sujal Dhanwij" userId="84b5ee7bbbf142d3" providerId="LiveId" clId="{ED2B6702-66FD-4536-B2F4-C3C04A89CC92}" dt="2024-09-27T17:00:36.097" v="127" actId="21"/>
          <ac:spMkLst>
            <pc:docMk/>
            <pc:sldMk cId="2000950779" sldId="1300"/>
            <ac:spMk id="18" creationId="{E395316D-1E70-9E4D-C82D-DC6493EC4CED}"/>
          </ac:spMkLst>
        </pc:spChg>
        <pc:picChg chg="mod">
          <ac:chgData name="sujal Dhanwij" userId="84b5ee7bbbf142d3" providerId="LiveId" clId="{ED2B6702-66FD-4536-B2F4-C3C04A89CC92}" dt="2024-09-27T17:02:21.141" v="135" actId="1076"/>
          <ac:picMkLst>
            <pc:docMk/>
            <pc:sldMk cId="2000950779" sldId="1300"/>
            <ac:picMk id="6" creationId="{02540B31-8123-24C6-B0F3-4444B51E9487}"/>
          </ac:picMkLst>
        </pc:picChg>
        <pc:picChg chg="add mod">
          <ac:chgData name="sujal Dhanwij" userId="84b5ee7bbbf142d3" providerId="LiveId" clId="{ED2B6702-66FD-4536-B2F4-C3C04A89CC92}" dt="2024-09-27T17:02:32.323" v="136" actId="14100"/>
          <ac:picMkLst>
            <pc:docMk/>
            <pc:sldMk cId="2000950779" sldId="1300"/>
            <ac:picMk id="1026" creationId="{FAC71EEE-3B06-EF6B-9E26-CB82F9130911}"/>
          </ac:picMkLst>
        </pc:picChg>
      </pc:sldChg>
      <pc:sldChg chg="addSp delSp modSp mod">
        <pc:chgData name="sujal Dhanwij" userId="84b5ee7bbbf142d3" providerId="LiveId" clId="{ED2B6702-66FD-4536-B2F4-C3C04A89CC92}" dt="2024-09-27T17:48:31.306" v="425" actId="115"/>
        <pc:sldMkLst>
          <pc:docMk/>
          <pc:sldMk cId="1066288702" sldId="1301"/>
        </pc:sldMkLst>
        <pc:spChg chg="del">
          <ac:chgData name="sujal Dhanwij" userId="84b5ee7bbbf142d3" providerId="LiveId" clId="{ED2B6702-66FD-4536-B2F4-C3C04A89CC92}" dt="2024-09-27T17:20:33.199" v="273" actId="478"/>
          <ac:spMkLst>
            <pc:docMk/>
            <pc:sldMk cId="1066288702" sldId="1301"/>
            <ac:spMk id="2" creationId="{687AFAD5-578C-DC2D-F127-90FF4287354D}"/>
          </ac:spMkLst>
        </pc:spChg>
        <pc:spChg chg="add mod">
          <ac:chgData name="sujal Dhanwij" userId="84b5ee7bbbf142d3" providerId="LiveId" clId="{ED2B6702-66FD-4536-B2F4-C3C04A89CC92}" dt="2024-09-27T17:48:31.306" v="425" actId="115"/>
          <ac:spMkLst>
            <pc:docMk/>
            <pc:sldMk cId="1066288702" sldId="1301"/>
            <ac:spMk id="3" creationId="{1F352FF7-7A5A-DD35-1783-8AE42D26EDA2}"/>
          </ac:spMkLst>
        </pc:spChg>
        <pc:spChg chg="del">
          <ac:chgData name="sujal Dhanwij" userId="84b5ee7bbbf142d3" providerId="LiveId" clId="{ED2B6702-66FD-4536-B2F4-C3C04A89CC92}" dt="2024-09-27T17:20:28.446" v="272" actId="478"/>
          <ac:spMkLst>
            <pc:docMk/>
            <pc:sldMk cId="1066288702" sldId="1301"/>
            <ac:spMk id="9" creationId="{091B843F-6928-3290-2287-5FA1F531B685}"/>
          </ac:spMkLst>
        </pc:spChg>
      </pc:sldChg>
      <pc:sldChg chg="addSp modSp mod">
        <pc:chgData name="sujal Dhanwij" userId="84b5ee7bbbf142d3" providerId="LiveId" clId="{ED2B6702-66FD-4536-B2F4-C3C04A89CC92}" dt="2024-09-27T18:12:36.028" v="759"/>
        <pc:sldMkLst>
          <pc:docMk/>
          <pc:sldMk cId="2025430063" sldId="1302"/>
        </pc:sldMkLst>
        <pc:spChg chg="mod">
          <ac:chgData name="sujal Dhanwij" userId="84b5ee7bbbf142d3" providerId="LiveId" clId="{ED2B6702-66FD-4536-B2F4-C3C04A89CC92}" dt="2024-09-27T18:03:25.492" v="697" actId="1076"/>
          <ac:spMkLst>
            <pc:docMk/>
            <pc:sldMk cId="2025430063" sldId="1302"/>
            <ac:spMk id="2" creationId="{687AFAD5-578C-DC2D-F127-90FF4287354D}"/>
          </ac:spMkLst>
        </pc:spChg>
        <pc:spChg chg="add mod">
          <ac:chgData name="sujal Dhanwij" userId="84b5ee7bbbf142d3" providerId="LiveId" clId="{ED2B6702-66FD-4536-B2F4-C3C04A89CC92}" dt="2024-09-27T18:12:36.028" v="759"/>
          <ac:spMkLst>
            <pc:docMk/>
            <pc:sldMk cId="2025430063" sldId="1302"/>
            <ac:spMk id="3" creationId="{E4A82CD8-5D73-7A83-BB8D-6F328E68E705}"/>
          </ac:spMkLst>
        </pc:spChg>
        <pc:spChg chg="mod">
          <ac:chgData name="sujal Dhanwij" userId="84b5ee7bbbf142d3" providerId="LiveId" clId="{ED2B6702-66FD-4536-B2F4-C3C04A89CC92}" dt="2024-09-27T18:03:51.340" v="702" actId="1076"/>
          <ac:spMkLst>
            <pc:docMk/>
            <pc:sldMk cId="2025430063" sldId="1302"/>
            <ac:spMk id="9" creationId="{091B843F-6928-3290-2287-5FA1F531B685}"/>
          </ac:spMkLst>
        </pc:spChg>
      </pc:sldChg>
      <pc:sldChg chg="new del">
        <pc:chgData name="sujal Dhanwij" userId="84b5ee7bbbf142d3" providerId="LiveId" clId="{ED2B6702-66FD-4536-B2F4-C3C04A89CC92}" dt="2024-09-27T17:20:11.203" v="271" actId="47"/>
        <pc:sldMkLst>
          <pc:docMk/>
          <pc:sldMk cId="3994269285" sldId="1303"/>
        </pc:sldMkLst>
      </pc:sldChg>
      <pc:sldChg chg="delSp modSp add mod">
        <pc:chgData name="sujal Dhanwij" userId="84b5ee7bbbf142d3" providerId="LiveId" clId="{ED2B6702-66FD-4536-B2F4-C3C04A89CC92}" dt="2024-09-27T17:53:32.596" v="558" actId="20577"/>
        <pc:sldMkLst>
          <pc:docMk/>
          <pc:sldMk cId="2055966626" sldId="1304"/>
        </pc:sldMkLst>
        <pc:spChg chg="mod">
          <ac:chgData name="sujal Dhanwij" userId="84b5ee7bbbf142d3" providerId="LiveId" clId="{ED2B6702-66FD-4536-B2F4-C3C04A89CC92}" dt="2024-09-27T17:53:32.596" v="558" actId="20577"/>
          <ac:spMkLst>
            <pc:docMk/>
            <pc:sldMk cId="2055966626" sldId="1304"/>
            <ac:spMk id="2" creationId="{687AFAD5-578C-DC2D-F127-90FF4287354D}"/>
          </ac:spMkLst>
        </pc:spChg>
        <pc:spChg chg="del">
          <ac:chgData name="sujal Dhanwij" userId="84b5ee7bbbf142d3" providerId="LiveId" clId="{ED2B6702-66FD-4536-B2F4-C3C04A89CC92}" dt="2024-09-27T17:33:42.046" v="331" actId="478"/>
          <ac:spMkLst>
            <pc:docMk/>
            <pc:sldMk cId="2055966626" sldId="1304"/>
            <ac:spMk id="9" creationId="{091B843F-6928-3290-2287-5FA1F531B685}"/>
          </ac:spMkLst>
        </pc:spChg>
      </pc:sldChg>
      <pc:sldChg chg="addSp delSp modSp add mod">
        <pc:chgData name="sujal Dhanwij" userId="84b5ee7bbbf142d3" providerId="LiveId" clId="{ED2B6702-66FD-4536-B2F4-C3C04A89CC92}" dt="2024-09-27T18:35:44.655" v="1053" actId="207"/>
        <pc:sldMkLst>
          <pc:docMk/>
          <pc:sldMk cId="3450665755" sldId="1305"/>
        </pc:sldMkLst>
        <pc:spChg chg="mod">
          <ac:chgData name="sujal Dhanwij" userId="84b5ee7bbbf142d3" providerId="LiveId" clId="{ED2B6702-66FD-4536-B2F4-C3C04A89CC92}" dt="2024-09-27T18:33:04.855" v="1006" actId="20577"/>
          <ac:spMkLst>
            <pc:docMk/>
            <pc:sldMk cId="3450665755" sldId="1305"/>
            <ac:spMk id="3" creationId="{02C0F50E-3048-BEA6-6962-A48C023C0388}"/>
          </ac:spMkLst>
        </pc:spChg>
        <pc:spChg chg="del">
          <ac:chgData name="sujal Dhanwij" userId="84b5ee7bbbf142d3" providerId="LiveId" clId="{ED2B6702-66FD-4536-B2F4-C3C04A89CC92}" dt="2024-09-27T18:31:51.140" v="967" actId="478"/>
          <ac:spMkLst>
            <pc:docMk/>
            <pc:sldMk cId="3450665755" sldId="1305"/>
            <ac:spMk id="4" creationId="{EC8B546F-F91E-160B-DC7F-688AFB5A50EA}"/>
          </ac:spMkLst>
        </pc:spChg>
        <pc:spChg chg="add mod">
          <ac:chgData name="sujal Dhanwij" userId="84b5ee7bbbf142d3" providerId="LiveId" clId="{ED2B6702-66FD-4536-B2F4-C3C04A89CC92}" dt="2024-09-27T18:35:44.655" v="1053" actId="207"/>
          <ac:spMkLst>
            <pc:docMk/>
            <pc:sldMk cId="3450665755" sldId="1305"/>
            <ac:spMk id="14" creationId="{85CDD102-0E00-BC57-99D2-0992452D1C91}"/>
          </ac:spMkLst>
        </pc:spChg>
        <pc:picChg chg="del">
          <ac:chgData name="sujal Dhanwij" userId="84b5ee7bbbf142d3" providerId="LiveId" clId="{ED2B6702-66FD-4536-B2F4-C3C04A89CC92}" dt="2024-09-27T18:31:58.432" v="969" actId="478"/>
          <ac:picMkLst>
            <pc:docMk/>
            <pc:sldMk cId="3450665755" sldId="1305"/>
            <ac:picMk id="2" creationId="{75F7452F-58BC-17CE-3016-C04F4A0BB586}"/>
          </ac:picMkLst>
        </pc:picChg>
        <pc:picChg chg="add del">
          <ac:chgData name="sujal Dhanwij" userId="84b5ee7bbbf142d3" providerId="LiveId" clId="{ED2B6702-66FD-4536-B2F4-C3C04A89CC92}" dt="2024-09-27T18:31:22.846" v="963" actId="22"/>
          <ac:picMkLst>
            <pc:docMk/>
            <pc:sldMk cId="3450665755" sldId="1305"/>
            <ac:picMk id="6" creationId="{5B3F833B-BF24-8ECA-5F4A-24A7328E07E5}"/>
          </ac:picMkLst>
        </pc:picChg>
        <pc:picChg chg="add del">
          <ac:chgData name="sujal Dhanwij" userId="84b5ee7bbbf142d3" providerId="LiveId" clId="{ED2B6702-66FD-4536-B2F4-C3C04A89CC92}" dt="2024-09-27T18:31:47.828" v="966" actId="22"/>
          <ac:picMkLst>
            <pc:docMk/>
            <pc:sldMk cId="3450665755" sldId="1305"/>
            <ac:picMk id="11" creationId="{59D097C0-BA19-F93C-AC40-236BCEEF069D}"/>
          </ac:picMkLst>
        </pc:picChg>
        <pc:picChg chg="add mod">
          <ac:chgData name="sujal Dhanwij" userId="84b5ee7bbbf142d3" providerId="LiveId" clId="{ED2B6702-66FD-4536-B2F4-C3C04A89CC92}" dt="2024-09-27T18:33:30.585" v="1009" actId="14100"/>
          <ac:picMkLst>
            <pc:docMk/>
            <pc:sldMk cId="3450665755" sldId="1305"/>
            <ac:picMk id="13" creationId="{60F15557-1533-501A-EEA5-082FD1814428}"/>
          </ac:picMkLst>
        </pc:picChg>
      </pc:sldChg>
      <pc:sldChg chg="modSp add mod">
        <pc:chgData name="sujal Dhanwij" userId="84b5ee7bbbf142d3" providerId="LiveId" clId="{ED2B6702-66FD-4536-B2F4-C3C04A89CC92}" dt="2024-09-27T18:41:00.886" v="1276" actId="113"/>
        <pc:sldMkLst>
          <pc:docMk/>
          <pc:sldMk cId="1958522220" sldId="1306"/>
        </pc:sldMkLst>
        <pc:spChg chg="mod">
          <ac:chgData name="sujal Dhanwij" userId="84b5ee7bbbf142d3" providerId="LiveId" clId="{ED2B6702-66FD-4536-B2F4-C3C04A89CC92}" dt="2024-09-27T18:41:00.886" v="1276" actId="113"/>
          <ac:spMkLst>
            <pc:docMk/>
            <pc:sldMk cId="1958522220" sldId="1306"/>
            <ac:spMk id="4" creationId="{EC8B546F-F91E-160B-DC7F-688AFB5A50EA}"/>
          </ac:spMkLst>
        </pc:spChg>
        <pc:picChg chg="mod">
          <ac:chgData name="sujal Dhanwij" userId="84b5ee7bbbf142d3" providerId="LiveId" clId="{ED2B6702-66FD-4536-B2F4-C3C04A89CC92}" dt="2024-09-27T18:39:10.479" v="1056" actId="1076"/>
          <ac:picMkLst>
            <pc:docMk/>
            <pc:sldMk cId="1958522220" sldId="1306"/>
            <ac:picMk id="2" creationId="{75F7452F-58BC-17CE-3016-C04F4A0BB5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646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138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9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K5rYl_m93S-GlznOJ0eGzzmGc9QLv7cK?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80/10473289.2006.1046448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airnow.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xmlns=""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xmlns=""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A close up of a logo&#10;&#10;Description automatically generated">
            <a:extLst>
              <a:ext uri="{FF2B5EF4-FFF2-40B4-BE49-F238E27FC236}">
                <a16:creationId xmlns:a16="http://schemas.microsoft.com/office/drawing/2014/main" xmlns=""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1325" y="834658"/>
            <a:ext cx="1263157" cy="410834"/>
          </a:xfrm>
          <a:prstGeom prst="rect">
            <a:avLst/>
          </a:prstGeom>
        </p:spPr>
      </p:pic>
      <p:sp>
        <p:nvSpPr>
          <p:cNvPr id="2" name="TextBox 1">
            <a:extLst>
              <a:ext uri="{FF2B5EF4-FFF2-40B4-BE49-F238E27FC236}">
                <a16:creationId xmlns:a16="http://schemas.microsoft.com/office/drawing/2014/main" xmlns="" id="{938525A2-49D0-AAD6-F4EE-F488AD21601D}"/>
              </a:ext>
            </a:extLst>
          </p:cNvPr>
          <p:cNvSpPr txBox="1"/>
          <p:nvPr/>
        </p:nvSpPr>
        <p:spPr>
          <a:xfrm>
            <a:off x="7027340" y="4458999"/>
            <a:ext cx="2398413" cy="1077218"/>
          </a:xfrm>
          <a:prstGeom prst="rect">
            <a:avLst/>
          </a:prstGeom>
          <a:noFill/>
        </p:spPr>
        <p:txBody>
          <a:bodyPr wrap="none" rtlCol="0">
            <a:spAutoFit/>
          </a:bodyPr>
          <a:lstStyle/>
          <a:p>
            <a:r>
              <a:rPr lang="en-US" sz="1600" u="sng" dirty="0">
                <a:solidFill>
                  <a:schemeClr val="bg1"/>
                </a:solidFill>
              </a:rPr>
              <a:t>Student names:</a:t>
            </a:r>
          </a:p>
          <a:p>
            <a:pPr marL="342900" indent="-342900">
              <a:buFont typeface="Wingdings" panose="05000000000000000000" pitchFamily="2" charset="2"/>
              <a:buChar char="q"/>
            </a:pPr>
            <a:r>
              <a:rPr lang="en-IN" sz="1600" dirty="0" smtClean="0">
                <a:solidFill>
                  <a:schemeClr val="bg1"/>
                </a:solidFill>
              </a:rPr>
              <a:t>Umesh Bhabad</a:t>
            </a:r>
            <a:endParaRPr lang="en-IN" sz="1600" dirty="0">
              <a:solidFill>
                <a:schemeClr val="bg1"/>
              </a:solidFill>
            </a:endParaRPr>
          </a:p>
          <a:p>
            <a:pPr marL="342900" indent="-342900">
              <a:buFont typeface="Wingdings" panose="05000000000000000000" pitchFamily="2" charset="2"/>
              <a:buChar char="q"/>
            </a:pPr>
            <a:r>
              <a:rPr lang="en-IN" sz="1600" dirty="0" smtClean="0">
                <a:solidFill>
                  <a:schemeClr val="bg1"/>
                </a:solidFill>
              </a:rPr>
              <a:t>Aditya Deoche</a:t>
            </a:r>
            <a:endParaRPr lang="en-IN" sz="1600" dirty="0">
              <a:solidFill>
                <a:schemeClr val="bg1"/>
              </a:solidFill>
            </a:endParaRPr>
          </a:p>
          <a:p>
            <a:pPr marL="342900" indent="-342900">
              <a:buFont typeface="Wingdings" panose="05000000000000000000" pitchFamily="2" charset="2"/>
              <a:buChar char="q"/>
            </a:pPr>
            <a:r>
              <a:rPr lang="en-IN" sz="1600" dirty="0" smtClean="0">
                <a:solidFill>
                  <a:schemeClr val="bg1"/>
                </a:solidFill>
              </a:rPr>
              <a:t>Chandrakant Shinde</a:t>
            </a:r>
            <a:endParaRPr lang="en-IN" sz="1600" dirty="0">
              <a:solidFill>
                <a:schemeClr val="bg1"/>
              </a:solidFill>
            </a:endParaRPr>
          </a:p>
        </p:txBody>
      </p:sp>
      <p:sp>
        <p:nvSpPr>
          <p:cNvPr id="8" name="TextBox 7">
            <a:extLst>
              <a:ext uri="{FF2B5EF4-FFF2-40B4-BE49-F238E27FC236}">
                <a16:creationId xmlns:a16="http://schemas.microsoft.com/office/drawing/2014/main" xmlns="" id="{6BC83E61-2531-71BD-FDC1-26443CFA16B7}"/>
              </a:ext>
            </a:extLst>
          </p:cNvPr>
          <p:cNvSpPr txBox="1"/>
          <p:nvPr/>
        </p:nvSpPr>
        <p:spPr>
          <a:xfrm>
            <a:off x="5992009" y="3044414"/>
            <a:ext cx="4647304" cy="666977"/>
          </a:xfrm>
          <a:prstGeom prst="rect">
            <a:avLst/>
          </a:prstGeom>
          <a:noFill/>
        </p:spPr>
        <p:txBody>
          <a:bodyPr wrap="square" rtlCol="0">
            <a:spAutoFit/>
          </a:bodyPr>
          <a:lstStyle/>
          <a:p>
            <a:r>
              <a:rPr lang="en-US" b="1" dirty="0">
                <a:solidFill>
                  <a:schemeClr val="bg1"/>
                </a:solidFill>
              </a:rPr>
              <a:t>Case Study:</a:t>
            </a:r>
          </a:p>
          <a:p>
            <a:r>
              <a:rPr lang="en-US" b="1" dirty="0">
                <a:solidFill>
                  <a:schemeClr val="bg1"/>
                </a:solidFill>
              </a:rPr>
              <a:t>Air Quality Prediction in Urban Areas</a:t>
            </a:r>
            <a:endParaRPr lang="en-IN" b="1"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xmlns=""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382689" y="1515655"/>
            <a:ext cx="10435915" cy="382668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u="sng" dirty="0">
                <a:latin typeface="+mn-lt"/>
              </a:rPr>
              <a:t>Brief Overview:</a:t>
            </a:r>
          </a:p>
          <a:p>
            <a:pPr>
              <a:spcAft>
                <a:spcPts val="800"/>
              </a:spcAft>
            </a:pPr>
            <a:r>
              <a:rPr lang="en-US" sz="1800" b="0" i="0" u="none" strike="noStrike" baseline="0" dirty="0">
                <a:solidFill>
                  <a:srgbClr val="000000"/>
                </a:solidFill>
                <a:latin typeface="Times New Roman" panose="02020603050405020304" pitchFamily="18" charset="0"/>
              </a:rPr>
              <a:t>Air pollution is a severe challenge in urban areas, impacting public health and the environment. Accurately predicting air quality levels can help city officials take timely actions to reduce emissions or warn the public. Traditional methods of monitoring air quality are limited by the number of sensors and real-time reporting. AI models can fill these gaps by using available sensor data combined with weather and traffic information. </a:t>
            </a:r>
            <a:endParaRPr lang="en-US" sz="1800" b="0" i="0" u="none" strike="noStrike" baseline="0" dirty="0">
              <a:solidFill>
                <a:srgbClr val="000000"/>
              </a:solidFill>
              <a:latin typeface="+mn-lt"/>
            </a:endParaRPr>
          </a:p>
          <a:p>
            <a:pPr>
              <a:spcAft>
                <a:spcPts val="800"/>
              </a:spcAft>
            </a:pPr>
            <a:endParaRPr lang="en-US" sz="1800" dirty="0">
              <a:latin typeface="+mn-lt"/>
            </a:endParaRPr>
          </a:p>
          <a:p>
            <a:r>
              <a:rPr lang="en-US" sz="1800" b="1" i="0" u="none" strike="noStrike" baseline="0" dirty="0">
                <a:solidFill>
                  <a:srgbClr val="000000"/>
                </a:solidFill>
                <a:latin typeface="Times New Roman" panose="02020603050405020304" pitchFamily="18" charset="0"/>
              </a:rPr>
              <a:t>Real-Life Example: </a:t>
            </a:r>
            <a:r>
              <a:rPr lang="en-US" sz="1800" b="0" i="0" u="none" strike="noStrike" baseline="0" dirty="0">
                <a:solidFill>
                  <a:srgbClr val="000000"/>
                </a:solidFill>
                <a:latin typeface="Times New Roman" panose="02020603050405020304" pitchFamily="18" charset="0"/>
              </a:rPr>
              <a:t>In Delhi, one of the most polluted cities in the world, a local environmental agency used AI to predict air quality indices (AQI) with a 24-hour lead time. By analyzing traffic, meteorological data, and pollutant levels, the model helped the city issue early warnings, allowing citizens to take preventive measures, such as staying indoors or reducing outdoor activities on high-pollution days. </a:t>
            </a:r>
            <a:endParaRPr lang="en-US" sz="1800" dirty="0">
              <a:latin typeface="+mn-lt"/>
            </a:endParaRPr>
          </a:p>
          <a:p>
            <a:pPr>
              <a:spcAft>
                <a:spcPts val="800"/>
              </a:spcAft>
            </a:pPr>
            <a:r>
              <a:rPr lang="en-US" sz="1800" dirty="0">
                <a:latin typeface="+mn-lt"/>
              </a:rPr>
              <a:t> </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382689" y="875506"/>
            <a:ext cx="5904091" cy="430887"/>
          </a:xfrm>
          <a:prstGeom prst="rect">
            <a:avLst/>
          </a:prstGeom>
          <a:noFill/>
        </p:spPr>
        <p:txBody>
          <a:bodyPr wrap="square">
            <a:spAutoFit/>
          </a:bodyPr>
          <a:lstStyle/>
          <a:p>
            <a:r>
              <a:rPr lang="en-IN" sz="2200" b="1" dirty="0">
                <a:solidFill>
                  <a:srgbClr val="213163"/>
                </a:solidFill>
              </a:rPr>
              <a:t>Problem Statement</a:t>
            </a:r>
            <a:endParaRPr lang="en-IN" sz="22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7541576"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7541576"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F352FF7-7A5A-DD35-1783-8AE42D26EDA2}"/>
              </a:ext>
            </a:extLst>
          </p:cNvPr>
          <p:cNvSpPr txBox="1"/>
          <p:nvPr/>
        </p:nvSpPr>
        <p:spPr>
          <a:xfrm>
            <a:off x="495994" y="940594"/>
            <a:ext cx="10498321" cy="4976812"/>
          </a:xfrm>
          <a:prstGeom prst="rect">
            <a:avLst/>
          </a:prstGeom>
          <a:noFill/>
        </p:spPr>
        <p:txBody>
          <a:bodyPr wrap="square" rtlCol="0">
            <a:spAutoFit/>
          </a:bodyPr>
          <a:lstStyle/>
          <a:p>
            <a:pPr marL="342900" indent="-342900">
              <a:buFont typeface="Arial" panose="020B0604020202020204" pitchFamily="34" charset="0"/>
              <a:buChar char="•"/>
            </a:pPr>
            <a:r>
              <a:rPr lang="en-US" sz="1800" u="sng" dirty="0"/>
              <a:t>Key</a:t>
            </a:r>
            <a:r>
              <a:rPr lang="en-US" u="sng" dirty="0"/>
              <a:t> </a:t>
            </a:r>
            <a:r>
              <a:rPr lang="en-US" sz="1800" u="sng" dirty="0"/>
              <a:t>Objectives</a:t>
            </a:r>
            <a:r>
              <a:rPr lang="en-US" u="sng" dirty="0"/>
              <a:t>:</a:t>
            </a:r>
          </a:p>
          <a:p>
            <a:pPr marL="342900" indent="-342900">
              <a:buFont typeface="Arial" panose="020B0604020202020204" pitchFamily="34" charset="0"/>
              <a:buChar char="•"/>
            </a:pPr>
            <a:endParaRPr lang="en-US" u="sng" dirty="0"/>
          </a:p>
          <a:p>
            <a:r>
              <a:rPr lang="en-US" sz="1800" dirty="0"/>
              <a:t>1*</a:t>
            </a:r>
            <a:r>
              <a:rPr lang="en-US" sz="1800" b="1" u="sng" dirty="0">
                <a:solidFill>
                  <a:schemeClr val="tx1"/>
                </a:solidFill>
              </a:rPr>
              <a:t>Understanding Pollution Sources</a:t>
            </a:r>
            <a:r>
              <a:rPr lang="en-US" sz="1800" dirty="0"/>
              <a:t>*: Identifying major sources of air pollution (e.g., traffic, industrial emissions) to develop effective mitigation strategies.</a:t>
            </a:r>
          </a:p>
          <a:p>
            <a:endParaRPr lang="en-US" sz="1800" dirty="0"/>
          </a:p>
          <a:p>
            <a:r>
              <a:rPr lang="en-US" sz="1800" dirty="0"/>
              <a:t>2. *</a:t>
            </a:r>
            <a:r>
              <a:rPr lang="en-US" sz="1800" b="1" u="sng" dirty="0">
                <a:solidFill>
                  <a:schemeClr val="tx1"/>
                </a:solidFill>
              </a:rPr>
              <a:t>Health Impact Assessment</a:t>
            </a:r>
            <a:r>
              <a:rPr lang="en-US" sz="1800" dirty="0"/>
              <a:t>*: Evaluating the impact of air quality on public health, including respiratory and cardiovascular diseases, to inform policy decisions.</a:t>
            </a:r>
          </a:p>
          <a:p>
            <a:endParaRPr lang="en-US" sz="1800" dirty="0"/>
          </a:p>
          <a:p>
            <a:r>
              <a:rPr lang="en-US" sz="1800" dirty="0"/>
              <a:t>3. *</a:t>
            </a:r>
            <a:r>
              <a:rPr lang="en-US" sz="1800" b="1" u="sng" dirty="0">
                <a:solidFill>
                  <a:schemeClr val="tx1"/>
                </a:solidFill>
              </a:rPr>
              <a:t>Predictive Modeling</a:t>
            </a:r>
            <a:r>
              <a:rPr lang="en-US" sz="1800" dirty="0"/>
              <a:t>*: Developing accurate models to predict air quality levels based on various factors, such as meteorological data, traffic patterns, and seasonal variations.</a:t>
            </a:r>
          </a:p>
          <a:p>
            <a:endParaRPr lang="en-US" sz="1800" dirty="0"/>
          </a:p>
          <a:p>
            <a:r>
              <a:rPr lang="en-US" sz="1800" dirty="0"/>
              <a:t>4. *</a:t>
            </a:r>
            <a:r>
              <a:rPr lang="en-US" sz="1800" b="1" u="sng" dirty="0">
                <a:solidFill>
                  <a:schemeClr val="tx1"/>
                </a:solidFill>
              </a:rPr>
              <a:t>Data Integration</a:t>
            </a:r>
            <a:r>
              <a:rPr lang="en-US" sz="1800" dirty="0"/>
              <a:t>*: Integrating data from various sources (e.g., satellite imagery, ground-based sensors) for comprehensive analysis and enhanced prediction accuracy.</a:t>
            </a:r>
          </a:p>
          <a:p>
            <a:endParaRPr lang="en-US" sz="1800" dirty="0"/>
          </a:p>
          <a:p>
            <a:r>
              <a:rPr lang="en-US" sz="1800" dirty="0"/>
              <a:t>5. *</a:t>
            </a:r>
            <a:r>
              <a:rPr lang="en-US" sz="1800" b="1" u="sng" dirty="0">
                <a:solidFill>
                  <a:schemeClr val="tx1"/>
                </a:solidFill>
              </a:rPr>
              <a:t>Policy Development</a:t>
            </a:r>
            <a:r>
              <a:rPr lang="en-US" sz="1800" dirty="0"/>
              <a:t>*: Providing data-driven recommendations for policymakers to implement regulations and initiatives aimed at improving air quality.</a:t>
            </a:r>
          </a:p>
          <a:p>
            <a:r>
              <a:rPr lang="en-US" sz="1800" dirty="0"/>
              <a:t> </a:t>
            </a:r>
            <a:endParaRPr lang="en-IN" sz="1800" dirty="0"/>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687AFAD5-578C-DC2D-F127-90FF4287354D}"/>
              </a:ext>
            </a:extLst>
          </p:cNvPr>
          <p:cNvSpPr txBox="1"/>
          <p:nvPr/>
        </p:nvSpPr>
        <p:spPr>
          <a:xfrm>
            <a:off x="120325" y="711199"/>
            <a:ext cx="12071675" cy="5416868"/>
          </a:xfrm>
          <a:prstGeom prst="rect">
            <a:avLst/>
          </a:prstGeom>
          <a:noFill/>
        </p:spPr>
        <p:txBody>
          <a:bodyPr wrap="square">
            <a:spAutoFit/>
          </a:bodyPr>
          <a:lstStyle/>
          <a:p>
            <a:r>
              <a:rPr lang="en-IN" sz="2000" b="1" dirty="0">
                <a:solidFill>
                  <a:srgbClr val="213163"/>
                </a:solidFill>
              </a:rPr>
              <a:t>Dataset Overview :</a:t>
            </a:r>
          </a:p>
          <a:p>
            <a:endParaRPr lang="en-IN" sz="2000" b="1" dirty="0">
              <a:solidFill>
                <a:srgbClr val="213163"/>
              </a:solidFill>
            </a:endParaRPr>
          </a:p>
          <a:p>
            <a:r>
              <a:rPr lang="en-US" sz="1800" dirty="0">
                <a:solidFill>
                  <a:schemeClr val="tx1"/>
                </a:solidFill>
              </a:rPr>
              <a:t>1. </a:t>
            </a:r>
            <a:r>
              <a:rPr lang="en-US" sz="1800" b="1" dirty="0">
                <a:solidFill>
                  <a:schemeClr val="tx1"/>
                </a:solidFill>
              </a:rPr>
              <a:t>*</a:t>
            </a:r>
            <a:r>
              <a:rPr lang="en-US" sz="1800" b="1" u="sng" dirty="0">
                <a:solidFill>
                  <a:schemeClr val="tx1"/>
                </a:solidFill>
              </a:rPr>
              <a:t>Air Quality Measurements</a:t>
            </a:r>
            <a:r>
              <a:rPr lang="en-US" sz="1800" dirty="0">
                <a:solidFill>
                  <a:schemeClr val="tx1"/>
                </a:solidFill>
              </a:rPr>
              <a:t>*:- </a:t>
            </a:r>
          </a:p>
          <a:p>
            <a:r>
              <a:rPr lang="en-US" sz="1800" dirty="0">
                <a:solidFill>
                  <a:schemeClr val="tx1"/>
                </a:solidFill>
              </a:rPr>
              <a:t>*Pollutant Levels*: Concentrations of major pollutants like PM2.5, PM10, NO2, CO, SO2, Ozone (O3), and VOCs.   - *Measurement Location*: Geographic coordinates of monitoring stations.</a:t>
            </a:r>
          </a:p>
          <a:p>
            <a:r>
              <a:rPr lang="en-US" sz="1800" dirty="0">
                <a:solidFill>
                  <a:schemeClr val="tx1"/>
                </a:solidFill>
              </a:rPr>
              <a:t>2. *</a:t>
            </a:r>
            <a:r>
              <a:rPr lang="en-US" sz="1800" b="1" u="sng" dirty="0">
                <a:solidFill>
                  <a:schemeClr val="tx1"/>
                </a:solidFill>
              </a:rPr>
              <a:t>Meteorological Data</a:t>
            </a:r>
            <a:r>
              <a:rPr lang="en-US" sz="1800" dirty="0">
                <a:solidFill>
                  <a:schemeClr val="tx1"/>
                </a:solidFill>
              </a:rPr>
              <a:t>*   - </a:t>
            </a:r>
          </a:p>
          <a:p>
            <a:r>
              <a:rPr lang="en-US" sz="1800" dirty="0">
                <a:solidFill>
                  <a:schemeClr val="tx1"/>
                </a:solidFill>
              </a:rPr>
              <a:t>Temperature*: Daily or hourly temperature readings.   - *Humidity*: Relative humidity levels.   - *Wind Speed and Direction*: Wind conditions that can affect pollutant dispersion.   - *Precipitation*: Rainfall data which can influence air quality.</a:t>
            </a:r>
          </a:p>
          <a:p>
            <a:r>
              <a:rPr lang="en-US" sz="1800" dirty="0">
                <a:solidFill>
                  <a:schemeClr val="tx1"/>
                </a:solidFill>
              </a:rPr>
              <a:t>3. *</a:t>
            </a:r>
            <a:r>
              <a:rPr lang="en-US" sz="1800" b="1" u="sng" dirty="0">
                <a:solidFill>
                  <a:schemeClr val="tx1"/>
                </a:solidFill>
              </a:rPr>
              <a:t>Traffic Data</a:t>
            </a:r>
            <a:r>
              <a:rPr lang="en-US" sz="1800" dirty="0">
                <a:solidFill>
                  <a:schemeClr val="tx1"/>
                </a:solidFill>
              </a:rPr>
              <a:t>*  - </a:t>
            </a:r>
          </a:p>
          <a:p>
            <a:r>
              <a:rPr lang="en-US" sz="1800" dirty="0">
                <a:solidFill>
                  <a:schemeClr val="tx1"/>
                </a:solidFill>
              </a:rPr>
              <a:t>Traffic Volume*: Number of vehicles on major roads.   - *Vehicle Types*: Information on the types of vehicles (e.g., cars, trucks, buses).   - *Traffic Patterns*: Data on peak traffic hours.</a:t>
            </a:r>
          </a:p>
          <a:p>
            <a:r>
              <a:rPr lang="en-US" sz="1800" dirty="0">
                <a:solidFill>
                  <a:schemeClr val="tx1"/>
                </a:solidFill>
              </a:rPr>
              <a:t>4. *</a:t>
            </a:r>
            <a:r>
              <a:rPr lang="en-US" sz="1800" b="1" u="sng" dirty="0">
                <a:solidFill>
                  <a:schemeClr val="tx1"/>
                </a:solidFill>
              </a:rPr>
              <a:t>Geospatial Data</a:t>
            </a:r>
            <a:r>
              <a:rPr lang="en-US" sz="1800" dirty="0">
                <a:solidFill>
                  <a:schemeClr val="tx1"/>
                </a:solidFill>
              </a:rPr>
              <a:t>*   - </a:t>
            </a:r>
          </a:p>
          <a:p>
            <a:r>
              <a:rPr lang="en-US" sz="1800" dirty="0">
                <a:solidFill>
                  <a:schemeClr val="tx1"/>
                </a:solidFill>
              </a:rPr>
              <a:t>*Land Use*: Information on residential, commercial, and industrial land use.   - *Topography*: Elevation and landscape features that can impact air quality.</a:t>
            </a:r>
          </a:p>
          <a:p>
            <a:endParaRPr lang="en-US" sz="1800" dirty="0">
              <a:solidFill>
                <a:schemeClr val="tx1"/>
              </a:solidFill>
            </a:endParaRPr>
          </a:p>
          <a:p>
            <a:pPr marL="285750" indent="-285750">
              <a:buFont typeface="Wingdings" panose="05000000000000000000" pitchFamily="2" charset="2"/>
              <a:buChar char="q"/>
            </a:pPr>
            <a:r>
              <a:rPr lang="en-US" sz="1800" b="1" dirty="0">
                <a:solidFill>
                  <a:srgbClr val="C00000"/>
                </a:solidFill>
              </a:rPr>
              <a:t>Sources</a:t>
            </a:r>
            <a:r>
              <a:rPr lang="en-US" sz="1800" dirty="0">
                <a:solidFill>
                  <a:schemeClr val="tx1"/>
                </a:solidFill>
              </a:rPr>
              <a:t> :</a:t>
            </a:r>
          </a:p>
          <a:p>
            <a:r>
              <a:rPr lang="en-US" sz="1800" dirty="0">
                <a:solidFill>
                  <a:schemeClr val="tx1"/>
                </a:solidFill>
              </a:rPr>
              <a:t> </a:t>
            </a:r>
            <a:r>
              <a:rPr lang="en-US" sz="1800" dirty="0" smtClean="0">
                <a:solidFill>
                  <a:schemeClr val="tx1"/>
                </a:solidFill>
              </a:rPr>
              <a:t>U.S Environmental </a:t>
            </a:r>
            <a:r>
              <a:rPr lang="en-US" sz="1800" dirty="0">
                <a:solidFill>
                  <a:schemeClr val="tx1"/>
                </a:solidFill>
              </a:rPr>
              <a:t>Protection Agency(EPA) , Open AQ , World Air Quality Index , Kaggle</a:t>
            </a:r>
          </a:p>
          <a:p>
            <a:r>
              <a:rPr lang="en-US" sz="1800" dirty="0">
                <a:solidFill>
                  <a:schemeClr val="tx1"/>
                </a:solidFill>
              </a:rPr>
              <a:t> </a:t>
            </a:r>
            <a:endParaRPr lang="en-IN" sz="1800" dirty="0">
              <a:solidFill>
                <a:schemeClr val="tx1"/>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7349071"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199809" y="1325150"/>
            <a:ext cx="10435915" cy="646331"/>
          </a:xfrm>
          <a:prstGeom prst="rect">
            <a:avLst/>
          </a:prstGeom>
          <a:noFill/>
        </p:spPr>
        <p:txBody>
          <a:bodyPr wrap="square" rtlCol="0">
            <a:spAutoFit/>
          </a:bodyPr>
          <a:lstStyle/>
          <a:p>
            <a:pPr>
              <a:spcAft>
                <a:spcPts val="800"/>
              </a:spcAft>
            </a:pP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812466"/>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7710018"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E4A82CD8-5D73-7A83-BB8D-6F328E68E705}"/>
              </a:ext>
            </a:extLst>
          </p:cNvPr>
          <p:cNvSpPr txBox="1"/>
          <p:nvPr/>
        </p:nvSpPr>
        <p:spPr>
          <a:xfrm>
            <a:off x="516368" y="1306951"/>
            <a:ext cx="10865223" cy="4031873"/>
          </a:xfrm>
          <a:prstGeom prst="rect">
            <a:avLst/>
          </a:prstGeom>
          <a:noFill/>
        </p:spPr>
        <p:txBody>
          <a:bodyPr wrap="square" rtlCol="0">
            <a:spAutoFit/>
          </a:bodyPr>
          <a:lstStyle/>
          <a:p>
            <a:pPr marL="342900" indent="-342900">
              <a:buAutoNum type="arabicPeriod"/>
            </a:pPr>
            <a:r>
              <a:rPr lang="en-IN" sz="1600" b="1" dirty="0"/>
              <a:t>Data Collection</a:t>
            </a:r>
            <a:r>
              <a:rPr lang="en-IN" sz="1600" dirty="0"/>
              <a:t>*  - *Identify Sources*: Gather data from various sources such as government agencies (e.g., EPA), research institutions, and public datasets (e.g., OpenAQ, Kaggle).   - *Data Types*: Collect air quality measurements, meteorological data, traffic data, public health statistics, and geospatial data.</a:t>
            </a:r>
          </a:p>
          <a:p>
            <a:r>
              <a:rPr lang="en-IN" sz="1600" dirty="0"/>
              <a:t>2</a:t>
            </a:r>
            <a:r>
              <a:rPr lang="en-IN" sz="1600" b="1" dirty="0"/>
              <a:t>.* Data Preprocessing</a:t>
            </a:r>
            <a:r>
              <a:rPr lang="en-IN" sz="1600" dirty="0"/>
              <a:t>*  - *Data Cleaning*: Remove duplicates, handle missing values, and filter out erroneous data points.   - *Normalization*: Normalize data to ensure consistency across different scales (e.g., pollutant concentrations).   - *Feature Selection*: Identify and select relevant features that significantly impact air quality.</a:t>
            </a:r>
          </a:p>
          <a:p>
            <a:r>
              <a:rPr lang="en-IN" sz="1600" dirty="0"/>
              <a:t>3. *</a:t>
            </a:r>
            <a:r>
              <a:rPr lang="en-IN" sz="1600" b="1" dirty="0"/>
              <a:t>Exploratory Data Analysis (EDA)*   </a:t>
            </a:r>
            <a:r>
              <a:rPr lang="en-IN" sz="1600" dirty="0"/>
              <a:t>- *Statistical Analysis*: Analyze the distributions of air quality data and relevant features.   - *Correlation Analysis*: Identify correlations between different variables (e.g., traffic volume and pollution levels).   - *Visualization*: Create graphs and maps to visualize trends, patterns, and anomalies in the data.</a:t>
            </a:r>
          </a:p>
          <a:p>
            <a:r>
              <a:rPr lang="en-IN" sz="1600" dirty="0"/>
              <a:t>4. *</a:t>
            </a:r>
            <a:r>
              <a:rPr lang="en-IN" sz="1600" b="1" dirty="0"/>
              <a:t>Model Development</a:t>
            </a:r>
            <a:r>
              <a:rPr lang="en-IN" sz="1600" dirty="0"/>
              <a:t>*   - *Choose Algorithms*: Select appropriate predictive modeling techniques (e.g., linear regression, decision trees, random forests, support vector machines, neural networks).   - *Model Training*: Split the dataset into training and testing sets. Train the model using the training dataset.   - *Hyperparameter Tuning*: Optimize model parameters using techniques like cross-validation.</a:t>
            </a:r>
          </a:p>
          <a:p>
            <a:r>
              <a:rPr lang="en-IN" sz="1600" dirty="0"/>
              <a:t>5. *</a:t>
            </a:r>
            <a:r>
              <a:rPr lang="en-IN" sz="1600" b="1" dirty="0"/>
              <a:t>Model Evaluation</a:t>
            </a:r>
            <a:r>
              <a:rPr lang="en-IN" sz="1600" dirty="0"/>
              <a:t>*   - *Performance Metrics*: Evaluate model performance using metrics such as Mean Absolute Error (MAE), Mean Squared Error (MSE), R-squared, and others.   - *Validation*: Validate the model with the testing dataset to ensure it generalizes well to unseen data.</a:t>
            </a:r>
          </a:p>
        </p:txBody>
      </p: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8" name="TextBox 7">
            <a:extLst>
              <a:ext uri="{FF2B5EF4-FFF2-40B4-BE49-F238E27FC236}">
                <a16:creationId xmlns:a16="http://schemas.microsoft.com/office/drawing/2014/main" xmlns=""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xmlns="" id="{18F06934-F528-B704-BB31-70471CEEB0BF}"/>
              </a:ext>
            </a:extLst>
          </p:cNvPr>
          <p:cNvSpPr txBox="1"/>
          <p:nvPr/>
        </p:nvSpPr>
        <p:spPr>
          <a:xfrm>
            <a:off x="880529" y="6135329"/>
            <a:ext cx="7192660"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xmlns=""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277451AB-FD85-E874-6154-69F0B9B14C68}"/>
              </a:ext>
            </a:extLst>
          </p:cNvPr>
          <p:cNvSpPr txBox="1"/>
          <p:nvPr/>
        </p:nvSpPr>
        <p:spPr>
          <a:xfrm>
            <a:off x="408791" y="802639"/>
            <a:ext cx="10015370" cy="5386090"/>
          </a:xfrm>
          <a:prstGeom prst="rect">
            <a:avLst/>
          </a:prstGeom>
          <a:noFill/>
        </p:spPr>
        <p:txBody>
          <a:bodyPr wrap="square" rtlCol="0">
            <a:spAutoFit/>
          </a:bodyPr>
          <a:lstStyle/>
          <a:p>
            <a:r>
              <a:rPr lang="en-US" sz="1700" dirty="0"/>
              <a:t>6. *</a:t>
            </a:r>
            <a:r>
              <a:rPr lang="en-US" sz="1700" b="1" dirty="0"/>
              <a:t>Prediction and Analysis</a:t>
            </a:r>
            <a:r>
              <a:rPr lang="en-US" sz="1700" dirty="0"/>
              <a:t>*   - *Make Predictions*: Use the trained model to make predictions on air quality levels for future timeframes.   - *Scenario Analysis*: Analyze the impact of different variables (e.g., increased traffic, weather changes) on air quality predictions. </a:t>
            </a:r>
          </a:p>
          <a:p>
            <a:endParaRPr lang="en-US" sz="1700" dirty="0"/>
          </a:p>
          <a:p>
            <a:pPr marL="285750" indent="-285750">
              <a:buFont typeface="Wingdings" panose="05000000000000000000" pitchFamily="2" charset="2"/>
              <a:buChar char="q"/>
            </a:pPr>
            <a:r>
              <a:rPr lang="en-US" sz="1700" b="1" u="sng" dirty="0"/>
              <a:t>Algorithms Used:</a:t>
            </a:r>
          </a:p>
          <a:p>
            <a:r>
              <a:rPr lang="en-US" sz="1700" dirty="0"/>
              <a:t>  1</a:t>
            </a:r>
            <a:r>
              <a:rPr lang="en-US" sz="1600" dirty="0"/>
              <a:t>. </a:t>
            </a:r>
            <a:r>
              <a:rPr lang="en-US" sz="1600" b="1" dirty="0"/>
              <a:t>*Linear Regression</a:t>
            </a:r>
            <a:r>
              <a:rPr lang="en-US" sz="1600" dirty="0"/>
              <a:t>* : - A statistical method that models the relationship between independent variables (e.g., traffic volume, meteorological data) and the dependent variable (air quality levels).   - *Use Case*: Suitable for understanding linear relationships and making simple predictions.</a:t>
            </a:r>
          </a:p>
          <a:p>
            <a:r>
              <a:rPr lang="en-US" sz="1600" dirty="0"/>
              <a:t> 2</a:t>
            </a:r>
            <a:r>
              <a:rPr lang="en-US" sz="1600" b="1" dirty="0"/>
              <a:t>. *Decision Trees* : </a:t>
            </a:r>
            <a:r>
              <a:rPr lang="en-US" sz="1600" dirty="0"/>
              <a:t>-  A model that splits the data into subsets based on feature values, creating a tree-like structure for decision-making.   - *Use Case*: Effective for handling both continuous and categorical data; interpretable results.</a:t>
            </a:r>
          </a:p>
          <a:p>
            <a:r>
              <a:rPr lang="en-US" sz="1600" dirty="0"/>
              <a:t> 3.</a:t>
            </a:r>
            <a:r>
              <a:rPr lang="en-US" sz="1600" b="1" dirty="0"/>
              <a:t> *Random Forest* : </a:t>
            </a:r>
            <a:r>
              <a:rPr lang="en-US" sz="1600" dirty="0"/>
              <a:t>- An ensemble method that uses multiple decision trees to improve prediction accuracy and reduce overfitting.   - *Use Case*: Handles large datasets well and provides robust predictions; good for feature importance analysis.</a:t>
            </a:r>
          </a:p>
          <a:p>
            <a:r>
              <a:rPr lang="en-US" sz="1600" dirty="0"/>
              <a:t>4. *</a:t>
            </a:r>
            <a:r>
              <a:rPr lang="en-US" sz="1600" b="1" dirty="0"/>
              <a:t>Support Vector Machines (SVM)* : </a:t>
            </a:r>
            <a:r>
              <a:rPr lang="en-US" sz="1600" dirty="0"/>
              <a:t>-  A supervised learning algorithm that finds the hyperplane that best separates classes in the feature space.   - *Use Case*: Useful for classification and regression tasks, particularly with complex boundaries.</a:t>
            </a:r>
          </a:p>
          <a:p>
            <a:r>
              <a:rPr lang="en-US" sz="1600" dirty="0"/>
              <a:t> 5. </a:t>
            </a:r>
            <a:r>
              <a:rPr lang="en-US" sz="1600" b="1" dirty="0"/>
              <a:t>*Artificial Neural Networks (ANN)* :</a:t>
            </a:r>
            <a:r>
              <a:rPr lang="en-US" sz="1600" dirty="0"/>
              <a:t>-  A computational model inspired by the human brain, consisting of interconnected nodes (neurons) that process data.   - *Use Case*: Effective for capturing non-linear relationships; widely used in complex prediction tasks</a:t>
            </a:r>
            <a:r>
              <a:rPr lang="en-US" sz="1700" dirty="0"/>
              <a:t>.</a:t>
            </a:r>
          </a:p>
          <a:p>
            <a:endParaRPr lang="en-US" sz="1700" b="1" u="sng" dirty="0"/>
          </a:p>
        </p:txBody>
      </p:sp>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0567" y="802639"/>
            <a:ext cx="5904091" cy="400110"/>
          </a:xfrm>
          <a:prstGeom prst="rect">
            <a:avLst/>
          </a:prstGeom>
          <a:noFill/>
        </p:spPr>
        <p:txBody>
          <a:bodyPr wrap="square">
            <a:spAutoFit/>
          </a:bodyPr>
          <a:lstStyle/>
          <a:p>
            <a:r>
              <a:rPr lang="en-IN" sz="2000" b="1" dirty="0">
                <a:solidFill>
                  <a:srgbClr val="213163"/>
                </a:solidFill>
              </a:rPr>
              <a:t>Flow Chart:</a:t>
            </a:r>
            <a:endParaRPr lang="en-IN" sz="2000" dirty="0">
              <a:solidFill>
                <a:srgbClr val="213163"/>
              </a:solidFill>
            </a:endParaRPr>
          </a:p>
        </p:txBody>
      </p:sp>
      <p:sp>
        <p:nvSpPr>
          <p:cNvPr id="8" name="TextBox 7">
            <a:extLst>
              <a:ext uri="{FF2B5EF4-FFF2-40B4-BE49-F238E27FC236}">
                <a16:creationId xmlns:a16="http://schemas.microsoft.com/office/drawing/2014/main" xmlns=""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xmlns="" id="{18F06934-F528-B704-BB31-70471CEEB0BF}"/>
              </a:ext>
            </a:extLst>
          </p:cNvPr>
          <p:cNvSpPr txBox="1"/>
          <p:nvPr/>
        </p:nvSpPr>
        <p:spPr>
          <a:xfrm>
            <a:off x="880529" y="6135329"/>
            <a:ext cx="7878460"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xmlns=""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0F15557-1533-501A-EEA5-082FD1814428}"/>
              </a:ext>
            </a:extLst>
          </p:cNvPr>
          <p:cNvPicPr>
            <a:picLocks noChangeAspect="1"/>
          </p:cNvPicPr>
          <p:nvPr/>
        </p:nvPicPr>
        <p:blipFill>
          <a:blip r:embed="rId4"/>
          <a:stretch>
            <a:fillRect/>
          </a:stretch>
        </p:blipFill>
        <p:spPr>
          <a:xfrm>
            <a:off x="199810" y="1282718"/>
            <a:ext cx="11801690" cy="4278982"/>
          </a:xfrm>
          <a:prstGeom prst="rect">
            <a:avLst/>
          </a:prstGeom>
        </p:spPr>
      </p:pic>
      <p:sp>
        <p:nvSpPr>
          <p:cNvPr id="14" name="TextBox 13">
            <a:extLst>
              <a:ext uri="{FF2B5EF4-FFF2-40B4-BE49-F238E27FC236}">
                <a16:creationId xmlns:a16="http://schemas.microsoft.com/office/drawing/2014/main" xmlns="" id="{85CDD102-0E00-BC57-99D2-0992452D1C91}"/>
              </a:ext>
            </a:extLst>
          </p:cNvPr>
          <p:cNvSpPr txBox="1"/>
          <p:nvPr/>
        </p:nvSpPr>
        <p:spPr>
          <a:xfrm>
            <a:off x="4699747" y="5608041"/>
            <a:ext cx="5143500" cy="610488"/>
          </a:xfrm>
          <a:prstGeom prst="rect">
            <a:avLst/>
          </a:prstGeom>
          <a:noFill/>
        </p:spPr>
        <p:txBody>
          <a:bodyPr wrap="square" rtlCol="0">
            <a:spAutoFit/>
          </a:bodyPr>
          <a:lstStyle/>
          <a:p>
            <a:r>
              <a:rPr lang="en-US" sz="1500" dirty="0">
                <a:solidFill>
                  <a:schemeClr val="tx1"/>
                </a:solidFill>
              </a:rPr>
              <a:t>Fig</a:t>
            </a:r>
            <a:r>
              <a:rPr lang="en-US" sz="1500" dirty="0">
                <a:solidFill>
                  <a:srgbClr val="C00000"/>
                </a:solidFill>
              </a:rPr>
              <a:t> : Air Quality Prediction Model</a:t>
            </a:r>
          </a:p>
          <a:p>
            <a:r>
              <a:rPr lang="en-IN" dirty="0"/>
              <a:t> </a:t>
            </a:r>
          </a:p>
        </p:txBody>
      </p:sp>
    </p:spTree>
    <p:extLst>
      <p:ext uri="{BB962C8B-B14F-4D97-AF65-F5344CB8AC3E}">
        <p14:creationId xmlns:p14="http://schemas.microsoft.com/office/powerpoint/2010/main" val="345066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0314" y="1461898"/>
            <a:ext cx="7804133" cy="3724096"/>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The case study on Air Quality Prediction in Urban Areas highlights the critical importance of accurate air quality forecasting for public health and environmental sustainability. By employing a robust methodology that integrates diverse data sources—such as air quality measurements, meteorological data, traffic patterns, and public health statistics—we can develop effective predictive models that offer valuable insights into air pollution dynamics.</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b="1" dirty="0">
                <a:latin typeface="+mn-lt"/>
              </a:rPr>
              <a:t>Future Work</a:t>
            </a:r>
            <a:r>
              <a:rPr lang="en-US" sz="1800" dirty="0">
                <a:latin typeface="+mn-lt"/>
              </a:rPr>
              <a:t>:</a:t>
            </a:r>
            <a:br>
              <a:rPr lang="en-US" sz="1800" dirty="0">
                <a:latin typeface="+mn-lt"/>
              </a:rPr>
            </a:br>
            <a:r>
              <a:rPr lang="en-US" sz="1800" dirty="0">
                <a:latin typeface="+mn-lt"/>
              </a:rPr>
              <a:t>Enhancing Data collection  , Integration of Advanced Technologies , Improved Predictive Modeling , Long-term Health Impact Studies.</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xmlns=""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xmlns="" id="{18F06934-F528-B704-BB31-70471CEEB0BF}"/>
              </a:ext>
            </a:extLst>
          </p:cNvPr>
          <p:cNvSpPr txBox="1"/>
          <p:nvPr/>
        </p:nvSpPr>
        <p:spPr>
          <a:xfrm>
            <a:off x="880529" y="6135329"/>
            <a:ext cx="7673924" cy="276999"/>
          </a:xfrm>
          <a:prstGeom prst="rect">
            <a:avLst/>
          </a:prstGeom>
          <a:noFill/>
        </p:spPr>
        <p:txBody>
          <a:bodyPr wrap="square" rtlCol="0">
            <a:spAutoFit/>
          </a:bodyPr>
          <a:lstStyle/>
          <a:p>
            <a:pPr>
              <a:spcAft>
                <a:spcPts val="800"/>
              </a:spcAft>
            </a:pPr>
            <a:r>
              <a:rPr lang="en-IN" sz="1200" dirty="0" smtClean="0">
                <a:solidFill>
                  <a:srgbClr val="0000FF"/>
                </a:solidFill>
                <a:latin typeface="+mn-lt"/>
                <a:hlinkClick r:id="rId3"/>
              </a:rPr>
              <a:t>https://colab.research.google.com/drive/1K5rYl_m93S-GlznOJ0eGzzmGc9QLv7cK?usp=sharing/</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xmlns=""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xmlns="" id="{75F7452F-58BC-17CE-3016-C04F4A0BB586}"/>
              </a:ext>
            </a:extLst>
          </p:cNvPr>
          <p:cNvPicPr>
            <a:picLocks noChangeAspect="1"/>
          </p:cNvPicPr>
          <p:nvPr/>
        </p:nvPicPr>
        <p:blipFill rotWithShape="1">
          <a:blip r:embed="rId4"/>
          <a:srcRect l="7117" t="5427" r="7295" b="7474"/>
          <a:stretch/>
        </p:blipFill>
        <p:spPr>
          <a:xfrm>
            <a:off x="7520790" y="1000329"/>
            <a:ext cx="4551680" cy="4632115"/>
          </a:xfrm>
          <a:prstGeom prst="rect">
            <a:avLst/>
          </a:prstGeom>
        </p:spPr>
      </p:pic>
    </p:spTree>
    <p:extLst>
      <p:ext uri="{BB962C8B-B14F-4D97-AF65-F5344CB8AC3E}">
        <p14:creationId xmlns:p14="http://schemas.microsoft.com/office/powerpoint/2010/main" val="195852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0314" y="1461898"/>
            <a:ext cx="10267634" cy="4411464"/>
          </a:xfrm>
          <a:prstGeom prst="rect">
            <a:avLst/>
          </a:prstGeom>
          <a:noFill/>
        </p:spPr>
        <p:txBody>
          <a:bodyPr wrap="square" rtlCol="0">
            <a:spAutoFit/>
          </a:bodyPr>
          <a:lstStyle/>
          <a:p>
            <a:pPr>
              <a:spcAft>
                <a:spcPts val="800"/>
              </a:spcAft>
            </a:pPr>
            <a:r>
              <a:rPr lang="en-US" sz="1800" dirty="0">
                <a:latin typeface="+mn-lt"/>
              </a:rPr>
              <a:t>### Books</a:t>
            </a:r>
          </a:p>
          <a:p>
            <a:pPr marL="342900" indent="-342900">
              <a:spcAft>
                <a:spcPts val="800"/>
              </a:spcAft>
              <a:buAutoNum type="arabicPeriod"/>
            </a:pPr>
            <a:r>
              <a:rPr lang="en-US" sz="1800" dirty="0">
                <a:latin typeface="+mn-lt"/>
              </a:rPr>
              <a:t>*Cohen, A. J., et al.* (2005). Urban Air Quality: A Global Perspective. Cambridge University Press.</a:t>
            </a:r>
          </a:p>
          <a:p>
            <a:pPr marL="342900" indent="-342900">
              <a:spcAft>
                <a:spcPts val="800"/>
              </a:spcAft>
              <a:buAutoNum type="arabicPeriod"/>
            </a:pPr>
            <a:r>
              <a:rPr lang="en-US" sz="1800" dirty="0">
                <a:latin typeface="+mn-lt"/>
              </a:rPr>
              <a:t>. *Pope, C. A., &amp; Dockery, D. W.* (2006). Health Effects of Fine Particulate Air Pollution: Lines that Connect. Journal of Air and Waste Management Association, 56(6), 709-742. [Link](</a:t>
            </a:r>
            <a:r>
              <a:rPr lang="en-US" sz="1800" dirty="0">
                <a:latin typeface="+mn-lt"/>
                <a:hlinkClick r:id="rId3"/>
              </a:rPr>
              <a:t>https://doi.org/10.1080/10473289.2006.10464485</a:t>
            </a:r>
            <a:r>
              <a:rPr lang="en-US" sz="1800" dirty="0">
                <a:latin typeface="+mn-lt"/>
              </a:rPr>
              <a:t>)</a:t>
            </a:r>
          </a:p>
          <a:p>
            <a:pPr>
              <a:spcAft>
                <a:spcPts val="800"/>
              </a:spcAft>
            </a:pPr>
            <a:endParaRPr lang="en-US" sz="1800" dirty="0">
              <a:latin typeface="+mn-lt"/>
            </a:endParaRPr>
          </a:p>
          <a:p>
            <a:pPr>
              <a:spcAft>
                <a:spcPts val="800"/>
              </a:spcAft>
            </a:pPr>
            <a:r>
              <a:rPr lang="en-US" sz="1800" dirty="0">
                <a:latin typeface="+mn-lt"/>
              </a:rPr>
              <a:t>Online Resources</a:t>
            </a:r>
          </a:p>
          <a:p>
            <a:pPr>
              <a:spcAft>
                <a:spcPts val="800"/>
              </a:spcAft>
            </a:pPr>
            <a:r>
              <a:rPr lang="en-US" sz="1800" dirty="0">
                <a:latin typeface="+mn-lt"/>
              </a:rPr>
              <a:t>1.*Air Quality Index (AQI). (n.d.). *Understanding the AQI and its Health Impacts. [Link](</a:t>
            </a:r>
            <a:r>
              <a:rPr lang="en-US" sz="1800" dirty="0">
                <a:latin typeface="+mn-lt"/>
                <a:hlinkClick r:id="rId4"/>
              </a:rPr>
              <a:t>https://www.airnow.gov</a:t>
            </a:r>
            <a:r>
              <a:rPr lang="en-US" sz="1800" dirty="0">
                <a:latin typeface="+mn-lt"/>
              </a:rPr>
              <a:t>)</a:t>
            </a:r>
          </a:p>
          <a:p>
            <a:pPr>
              <a:spcAft>
                <a:spcPts val="800"/>
              </a:spcAft>
            </a:pPr>
            <a:r>
              <a:rPr lang="en-US" sz="1800" dirty="0">
                <a:latin typeface="+mn-lt"/>
              </a:rPr>
              <a:t>2. *National Aeronautics and Space Administration (NASA). (2021). *Earth Observing System Data and Information System (EOSDIS).</a:t>
            </a:r>
          </a:p>
          <a:p>
            <a:pPr>
              <a:spcAft>
                <a:spcPts val="800"/>
              </a:spcAft>
            </a:pPr>
            <a:r>
              <a:rPr lang="en-US" sz="1800" dirty="0">
                <a:latin typeface="+mn-lt"/>
              </a:rPr>
              <a:t>[Link](https://earthdata.nasa.gov/)</a:t>
            </a: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3824</TotalTime>
  <Words>1372</Words>
  <Application>Microsoft Office PowerPoint</Application>
  <PresentationFormat>Widescreen</PresentationFormat>
  <Paragraphs>86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71</cp:revision>
  <dcterms:modified xsi:type="dcterms:W3CDTF">2025-02-25T06:27:10Z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