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1.218</c:v>
                </c:pt>
                <c:pt idx="2">
                  <c:v>1.91692</c:v>
                </c:pt>
                <c:pt idx="3">
                  <c:v>2.2914500000000002</c:v>
                </c:pt>
                <c:pt idx="4">
                  <c:v>2.10738</c:v>
                </c:pt>
                <c:pt idx="5">
                  <c:v>2.11557</c:v>
                </c:pt>
                <c:pt idx="6">
                  <c:v>1.99753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2-457E-A575-707E496C2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7392-457E-A575-707E496C2D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Scalar</c:v>
                </c:pt>
                <c:pt idx="1">
                  <c:v>SIMD</c:v>
                </c:pt>
                <c:pt idx="2">
                  <c:v>Scalar(2 Threads)</c:v>
                </c:pt>
                <c:pt idx="3">
                  <c:v>Scalar(4 Threads)</c:v>
                </c:pt>
                <c:pt idx="4">
                  <c:v>Scalar(8 Threads)</c:v>
                </c:pt>
                <c:pt idx="5">
                  <c:v>Scalar(16 Threads)</c:v>
                </c:pt>
                <c:pt idx="6">
                  <c:v>Scalar(32 Threads)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7392-457E-A575-707E496C2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3916288"/>
        <c:axId val="913928352"/>
      </c:barChart>
      <c:catAx>
        <c:axId val="9139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28352"/>
        <c:crosses val="autoZero"/>
        <c:auto val="1"/>
        <c:lblAlgn val="ctr"/>
        <c:lblOffset val="100"/>
        <c:noMultiLvlLbl val="0"/>
      </c:catAx>
      <c:valAx>
        <c:axId val="9139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9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60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64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3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8821-68B1-4F2E-9BD0-2EE8022BB7C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A2083-6E00-47D3-BCB8-4C18C241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FC22-DDF4-D6AF-3246-03BADA81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052" y="3099647"/>
            <a:ext cx="5883921" cy="658705"/>
          </a:xfrm>
        </p:spPr>
        <p:txBody>
          <a:bodyPr/>
          <a:lstStyle/>
          <a:p>
            <a:r>
              <a:rPr lang="en-US" sz="3600" dirty="0"/>
              <a:t>Filter Design for ECG signal</a:t>
            </a:r>
          </a:p>
        </p:txBody>
      </p:sp>
    </p:spTree>
    <p:extLst>
      <p:ext uri="{BB962C8B-B14F-4D97-AF65-F5344CB8AC3E}">
        <p14:creationId xmlns:p14="http://schemas.microsoft.com/office/powerpoint/2010/main" val="343327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A25D-7D0E-E6A4-B1C1-8DD22618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39" y="318733"/>
            <a:ext cx="3826123" cy="1177749"/>
          </a:xfrm>
        </p:spPr>
        <p:txBody>
          <a:bodyPr>
            <a:normAutofit/>
          </a:bodyPr>
          <a:lstStyle/>
          <a:p>
            <a:r>
              <a:rPr lang="en-US" sz="2800" dirty="0"/>
              <a:t>SoC Block Diagram</a:t>
            </a:r>
          </a:p>
        </p:txBody>
      </p:sp>
      <p:pic>
        <p:nvPicPr>
          <p:cNvPr id="6" name="Content Placeholder 5" descr="Diagram, table&#10;&#10;Description automatically generated">
            <a:extLst>
              <a:ext uri="{FF2B5EF4-FFF2-40B4-BE49-F238E27FC236}">
                <a16:creationId xmlns:a16="http://schemas.microsoft.com/office/drawing/2014/main" id="{0A9F9D21-DE51-2A15-D5D1-9EA65B47E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0" y="2006617"/>
            <a:ext cx="6914792" cy="3674938"/>
          </a:xfrm>
        </p:spPr>
      </p:pic>
    </p:spTree>
    <p:extLst>
      <p:ext uri="{BB962C8B-B14F-4D97-AF65-F5344CB8AC3E}">
        <p14:creationId xmlns:p14="http://schemas.microsoft.com/office/powerpoint/2010/main" val="251198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6C62-9327-4B7D-E897-A2BE633D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149883"/>
            <a:ext cx="5188701" cy="639587"/>
          </a:xfrm>
        </p:spPr>
        <p:txBody>
          <a:bodyPr/>
          <a:lstStyle/>
          <a:p>
            <a:r>
              <a:rPr lang="en-US" sz="3600" dirty="0"/>
              <a:t>RGB to Gray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33905-AB64-2196-6848-7F91FA4F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2743201"/>
            <a:ext cx="7936816" cy="240453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Relatively simple operation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Formula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Gray value = </a:t>
            </a:r>
            <a:r>
              <a:rPr lang="pt-BR" sz="2400" dirty="0">
                <a:solidFill>
                  <a:schemeClr val="tx1"/>
                </a:solidFill>
              </a:rPr>
              <a:t>(</a:t>
            </a:r>
            <a:r>
              <a:rPr lang="pt-BR" sz="2400" dirty="0">
                <a:solidFill>
                  <a:srgbClr val="FF0000"/>
                </a:solidFill>
              </a:rPr>
              <a:t>R</a:t>
            </a:r>
            <a:r>
              <a:rPr lang="pt-BR" sz="2400" dirty="0">
                <a:solidFill>
                  <a:schemeClr val="tx1"/>
                </a:solidFill>
              </a:rPr>
              <a:t> *0.2126f + </a:t>
            </a:r>
            <a:r>
              <a:rPr lang="pt-BR" sz="2400" dirty="0">
                <a:solidFill>
                  <a:srgbClr val="00B050"/>
                </a:solidFill>
              </a:rPr>
              <a:t>G</a:t>
            </a:r>
            <a:r>
              <a:rPr lang="pt-BR" sz="2400" dirty="0">
                <a:solidFill>
                  <a:schemeClr val="tx1"/>
                </a:solidFill>
              </a:rPr>
              <a:t> *0.7152f + </a:t>
            </a:r>
            <a:r>
              <a:rPr lang="pt-BR" sz="2400" dirty="0">
                <a:solidFill>
                  <a:srgbClr val="0070C0"/>
                </a:solidFill>
              </a:rPr>
              <a:t>B</a:t>
            </a:r>
            <a:r>
              <a:rPr lang="pt-BR" sz="2400" dirty="0">
                <a:solidFill>
                  <a:schemeClr val="tx1"/>
                </a:solidFill>
              </a:rPr>
              <a:t> *0.0722f)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   R, G, B are Red, Green, and Blue Channel values.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5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B53E-21F8-D0E8-8E1F-2609424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18016"/>
            <a:ext cx="4335217" cy="1278466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2250892-2A0E-96C0-F9BB-27B217163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09477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A756-8EB2-2A6F-5076-9703E5D5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819" y="2777070"/>
            <a:ext cx="4633093" cy="166711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Maximum speed up achieved for a scalar implementation with thread level parallelism with 4 threads.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42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9F3-CABD-07DF-4DDE-E9326F7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6E450-229E-D225-5431-96F5FF4CF2D5}"/>
              </a:ext>
            </a:extLst>
          </p:cNvPr>
          <p:cNvSpPr txBox="1"/>
          <p:nvPr/>
        </p:nvSpPr>
        <p:spPr>
          <a:xfrm>
            <a:off x="786580" y="1930400"/>
            <a:ext cx="9094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Scalar implementation(Baseline)- </a:t>
            </a:r>
          </a:p>
          <a:p>
            <a:r>
              <a:rPr lang="en-US" sz="2400" dirty="0"/>
              <a:t>    Simple for loop implementation running on a single core.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SIMD Implementation- </a:t>
            </a:r>
            <a:r>
              <a:rPr lang="en-US" sz="2400" dirty="0"/>
              <a:t>Taking advantage of data parallel SIMD engine and implement data operations   using AArch64 Neon assembly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/>
              <a:t>OpenMP implementation- </a:t>
            </a:r>
            <a:r>
              <a:rPr lang="en-US" sz="2400" dirty="0"/>
              <a:t>Taking advantage of multicore SoC with different no. of threads from 2 to 32.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3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E990-29EE-F2F2-8166-861AC58F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54" y="428250"/>
            <a:ext cx="7766936" cy="1646302"/>
          </a:xfrm>
        </p:spPr>
        <p:txBody>
          <a:bodyPr/>
          <a:lstStyle/>
          <a:p>
            <a:pPr algn="l"/>
            <a:r>
              <a:rPr lang="en-US" sz="3600" dirty="0"/>
              <a:t>Future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D589B-74BE-C03F-CC6A-C4309CEB0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54" y="2182761"/>
            <a:ext cx="8295694" cy="226142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Using different memory map for image file planar or instead of current interleaved.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 data and thread level parallelism.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cache length and memory hierarchy into account.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23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6B3-DABC-F938-BCBC-C2B31CA38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12CB-3C25-4ED9-A0A8-ECB4A337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Umesh Deshmukh</a:t>
            </a:r>
          </a:p>
          <a:p>
            <a:r>
              <a:rPr lang="en-US" sz="2400" dirty="0"/>
              <a:t>umeshdeshmukh2024@gmail.com</a:t>
            </a:r>
          </a:p>
        </p:txBody>
      </p:sp>
    </p:spTree>
    <p:extLst>
      <p:ext uri="{BB962C8B-B14F-4D97-AF65-F5344CB8AC3E}">
        <p14:creationId xmlns:p14="http://schemas.microsoft.com/office/powerpoint/2010/main" val="14996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E9BC-45C6-EB51-E166-5F1EAA32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09BB84EA-7E88-4026-0C9D-133106FB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2160588"/>
            <a:ext cx="7852092" cy="4293552"/>
          </a:xfrm>
        </p:spPr>
      </p:pic>
    </p:spTree>
    <p:extLst>
      <p:ext uri="{BB962C8B-B14F-4D97-AF65-F5344CB8AC3E}">
        <p14:creationId xmlns:p14="http://schemas.microsoft.com/office/powerpoint/2010/main" val="10376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BBA1-DC99-7FDB-285D-ED82AA3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A78D17-566B-EFA5-0AB5-063FBD39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160588"/>
            <a:ext cx="8694882" cy="4087812"/>
          </a:xfrm>
        </p:spPr>
      </p:pic>
    </p:spTree>
    <p:extLst>
      <p:ext uri="{BB962C8B-B14F-4D97-AF65-F5344CB8AC3E}">
        <p14:creationId xmlns:p14="http://schemas.microsoft.com/office/powerpoint/2010/main" val="236593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6FE-859C-F6AE-0C9A-0C75245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4E76A8-B0DF-9E68-47B5-95FDC225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60588"/>
            <a:ext cx="8596669" cy="4141152"/>
          </a:xfrm>
        </p:spPr>
      </p:pic>
    </p:spTree>
    <p:extLst>
      <p:ext uri="{BB962C8B-B14F-4D97-AF65-F5344CB8AC3E}">
        <p14:creationId xmlns:p14="http://schemas.microsoft.com/office/powerpoint/2010/main" val="30410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54AD-4D97-052C-4405-B2CD1008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95CFAB1-EC9C-6106-59AB-2B39BF07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13928"/>
            <a:ext cx="6179820" cy="4369752"/>
          </a:xfrm>
        </p:spPr>
      </p:pic>
    </p:spTree>
    <p:extLst>
      <p:ext uri="{BB962C8B-B14F-4D97-AF65-F5344CB8AC3E}">
        <p14:creationId xmlns:p14="http://schemas.microsoft.com/office/powerpoint/2010/main" val="11321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86B-4D5B-4EB6-E73C-3A9FCD8C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113C2F8-73EF-14ED-E928-8CC3100F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7" cy="4164012"/>
          </a:xfrm>
        </p:spPr>
      </p:pic>
    </p:spTree>
    <p:extLst>
      <p:ext uri="{BB962C8B-B14F-4D97-AF65-F5344CB8AC3E}">
        <p14:creationId xmlns:p14="http://schemas.microsoft.com/office/powerpoint/2010/main" val="24729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04F-3C8E-8F0F-5F42-4B5D1D7E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1C8BD8-1526-E8CA-5327-F6028B325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75" y="2196141"/>
            <a:ext cx="6081287" cy="3810330"/>
          </a:xfrm>
        </p:spPr>
      </p:pic>
    </p:spTree>
    <p:extLst>
      <p:ext uri="{BB962C8B-B14F-4D97-AF65-F5344CB8AC3E}">
        <p14:creationId xmlns:p14="http://schemas.microsoft.com/office/powerpoint/2010/main" val="127067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9434-BF8F-7920-B734-004D4E86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2695370"/>
            <a:ext cx="9684775" cy="21027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Efficient implementation of image processing algorithm on ARM v8 processor</a:t>
            </a:r>
          </a:p>
        </p:txBody>
      </p:sp>
    </p:spTree>
    <p:extLst>
      <p:ext uri="{BB962C8B-B14F-4D97-AF65-F5344CB8AC3E}">
        <p14:creationId xmlns:p14="http://schemas.microsoft.com/office/powerpoint/2010/main" val="17363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B78B-D1C3-DEC5-302F-87C9736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5" y="218016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Target Device </a:t>
            </a:r>
          </a:p>
        </p:txBody>
      </p:sp>
      <p:pic>
        <p:nvPicPr>
          <p:cNvPr id="6" name="Content Placeholder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110114D-97BB-EAFF-DAE5-0C4D0C71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89" y="2604539"/>
            <a:ext cx="5677445" cy="4056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657D-80F4-F806-AB91-1BA7EC3CD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604539"/>
            <a:ext cx="5113866" cy="2756979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Single board computer model </a:t>
            </a:r>
            <a:r>
              <a:rPr lang="en-US" sz="2400" dirty="0"/>
              <a:t>- Raspberry Pi 400</a:t>
            </a:r>
          </a:p>
          <a:p>
            <a:r>
              <a:rPr lang="en-US" sz="2400" u="sng" dirty="0"/>
              <a:t>SoC specifications- </a:t>
            </a:r>
          </a:p>
          <a:p>
            <a:r>
              <a:rPr lang="en-US" sz="2400" dirty="0"/>
              <a:t>Broadcom BCM2711 quad-core Cortex-A72 </a:t>
            </a:r>
          </a:p>
          <a:p>
            <a:r>
              <a:rPr lang="en-US" sz="2400" dirty="0"/>
              <a:t>(ARM v8) 64-bit SoC @ 1.8GHz</a:t>
            </a:r>
          </a:p>
          <a:p>
            <a:r>
              <a:rPr lang="en-US" sz="2400" u="sng" dirty="0"/>
              <a:t>Memory</a:t>
            </a:r>
            <a:r>
              <a:rPr lang="en-US" sz="2400" dirty="0"/>
              <a:t>- 4GB LPDDR4-3200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6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201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Filter Design for ECG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Efficient implementation of image processing algorithm on ARM v8 processor</vt:lpstr>
      <vt:lpstr>Target Device </vt:lpstr>
      <vt:lpstr>SoC Block Diagram</vt:lpstr>
      <vt:lpstr>RGB to Gray conversion</vt:lpstr>
      <vt:lpstr>Performance comparison</vt:lpstr>
      <vt:lpstr>Implementations</vt:lpstr>
      <vt:lpstr>Future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umesh d</dc:creator>
  <cp:lastModifiedBy>umesh d</cp:lastModifiedBy>
  <cp:revision>5</cp:revision>
  <dcterms:created xsi:type="dcterms:W3CDTF">2022-10-20T05:01:30Z</dcterms:created>
  <dcterms:modified xsi:type="dcterms:W3CDTF">2022-10-20T07:29:46Z</dcterms:modified>
</cp:coreProperties>
</file>