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j123dutt@gmail.com" initials="" lastIdx="1" clrIdx="0">
    <p:extLst>
      <p:ext uri="{19B8F6BF-5375-455C-9EA6-DF929625EA0E}">
        <p15:presenceInfo xmlns:p15="http://schemas.microsoft.com/office/powerpoint/2012/main" userId="92f56cd133597a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commentAuthors" Target="commentAuthors.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9865-028F-32A5-923E-38173BB30873}"/>
              </a:ext>
            </a:extLst>
          </p:cNvPr>
          <p:cNvSpPr>
            <a:spLocks noGrp="1"/>
          </p:cNvSpPr>
          <p:nvPr>
            <p:ph type="ctrTitle"/>
          </p:nvPr>
        </p:nvSpPr>
        <p:spPr/>
        <p:txBody>
          <a:bodyPr anchor="ctr"/>
          <a:lstStyle/>
          <a:p>
            <a:pPr algn="ctr"/>
            <a:r>
              <a:rPr lang="en-IN" b="1" dirty="0">
                <a:solidFill>
                  <a:schemeClr val="bg1"/>
                </a:solidFill>
              </a:rPr>
              <a:t>Varve Analysis</a:t>
            </a:r>
            <a:endParaRPr lang="en-US" b="1" dirty="0">
              <a:solidFill>
                <a:schemeClr val="bg1"/>
              </a:solidFill>
            </a:endParaRPr>
          </a:p>
        </p:txBody>
      </p:sp>
      <p:sp>
        <p:nvSpPr>
          <p:cNvPr id="3" name="Subtitle 2">
            <a:extLst>
              <a:ext uri="{FF2B5EF4-FFF2-40B4-BE49-F238E27FC236}">
                <a16:creationId xmlns:a16="http://schemas.microsoft.com/office/drawing/2014/main" id="{F16DB11B-187A-6F21-3B66-6A06A5A895A2}"/>
              </a:ext>
            </a:extLst>
          </p:cNvPr>
          <p:cNvSpPr>
            <a:spLocks noGrp="1"/>
          </p:cNvSpPr>
          <p:nvPr>
            <p:ph type="subTitle" idx="1"/>
          </p:nvPr>
        </p:nvSpPr>
        <p:spPr/>
        <p:txBody>
          <a:bodyPr anchor="ctr"/>
          <a:lstStyle/>
          <a:p>
            <a:pPr algn="ctr"/>
            <a:r>
              <a:rPr lang="en-IN" b="1" dirty="0">
                <a:solidFill>
                  <a:schemeClr val="bg1"/>
                </a:solidFill>
              </a:rPr>
              <a:t>Presented By </a:t>
            </a:r>
            <a:r>
              <a:rPr lang="en-IN" b="1" dirty="0" err="1">
                <a:solidFill>
                  <a:schemeClr val="bg1"/>
                </a:solidFill>
              </a:rPr>
              <a:t>Arijit</a:t>
            </a:r>
            <a:r>
              <a:rPr lang="en-IN" b="1" dirty="0">
                <a:solidFill>
                  <a:schemeClr val="bg1"/>
                </a:solidFill>
              </a:rPr>
              <a:t> Dutta</a:t>
            </a:r>
            <a:endParaRPr lang="en-US" b="1" dirty="0">
              <a:solidFill>
                <a:schemeClr val="bg1"/>
              </a:solidFill>
            </a:endParaRPr>
          </a:p>
        </p:txBody>
      </p:sp>
    </p:spTree>
    <p:extLst>
      <p:ext uri="{BB962C8B-B14F-4D97-AF65-F5344CB8AC3E}">
        <p14:creationId xmlns:p14="http://schemas.microsoft.com/office/powerpoint/2010/main" val="202102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36FC-0F66-2502-EA21-23796ECEFA92}"/>
              </a:ext>
            </a:extLst>
          </p:cNvPr>
          <p:cNvSpPr>
            <a:spLocks noGrp="1"/>
          </p:cNvSpPr>
          <p:nvPr>
            <p:ph type="title"/>
          </p:nvPr>
        </p:nvSpPr>
        <p:spPr>
          <a:xfrm>
            <a:off x="620747" y="797629"/>
            <a:ext cx="8761413" cy="706964"/>
          </a:xfrm>
        </p:spPr>
        <p:txBody>
          <a:bodyPr/>
          <a:lstStyle/>
          <a:p>
            <a:r>
              <a:rPr lang="en-IN" b="1" dirty="0"/>
              <a:t>Introduction :</a:t>
            </a:r>
            <a:endParaRPr lang="en-US" b="1" dirty="0"/>
          </a:p>
        </p:txBody>
      </p:sp>
      <p:sp>
        <p:nvSpPr>
          <p:cNvPr id="3" name="Content Placeholder 2">
            <a:extLst>
              <a:ext uri="{FF2B5EF4-FFF2-40B4-BE49-F238E27FC236}">
                <a16:creationId xmlns:a16="http://schemas.microsoft.com/office/drawing/2014/main" id="{407251B7-EA9D-80C9-36D2-0767C1AAE84B}"/>
              </a:ext>
            </a:extLst>
          </p:cNvPr>
          <p:cNvSpPr>
            <a:spLocks noGrp="1"/>
          </p:cNvSpPr>
          <p:nvPr>
            <p:ph idx="1"/>
          </p:nvPr>
        </p:nvSpPr>
        <p:spPr>
          <a:xfrm rot="10800000" flipV="1">
            <a:off x="483808" y="2503713"/>
            <a:ext cx="10707902" cy="4354287"/>
          </a:xfrm>
        </p:spPr>
        <p:txBody>
          <a:bodyPr/>
          <a:lstStyle/>
          <a:p>
            <a:pPr marL="0" indent="0">
              <a:buNone/>
            </a:pPr>
            <a:r>
              <a:rPr lang="en-IN" dirty="0"/>
              <a:t> A varve is an annual layer of sediment and sedimentary rock. Varve analysis is </a:t>
            </a:r>
            <a:r>
              <a:rPr lang="en-IN" dirty="0" err="1"/>
              <a:t>aslo</a:t>
            </a:r>
            <a:r>
              <a:rPr lang="en-IN" dirty="0"/>
              <a:t> known as varve chronology and varve count.  The annual layers of sediments that deposited on the floor of the glacial lake or other relatively quiet water bodies. The word varve desires from the Swedish word </a:t>
            </a:r>
            <a:r>
              <a:rPr lang="en-IN" dirty="0" err="1"/>
              <a:t>varv</a:t>
            </a:r>
            <a:r>
              <a:rPr lang="en-IN" dirty="0"/>
              <a:t> whose meanings and connotation include revolution and layers and circle. The term first appeared as </a:t>
            </a:r>
            <a:r>
              <a:rPr lang="en-IN" dirty="0" err="1"/>
              <a:t>Hvarfig</a:t>
            </a:r>
            <a:r>
              <a:rPr lang="en-IN" dirty="0"/>
              <a:t>  </a:t>
            </a:r>
            <a:r>
              <a:rPr lang="en-IN" dirty="0" err="1"/>
              <a:t>lera</a:t>
            </a:r>
            <a:r>
              <a:rPr lang="en-IN" dirty="0"/>
              <a:t> on the first map produced by  Geological Survey Of Sweden in 1862. Where varve </a:t>
            </a:r>
            <a:r>
              <a:rPr lang="en-IN" dirty="0" err="1"/>
              <a:t>refered</a:t>
            </a:r>
            <a:r>
              <a:rPr lang="en-IN" dirty="0"/>
              <a:t> to each of the </a:t>
            </a:r>
            <a:r>
              <a:rPr lang="en-IN" dirty="0" err="1"/>
              <a:t>seperate</a:t>
            </a:r>
            <a:r>
              <a:rPr lang="en-IN" dirty="0"/>
              <a:t> components comprising a single annual layer in glacial lake sediments.</a:t>
            </a:r>
          </a:p>
          <a:p>
            <a:r>
              <a:rPr lang="en-IN" dirty="0"/>
              <a:t>In 1910 the Swedish geologist Sir Gerard De Geer proposed a new </a:t>
            </a:r>
            <a:r>
              <a:rPr lang="en-IN" dirty="0" err="1"/>
              <a:t>fformal</a:t>
            </a:r>
            <a:r>
              <a:rPr lang="en-IN" dirty="0"/>
              <a:t> definition, where varve means the whole of any sedimentary rock. </a:t>
            </a:r>
          </a:p>
          <a:p>
            <a:r>
              <a:rPr lang="en-IN" dirty="0"/>
              <a:t>Basically varve layers made by two seasons. 1.Melting season or Summer layers(thicker and lighter) and 2.Non-melting season or Winter season(thinner and darker). So it means 1summer+1winter = 1year. By counting </a:t>
            </a:r>
            <a:r>
              <a:rPr lang="en-IN" dirty="0" err="1"/>
              <a:t>varves</a:t>
            </a:r>
            <a:r>
              <a:rPr lang="en-IN" dirty="0"/>
              <a:t> it is possible to establish an absolute time scale of the fossils, up to about 20,000 year’s ago. 1summer+1winter = 1 year. </a:t>
            </a:r>
          </a:p>
        </p:txBody>
      </p:sp>
    </p:spTree>
    <p:extLst>
      <p:ext uri="{BB962C8B-B14F-4D97-AF65-F5344CB8AC3E}">
        <p14:creationId xmlns:p14="http://schemas.microsoft.com/office/powerpoint/2010/main" val="245180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8CE0-FF37-F49E-0BB3-89ACFDF070C1}"/>
              </a:ext>
            </a:extLst>
          </p:cNvPr>
          <p:cNvSpPr>
            <a:spLocks noGrp="1"/>
          </p:cNvSpPr>
          <p:nvPr>
            <p:ph type="title"/>
          </p:nvPr>
        </p:nvSpPr>
        <p:spPr/>
        <p:txBody>
          <a:bodyPr anchor="ctr"/>
          <a:lstStyle/>
          <a:p>
            <a:pPr algn="ctr"/>
            <a:r>
              <a:rPr lang="en-IN" b="1" dirty="0"/>
              <a:t>Basic Principles :</a:t>
            </a:r>
            <a:endParaRPr lang="en-US" b="1" dirty="0"/>
          </a:p>
        </p:txBody>
      </p:sp>
      <p:sp>
        <p:nvSpPr>
          <p:cNvPr id="3" name="Content Placeholder 2">
            <a:extLst>
              <a:ext uri="{FF2B5EF4-FFF2-40B4-BE49-F238E27FC236}">
                <a16:creationId xmlns:a16="http://schemas.microsoft.com/office/drawing/2014/main" id="{CA1E91B2-0722-747B-486C-55AA72A3FEE3}"/>
              </a:ext>
            </a:extLst>
          </p:cNvPr>
          <p:cNvSpPr>
            <a:spLocks noGrp="1"/>
          </p:cNvSpPr>
          <p:nvPr>
            <p:ph sz="half" idx="1"/>
          </p:nvPr>
        </p:nvSpPr>
        <p:spPr>
          <a:xfrm>
            <a:off x="589653" y="2395458"/>
            <a:ext cx="7550442" cy="4232731"/>
          </a:xfrm>
        </p:spPr>
        <p:txBody>
          <a:bodyPr/>
          <a:lstStyle/>
          <a:p>
            <a:r>
              <a:rPr lang="en-IN" dirty="0"/>
              <a:t>Varve analysis involves studying annual layers of sediment in bodies of water, typically lake. Here are some basic principles : </a:t>
            </a:r>
          </a:p>
          <a:p>
            <a:pPr>
              <a:buFont typeface="+mj-lt"/>
              <a:buAutoNum type="arabicPeriod"/>
            </a:pPr>
            <a:r>
              <a:rPr lang="en-IN" b="1" dirty="0"/>
              <a:t>Formation of </a:t>
            </a:r>
            <a:r>
              <a:rPr lang="en-IN" b="1" dirty="0" err="1"/>
              <a:t>Varves</a:t>
            </a:r>
            <a:r>
              <a:rPr lang="en-IN" b="1" dirty="0"/>
              <a:t>. </a:t>
            </a:r>
          </a:p>
          <a:p>
            <a:pPr>
              <a:buFont typeface="+mj-lt"/>
              <a:buAutoNum type="arabicPeriod"/>
            </a:pPr>
            <a:r>
              <a:rPr lang="en-IN" b="1" dirty="0"/>
              <a:t>Annual Nature. </a:t>
            </a:r>
          </a:p>
          <a:p>
            <a:pPr>
              <a:buFont typeface="+mj-lt"/>
              <a:buAutoNum type="arabicPeriod"/>
            </a:pPr>
            <a:r>
              <a:rPr lang="en-IN" b="1" dirty="0"/>
              <a:t>Depositional Environment. </a:t>
            </a:r>
          </a:p>
          <a:p>
            <a:pPr>
              <a:buFont typeface="+mj-lt"/>
              <a:buAutoNum type="arabicPeriod"/>
            </a:pPr>
            <a:r>
              <a:rPr lang="en-IN" b="1" dirty="0"/>
              <a:t>Climate Records. </a:t>
            </a:r>
          </a:p>
          <a:p>
            <a:pPr>
              <a:buFont typeface="+mj-lt"/>
              <a:buAutoNum type="arabicPeriod"/>
            </a:pPr>
            <a:r>
              <a:rPr lang="en-IN" b="1" dirty="0"/>
              <a:t>Dating and Chronology. </a:t>
            </a:r>
          </a:p>
          <a:p>
            <a:pPr>
              <a:buFont typeface="+mj-lt"/>
              <a:buAutoNum type="arabicPeriod"/>
            </a:pPr>
            <a:r>
              <a:rPr lang="en-IN" b="1" dirty="0"/>
              <a:t>Microscopic Analysis.</a:t>
            </a:r>
          </a:p>
          <a:p>
            <a:pPr>
              <a:buFont typeface="+mj-lt"/>
              <a:buAutoNum type="arabicPeriod"/>
            </a:pPr>
            <a:r>
              <a:rPr lang="en-IN" b="1" dirty="0"/>
              <a:t>Interpreting Events. </a:t>
            </a:r>
          </a:p>
        </p:txBody>
      </p:sp>
      <p:pic>
        <p:nvPicPr>
          <p:cNvPr id="5" name="Content Placeholder 4">
            <a:extLst>
              <a:ext uri="{FF2B5EF4-FFF2-40B4-BE49-F238E27FC236}">
                <a16:creationId xmlns:a16="http://schemas.microsoft.com/office/drawing/2014/main" id="{76C8032F-A697-1E4A-DC9C-65E20BBDC382}"/>
              </a:ext>
            </a:extLst>
          </p:cNvPr>
          <p:cNvPicPr>
            <a:picLocks noGrp="1" noChangeAspect="1"/>
          </p:cNvPicPr>
          <p:nvPr>
            <p:ph sz="half" idx="2"/>
          </p:nvPr>
        </p:nvPicPr>
        <p:blipFill>
          <a:blip r:embed="rId2"/>
          <a:stretch>
            <a:fillRect/>
          </a:stretch>
        </p:blipFill>
        <p:spPr>
          <a:xfrm>
            <a:off x="5010827" y="3096680"/>
            <a:ext cx="3365500" cy="3025645"/>
          </a:xfrm>
        </p:spPr>
      </p:pic>
      <p:pic>
        <p:nvPicPr>
          <p:cNvPr id="4" name="Picture 3">
            <a:extLst>
              <a:ext uri="{FF2B5EF4-FFF2-40B4-BE49-F238E27FC236}">
                <a16:creationId xmlns:a16="http://schemas.microsoft.com/office/drawing/2014/main" id="{E7924C62-1736-FAD5-BA43-939A93529612}"/>
              </a:ext>
            </a:extLst>
          </p:cNvPr>
          <p:cNvPicPr>
            <a:picLocks noChangeAspect="1"/>
          </p:cNvPicPr>
          <p:nvPr/>
        </p:nvPicPr>
        <p:blipFill>
          <a:blip r:embed="rId3"/>
          <a:stretch>
            <a:fillRect/>
          </a:stretch>
        </p:blipFill>
        <p:spPr>
          <a:xfrm>
            <a:off x="8612559" y="3096680"/>
            <a:ext cx="3122836" cy="2830286"/>
          </a:xfrm>
          <a:prstGeom prst="rect">
            <a:avLst/>
          </a:prstGeom>
        </p:spPr>
      </p:pic>
    </p:spTree>
    <p:extLst>
      <p:ext uri="{BB962C8B-B14F-4D97-AF65-F5344CB8AC3E}">
        <p14:creationId xmlns:p14="http://schemas.microsoft.com/office/powerpoint/2010/main" val="407039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F784-C6F5-F08F-3204-25E3F4252229}"/>
              </a:ext>
            </a:extLst>
          </p:cNvPr>
          <p:cNvSpPr>
            <a:spLocks noGrp="1"/>
          </p:cNvSpPr>
          <p:nvPr>
            <p:ph type="title"/>
          </p:nvPr>
        </p:nvSpPr>
        <p:spPr/>
        <p:txBody>
          <a:bodyPr/>
          <a:lstStyle/>
          <a:p>
            <a:r>
              <a:rPr lang="en-IN" b="1" dirty="0"/>
              <a:t>Method Of Sample Collection : </a:t>
            </a:r>
            <a:endParaRPr lang="en-US" b="1" dirty="0"/>
          </a:p>
        </p:txBody>
      </p:sp>
      <p:sp>
        <p:nvSpPr>
          <p:cNvPr id="3" name="Content Placeholder 2">
            <a:extLst>
              <a:ext uri="{FF2B5EF4-FFF2-40B4-BE49-F238E27FC236}">
                <a16:creationId xmlns:a16="http://schemas.microsoft.com/office/drawing/2014/main" id="{A774EF80-EE34-0F6A-94CE-7232C252A50C}"/>
              </a:ext>
            </a:extLst>
          </p:cNvPr>
          <p:cNvSpPr>
            <a:spLocks noGrp="1"/>
          </p:cNvSpPr>
          <p:nvPr>
            <p:ph sz="half" idx="1"/>
          </p:nvPr>
        </p:nvSpPr>
        <p:spPr>
          <a:xfrm>
            <a:off x="541168" y="2325310"/>
            <a:ext cx="6183783" cy="4351261"/>
          </a:xfrm>
        </p:spPr>
        <p:txBody>
          <a:bodyPr/>
          <a:lstStyle/>
          <a:p>
            <a:pPr marL="0" indent="0">
              <a:buNone/>
            </a:pPr>
            <a:r>
              <a:rPr lang="en-IN" dirty="0"/>
              <a:t>In varve analysis, method of sample collection is crucial for preserving the sediment fabric and recovering the sediment-water face, which provides the baseline for further analysis. There are several techniques for collecting samples : </a:t>
            </a:r>
          </a:p>
          <a:p>
            <a:r>
              <a:rPr lang="en-IN" b="1" dirty="0"/>
              <a:t>Coring.</a:t>
            </a:r>
          </a:p>
          <a:p>
            <a:r>
              <a:rPr lang="en-IN" b="1" dirty="0"/>
              <a:t>Crust-freeze Sampler. </a:t>
            </a:r>
          </a:p>
          <a:p>
            <a:r>
              <a:rPr lang="en-IN" b="1" dirty="0"/>
              <a:t>Non-Destructive Techniques. </a:t>
            </a:r>
          </a:p>
          <a:p>
            <a:pPr marL="0" indent="0">
              <a:buNone/>
            </a:pPr>
            <a:r>
              <a:rPr lang="en-IN" dirty="0"/>
              <a:t>When collecting </a:t>
            </a:r>
            <a:r>
              <a:rPr lang="en-IN" dirty="0" err="1"/>
              <a:t>samples,it</a:t>
            </a:r>
            <a:r>
              <a:rPr lang="en-IN" dirty="0"/>
              <a:t> is essential to ensure that technique does not disturb the magnetic signals during coring. Clusters of samples should be taken about every 50 years to record secular variations in the sediment. </a:t>
            </a:r>
            <a:endParaRPr lang="en-US" dirty="0"/>
          </a:p>
        </p:txBody>
      </p:sp>
      <p:pic>
        <p:nvPicPr>
          <p:cNvPr id="5" name="Content Placeholder 4">
            <a:extLst>
              <a:ext uri="{FF2B5EF4-FFF2-40B4-BE49-F238E27FC236}">
                <a16:creationId xmlns:a16="http://schemas.microsoft.com/office/drawing/2014/main" id="{A7F31AF7-6A41-366C-019C-7953643806D5}"/>
              </a:ext>
            </a:extLst>
          </p:cNvPr>
          <p:cNvPicPr>
            <a:picLocks noGrp="1" noChangeAspect="1"/>
          </p:cNvPicPr>
          <p:nvPr>
            <p:ph sz="half" idx="2"/>
          </p:nvPr>
        </p:nvPicPr>
        <p:blipFill>
          <a:blip r:embed="rId2"/>
          <a:stretch>
            <a:fillRect/>
          </a:stretch>
        </p:blipFill>
        <p:spPr>
          <a:xfrm>
            <a:off x="8180255" y="4496085"/>
            <a:ext cx="3470577" cy="2180486"/>
          </a:xfrm>
        </p:spPr>
      </p:pic>
      <p:pic>
        <p:nvPicPr>
          <p:cNvPr id="6" name="Picture 5">
            <a:extLst>
              <a:ext uri="{FF2B5EF4-FFF2-40B4-BE49-F238E27FC236}">
                <a16:creationId xmlns:a16="http://schemas.microsoft.com/office/drawing/2014/main" id="{8556411D-2C79-C624-C6B2-CD918AC983A2}"/>
              </a:ext>
            </a:extLst>
          </p:cNvPr>
          <p:cNvPicPr>
            <a:picLocks noChangeAspect="1"/>
          </p:cNvPicPr>
          <p:nvPr/>
        </p:nvPicPr>
        <p:blipFill>
          <a:blip r:embed="rId3"/>
          <a:stretch>
            <a:fillRect/>
          </a:stretch>
        </p:blipFill>
        <p:spPr>
          <a:xfrm>
            <a:off x="8180255" y="2325310"/>
            <a:ext cx="3472223" cy="1989516"/>
          </a:xfrm>
          <a:prstGeom prst="rect">
            <a:avLst/>
          </a:prstGeom>
        </p:spPr>
      </p:pic>
    </p:spTree>
    <p:extLst>
      <p:ext uri="{BB962C8B-B14F-4D97-AF65-F5344CB8AC3E}">
        <p14:creationId xmlns:p14="http://schemas.microsoft.com/office/powerpoint/2010/main" val="198517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C601-5193-FEFD-19CC-30C8F111DA63}"/>
              </a:ext>
            </a:extLst>
          </p:cNvPr>
          <p:cNvSpPr>
            <a:spLocks noGrp="1"/>
          </p:cNvSpPr>
          <p:nvPr>
            <p:ph type="title"/>
          </p:nvPr>
        </p:nvSpPr>
        <p:spPr/>
        <p:txBody>
          <a:bodyPr/>
          <a:lstStyle/>
          <a:p>
            <a:r>
              <a:rPr lang="en-IN" b="1" dirty="0"/>
              <a:t>Laboratory Procedure : </a:t>
            </a:r>
            <a:endParaRPr lang="en-US" b="1" dirty="0"/>
          </a:p>
        </p:txBody>
      </p:sp>
      <p:sp>
        <p:nvSpPr>
          <p:cNvPr id="3" name="Content Placeholder 2">
            <a:extLst>
              <a:ext uri="{FF2B5EF4-FFF2-40B4-BE49-F238E27FC236}">
                <a16:creationId xmlns:a16="http://schemas.microsoft.com/office/drawing/2014/main" id="{806325A5-F75F-02CA-9BB8-DC0940FD581B}"/>
              </a:ext>
            </a:extLst>
          </p:cNvPr>
          <p:cNvSpPr>
            <a:spLocks noGrp="1"/>
          </p:cNvSpPr>
          <p:nvPr>
            <p:ph idx="1"/>
          </p:nvPr>
        </p:nvSpPr>
        <p:spPr>
          <a:xfrm>
            <a:off x="501811" y="2582333"/>
            <a:ext cx="10710475" cy="4033761"/>
          </a:xfrm>
        </p:spPr>
        <p:txBody>
          <a:bodyPr>
            <a:normAutofit/>
          </a:bodyPr>
          <a:lstStyle/>
          <a:p>
            <a:pPr marL="0" indent="0">
              <a:buNone/>
            </a:pPr>
            <a:r>
              <a:rPr lang="en-IN" dirty="0"/>
              <a:t>Varve analysis involves examining annual sediment layers in bodies of water to study past environmental changes. The laboratory procedure for varve analysis involves several steps – </a:t>
            </a:r>
            <a:endParaRPr lang="en-IN" b="1" dirty="0"/>
          </a:p>
          <a:p>
            <a:r>
              <a:rPr lang="en-IN" b="1" dirty="0"/>
              <a:t>Sample Collection(sample </a:t>
            </a:r>
            <a:r>
              <a:rPr lang="en-IN" b="1" dirty="0" err="1"/>
              <a:t>preparing,sample</a:t>
            </a:r>
            <a:r>
              <a:rPr lang="en-IN" b="1" dirty="0"/>
              <a:t> mounting). </a:t>
            </a:r>
          </a:p>
          <a:p>
            <a:r>
              <a:rPr lang="en-IN" b="1" dirty="0"/>
              <a:t>Core Collection(core </a:t>
            </a:r>
            <a:r>
              <a:rPr lang="en-IN" b="1" dirty="0" err="1"/>
              <a:t>preparing,core</a:t>
            </a:r>
            <a:r>
              <a:rPr lang="en-IN" b="1" dirty="0"/>
              <a:t> sampling). </a:t>
            </a:r>
          </a:p>
          <a:p>
            <a:r>
              <a:rPr lang="en-IN" b="1" dirty="0"/>
              <a:t>Dating Techniques(radio carbon dating and others). </a:t>
            </a:r>
          </a:p>
          <a:p>
            <a:r>
              <a:rPr lang="en-IN" b="1" dirty="0"/>
              <a:t>Measurements.</a:t>
            </a:r>
          </a:p>
          <a:p>
            <a:r>
              <a:rPr lang="en-IN" b="1" dirty="0"/>
              <a:t>Microscopic Examination. </a:t>
            </a:r>
          </a:p>
          <a:p>
            <a:r>
              <a:rPr lang="en-IN" b="1" dirty="0"/>
              <a:t>Interpretation.</a:t>
            </a:r>
          </a:p>
          <a:p>
            <a:r>
              <a:rPr lang="en-IN" b="1" dirty="0"/>
              <a:t>Statistical Analysis/Data Analysis. </a:t>
            </a:r>
          </a:p>
          <a:p>
            <a:r>
              <a:rPr lang="en-IN" b="1" dirty="0"/>
              <a:t>Documentation.</a:t>
            </a:r>
          </a:p>
        </p:txBody>
      </p:sp>
    </p:spTree>
    <p:extLst>
      <p:ext uri="{BB962C8B-B14F-4D97-AF65-F5344CB8AC3E}">
        <p14:creationId xmlns:p14="http://schemas.microsoft.com/office/powerpoint/2010/main" val="27103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38A4-082F-127F-D8F3-E12EA25D1F15}"/>
              </a:ext>
            </a:extLst>
          </p:cNvPr>
          <p:cNvSpPr>
            <a:spLocks noGrp="1"/>
          </p:cNvSpPr>
          <p:nvPr>
            <p:ph type="title"/>
          </p:nvPr>
        </p:nvSpPr>
        <p:spPr/>
        <p:txBody>
          <a:bodyPr/>
          <a:lstStyle/>
          <a:p>
            <a:r>
              <a:rPr lang="en-IN" b="1" dirty="0"/>
              <a:t>Source Of Error Calibration : </a:t>
            </a:r>
            <a:endParaRPr lang="en-US" b="1" dirty="0"/>
          </a:p>
        </p:txBody>
      </p:sp>
      <p:sp>
        <p:nvSpPr>
          <p:cNvPr id="3" name="Content Placeholder 2">
            <a:extLst>
              <a:ext uri="{FF2B5EF4-FFF2-40B4-BE49-F238E27FC236}">
                <a16:creationId xmlns:a16="http://schemas.microsoft.com/office/drawing/2014/main" id="{990FCE91-2A56-BF89-5CCC-BD23A0B06BEF}"/>
              </a:ext>
            </a:extLst>
          </p:cNvPr>
          <p:cNvSpPr>
            <a:spLocks noGrp="1"/>
          </p:cNvSpPr>
          <p:nvPr>
            <p:ph idx="1"/>
          </p:nvPr>
        </p:nvSpPr>
        <p:spPr>
          <a:xfrm>
            <a:off x="550192" y="2627690"/>
            <a:ext cx="8825659" cy="3416300"/>
          </a:xfrm>
        </p:spPr>
        <p:txBody>
          <a:bodyPr/>
          <a:lstStyle/>
          <a:p>
            <a:r>
              <a:rPr lang="en-IN" dirty="0"/>
              <a:t>Sources of error in varve analysis calibration can include variations in sediment deposition rates, changes in sediment composition, </a:t>
            </a:r>
            <a:r>
              <a:rPr lang="en-IN" dirty="0" err="1"/>
              <a:t>taphonomic</a:t>
            </a:r>
            <a:r>
              <a:rPr lang="en-IN" dirty="0"/>
              <a:t> processes altering the varve record, and inaccuracies in dating methods such as radiocarbon dating. Additionally, environmental factors like climate fluctuations may impact varve formation, contributing to calibration uncertainties. It’s crucial to consider these potential sources of error when interpreting varve records for accurate </a:t>
            </a:r>
            <a:r>
              <a:rPr lang="en-IN" dirty="0" err="1"/>
              <a:t>paleoenvironmental</a:t>
            </a:r>
            <a:r>
              <a:rPr lang="en-IN" dirty="0"/>
              <a:t> reconstructions.</a:t>
            </a:r>
            <a:endParaRPr lang="en-US" dirty="0"/>
          </a:p>
        </p:txBody>
      </p:sp>
    </p:spTree>
    <p:extLst>
      <p:ext uri="{BB962C8B-B14F-4D97-AF65-F5344CB8AC3E}">
        <p14:creationId xmlns:p14="http://schemas.microsoft.com/office/powerpoint/2010/main" val="294416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FBBF-9578-3AC8-E5E7-4ADE6DE58E52}"/>
              </a:ext>
            </a:extLst>
          </p:cNvPr>
          <p:cNvSpPr>
            <a:spLocks noGrp="1"/>
          </p:cNvSpPr>
          <p:nvPr>
            <p:ph type="title"/>
          </p:nvPr>
        </p:nvSpPr>
        <p:spPr/>
        <p:txBody>
          <a:bodyPr/>
          <a:lstStyle/>
          <a:p>
            <a:r>
              <a:rPr lang="en-IN" b="1" dirty="0"/>
              <a:t>Benefits and </a:t>
            </a:r>
            <a:r>
              <a:rPr lang="en-IN" b="1" dirty="0" err="1"/>
              <a:t>Drawbacksof</a:t>
            </a:r>
            <a:r>
              <a:rPr lang="en-IN" b="1" dirty="0"/>
              <a:t> this Dating :</a:t>
            </a:r>
            <a:endParaRPr lang="en-US" b="1" dirty="0"/>
          </a:p>
        </p:txBody>
      </p:sp>
      <p:sp>
        <p:nvSpPr>
          <p:cNvPr id="4" name="Text Placeholder 3">
            <a:extLst>
              <a:ext uri="{FF2B5EF4-FFF2-40B4-BE49-F238E27FC236}">
                <a16:creationId xmlns:a16="http://schemas.microsoft.com/office/drawing/2014/main" id="{B25E0D44-6F5A-AB1D-5715-5FEC988CE354}"/>
              </a:ext>
            </a:extLst>
          </p:cNvPr>
          <p:cNvSpPr>
            <a:spLocks noGrp="1"/>
          </p:cNvSpPr>
          <p:nvPr>
            <p:ph type="body" idx="1"/>
          </p:nvPr>
        </p:nvSpPr>
        <p:spPr/>
        <p:txBody>
          <a:bodyPr/>
          <a:lstStyle/>
          <a:p>
            <a:pPr algn="ctr"/>
            <a:r>
              <a:rPr lang="en-IN" b="1" dirty="0"/>
              <a:t>Benefits :</a:t>
            </a:r>
            <a:endParaRPr lang="en-US" b="1" dirty="0"/>
          </a:p>
        </p:txBody>
      </p:sp>
      <p:sp>
        <p:nvSpPr>
          <p:cNvPr id="3" name="Content Placeholder 2">
            <a:extLst>
              <a:ext uri="{FF2B5EF4-FFF2-40B4-BE49-F238E27FC236}">
                <a16:creationId xmlns:a16="http://schemas.microsoft.com/office/drawing/2014/main" id="{5843EBBE-AEF7-318C-CADC-6D3AF296B014}"/>
              </a:ext>
            </a:extLst>
          </p:cNvPr>
          <p:cNvSpPr>
            <a:spLocks noGrp="1"/>
          </p:cNvSpPr>
          <p:nvPr>
            <p:ph sz="half" idx="2"/>
          </p:nvPr>
        </p:nvSpPr>
        <p:spPr/>
        <p:txBody>
          <a:bodyPr/>
          <a:lstStyle/>
          <a:p>
            <a:r>
              <a:rPr lang="en-IN" dirty="0"/>
              <a:t>Chronological Dating. </a:t>
            </a:r>
          </a:p>
          <a:p>
            <a:r>
              <a:rPr lang="en-IN" dirty="0"/>
              <a:t>Climate Reconstruction</a:t>
            </a:r>
          </a:p>
          <a:p>
            <a:r>
              <a:rPr lang="en-IN" dirty="0" err="1"/>
              <a:t>Envioronmental</a:t>
            </a:r>
            <a:r>
              <a:rPr lang="en-IN" dirty="0"/>
              <a:t> Monitoring. </a:t>
            </a:r>
          </a:p>
          <a:p>
            <a:r>
              <a:rPr lang="en-IN" dirty="0"/>
              <a:t>Paleoclimate Studies. </a:t>
            </a:r>
            <a:endParaRPr lang="en-US" dirty="0"/>
          </a:p>
        </p:txBody>
      </p:sp>
      <p:sp>
        <p:nvSpPr>
          <p:cNvPr id="5" name="Text Placeholder 4">
            <a:extLst>
              <a:ext uri="{FF2B5EF4-FFF2-40B4-BE49-F238E27FC236}">
                <a16:creationId xmlns:a16="http://schemas.microsoft.com/office/drawing/2014/main" id="{A59F2293-3888-2264-8BAF-5AA9312F63BB}"/>
              </a:ext>
            </a:extLst>
          </p:cNvPr>
          <p:cNvSpPr>
            <a:spLocks noGrp="1"/>
          </p:cNvSpPr>
          <p:nvPr>
            <p:ph type="body" sz="quarter" idx="3"/>
          </p:nvPr>
        </p:nvSpPr>
        <p:spPr/>
        <p:txBody>
          <a:bodyPr/>
          <a:lstStyle/>
          <a:p>
            <a:pPr algn="ctr"/>
            <a:r>
              <a:rPr lang="en-IN" b="1" dirty="0"/>
              <a:t>Drawbacks :</a:t>
            </a:r>
            <a:endParaRPr lang="en-US" b="1" dirty="0"/>
          </a:p>
        </p:txBody>
      </p:sp>
      <p:sp>
        <p:nvSpPr>
          <p:cNvPr id="9" name="Content Placeholder 8">
            <a:extLst>
              <a:ext uri="{FF2B5EF4-FFF2-40B4-BE49-F238E27FC236}">
                <a16:creationId xmlns:a16="http://schemas.microsoft.com/office/drawing/2014/main" id="{C4719902-3CB7-82E6-5DE8-653843613247}"/>
              </a:ext>
            </a:extLst>
          </p:cNvPr>
          <p:cNvSpPr>
            <a:spLocks noGrp="1"/>
          </p:cNvSpPr>
          <p:nvPr>
            <p:ph sz="quarter" idx="4"/>
          </p:nvPr>
        </p:nvSpPr>
        <p:spPr/>
        <p:txBody>
          <a:bodyPr/>
          <a:lstStyle/>
          <a:p>
            <a:r>
              <a:rPr lang="en-IN" dirty="0" err="1"/>
              <a:t>Religional</a:t>
            </a:r>
            <a:r>
              <a:rPr lang="en-IN" dirty="0"/>
              <a:t> Limitations. </a:t>
            </a:r>
          </a:p>
          <a:p>
            <a:r>
              <a:rPr lang="en-IN" dirty="0"/>
              <a:t>Depositional Variability. </a:t>
            </a:r>
          </a:p>
          <a:p>
            <a:r>
              <a:rPr lang="en-IN" dirty="0"/>
              <a:t>Biological Influence. </a:t>
            </a:r>
          </a:p>
          <a:p>
            <a:r>
              <a:rPr lang="en-IN" dirty="0"/>
              <a:t>Dating Precision. </a:t>
            </a:r>
            <a:endParaRPr lang="en-US" dirty="0"/>
          </a:p>
        </p:txBody>
      </p:sp>
    </p:spTree>
    <p:extLst>
      <p:ext uri="{BB962C8B-B14F-4D97-AF65-F5344CB8AC3E}">
        <p14:creationId xmlns:p14="http://schemas.microsoft.com/office/powerpoint/2010/main" val="34997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458-97CE-A292-E181-440DD2169058}"/>
              </a:ext>
            </a:extLst>
          </p:cNvPr>
          <p:cNvSpPr>
            <a:spLocks noGrp="1"/>
          </p:cNvSpPr>
          <p:nvPr>
            <p:ph type="title"/>
          </p:nvPr>
        </p:nvSpPr>
        <p:spPr>
          <a:xfrm>
            <a:off x="677317" y="677334"/>
            <a:ext cx="3865134" cy="1427238"/>
          </a:xfrm>
        </p:spPr>
        <p:txBody>
          <a:bodyPr>
            <a:normAutofit fontScale="90000"/>
          </a:bodyPr>
          <a:lstStyle/>
          <a:p>
            <a:r>
              <a:rPr lang="en-IN" b="1" dirty="0"/>
              <a:t>Example of Significant Application :</a:t>
            </a:r>
            <a:endParaRPr lang="en-US" b="1" dirty="0"/>
          </a:p>
        </p:txBody>
      </p:sp>
      <p:pic>
        <p:nvPicPr>
          <p:cNvPr id="7" name="Picture Placeholder 6">
            <a:extLst>
              <a:ext uri="{FF2B5EF4-FFF2-40B4-BE49-F238E27FC236}">
                <a16:creationId xmlns:a16="http://schemas.microsoft.com/office/drawing/2014/main" id="{9CAC82C8-E39E-B295-953D-D496F6D9AE1D}"/>
              </a:ext>
            </a:extLst>
          </p:cNvPr>
          <p:cNvPicPr>
            <a:picLocks noGrp="1" noChangeAspect="1"/>
          </p:cNvPicPr>
          <p:nvPr>
            <p:ph type="pic" idx="1"/>
          </p:nvPr>
        </p:nvPicPr>
        <p:blipFill>
          <a:blip r:embed="rId2"/>
          <a:srcRect l="34920" r="34920"/>
          <a:stretch/>
        </p:blipFill>
        <p:spPr>
          <a:xfrm>
            <a:off x="6410476" y="3586239"/>
            <a:ext cx="3447141" cy="2878667"/>
          </a:xfrm>
        </p:spPr>
      </p:pic>
      <p:sp>
        <p:nvSpPr>
          <p:cNvPr id="3" name="Text Placeholder 2">
            <a:extLst>
              <a:ext uri="{FF2B5EF4-FFF2-40B4-BE49-F238E27FC236}">
                <a16:creationId xmlns:a16="http://schemas.microsoft.com/office/drawing/2014/main" id="{CE84ECAD-9226-2C61-A49F-5635A79C52B2}"/>
              </a:ext>
            </a:extLst>
          </p:cNvPr>
          <p:cNvSpPr>
            <a:spLocks noGrp="1"/>
          </p:cNvSpPr>
          <p:nvPr>
            <p:ph type="body" sz="half" idx="2"/>
          </p:nvPr>
        </p:nvSpPr>
        <p:spPr>
          <a:xfrm rot="10800000" flipV="1">
            <a:off x="677317" y="2201334"/>
            <a:ext cx="4374147" cy="3979332"/>
          </a:xfrm>
        </p:spPr>
        <p:txBody>
          <a:bodyPr>
            <a:normAutofit/>
          </a:bodyPr>
          <a:lstStyle/>
          <a:p>
            <a:r>
              <a:rPr lang="en-IN" dirty="0">
                <a:solidFill>
                  <a:schemeClr val="bg1"/>
                </a:solidFill>
              </a:rPr>
              <a:t>Varve analysis is the study of annual layers of sedimentary rock or sediment. An example of varve analysis can be found in the Santa Barbara basin off </a:t>
            </a:r>
            <a:r>
              <a:rPr lang="en-IN" dirty="0" err="1">
                <a:solidFill>
                  <a:schemeClr val="bg1"/>
                </a:solidFill>
              </a:rPr>
              <a:t>California,where</a:t>
            </a:r>
            <a:r>
              <a:rPr lang="en-IN" dirty="0">
                <a:solidFill>
                  <a:schemeClr val="bg1"/>
                </a:solidFill>
              </a:rPr>
              <a:t> well-known marine </a:t>
            </a:r>
            <a:r>
              <a:rPr lang="en-IN" dirty="0" err="1">
                <a:solidFill>
                  <a:schemeClr val="bg1"/>
                </a:solidFill>
              </a:rPr>
              <a:t>varved</a:t>
            </a:r>
            <a:r>
              <a:rPr lang="en-IN" dirty="0">
                <a:solidFill>
                  <a:schemeClr val="bg1"/>
                </a:solidFill>
              </a:rPr>
              <a:t> sediments are located. Another example is the </a:t>
            </a:r>
            <a:r>
              <a:rPr lang="en-IN" dirty="0" err="1">
                <a:solidFill>
                  <a:schemeClr val="bg1"/>
                </a:solidFill>
              </a:rPr>
              <a:t>palaeo</a:t>
            </a:r>
            <a:r>
              <a:rPr lang="en-IN" dirty="0">
                <a:solidFill>
                  <a:schemeClr val="bg1"/>
                </a:solidFill>
              </a:rPr>
              <a:t>-lacustrine record of the </a:t>
            </a:r>
            <a:r>
              <a:rPr lang="en-IN" dirty="0" err="1">
                <a:solidFill>
                  <a:schemeClr val="bg1"/>
                </a:solidFill>
              </a:rPr>
              <a:t>Piànico</a:t>
            </a:r>
            <a:r>
              <a:rPr lang="en-IN" dirty="0">
                <a:solidFill>
                  <a:schemeClr val="bg1"/>
                </a:solidFill>
              </a:rPr>
              <a:t>–</a:t>
            </a:r>
            <a:r>
              <a:rPr lang="en-IN" dirty="0" err="1">
                <a:solidFill>
                  <a:schemeClr val="bg1"/>
                </a:solidFill>
              </a:rPr>
              <a:t>Sèllere</a:t>
            </a:r>
            <a:r>
              <a:rPr lang="en-IN" dirty="0">
                <a:solidFill>
                  <a:schemeClr val="bg1"/>
                </a:solidFill>
              </a:rPr>
              <a:t> Basin in the southern </a:t>
            </a:r>
            <a:r>
              <a:rPr lang="en-IN" dirty="0" err="1">
                <a:solidFill>
                  <a:schemeClr val="bg1"/>
                </a:solidFill>
              </a:rPr>
              <a:t>Alps.Varve</a:t>
            </a:r>
            <a:r>
              <a:rPr lang="en-IN" dirty="0">
                <a:solidFill>
                  <a:schemeClr val="bg1"/>
                </a:solidFill>
              </a:rPr>
              <a:t> analysis involves counting and measuring the thicknesses of annual paired layers of lake sediments deposited in lakes that undergo an annual freeze-</a:t>
            </a:r>
            <a:r>
              <a:rPr lang="en-IN" dirty="0" err="1">
                <a:solidFill>
                  <a:schemeClr val="bg1"/>
                </a:solidFill>
              </a:rPr>
              <a:t>up.These</a:t>
            </a:r>
            <a:r>
              <a:rPr lang="en-IN" dirty="0">
                <a:solidFill>
                  <a:schemeClr val="bg1"/>
                </a:solidFill>
              </a:rPr>
              <a:t> sediments are valuable for understanding changes in climate and environmental systems at an annual or even seasonal resolution. </a:t>
            </a:r>
            <a:endParaRPr lang="en-US" dirty="0"/>
          </a:p>
        </p:txBody>
      </p:sp>
      <p:pic>
        <p:nvPicPr>
          <p:cNvPr id="8" name="Picture 7">
            <a:extLst>
              <a:ext uri="{FF2B5EF4-FFF2-40B4-BE49-F238E27FC236}">
                <a16:creationId xmlns:a16="http://schemas.microsoft.com/office/drawing/2014/main" id="{31B48425-5422-FEE1-18B1-C6A07368A754}"/>
              </a:ext>
            </a:extLst>
          </p:cNvPr>
          <p:cNvPicPr>
            <a:picLocks noChangeAspect="1"/>
          </p:cNvPicPr>
          <p:nvPr/>
        </p:nvPicPr>
        <p:blipFill>
          <a:blip r:embed="rId3"/>
          <a:stretch>
            <a:fillRect/>
          </a:stretch>
        </p:blipFill>
        <p:spPr>
          <a:xfrm>
            <a:off x="6410475" y="544286"/>
            <a:ext cx="3447141" cy="2540000"/>
          </a:xfrm>
          <a:prstGeom prst="rect">
            <a:avLst/>
          </a:prstGeom>
        </p:spPr>
      </p:pic>
    </p:spTree>
    <p:extLst>
      <p:ext uri="{BB962C8B-B14F-4D97-AF65-F5344CB8AC3E}">
        <p14:creationId xmlns:p14="http://schemas.microsoft.com/office/powerpoint/2010/main" val="143206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92D5-05AA-CC96-0D1D-CC9DF9FEC58D}"/>
              </a:ext>
            </a:extLst>
          </p:cNvPr>
          <p:cNvSpPr>
            <a:spLocks noGrp="1"/>
          </p:cNvSpPr>
          <p:nvPr>
            <p:ph type="title"/>
          </p:nvPr>
        </p:nvSpPr>
        <p:spPr/>
        <p:txBody>
          <a:bodyPr/>
          <a:lstStyle/>
          <a:p>
            <a:r>
              <a:rPr lang="en-IN" b="1" dirty="0"/>
              <a:t>References : </a:t>
            </a:r>
            <a:endParaRPr lang="en-US" b="1" dirty="0"/>
          </a:p>
        </p:txBody>
      </p:sp>
      <p:sp>
        <p:nvSpPr>
          <p:cNvPr id="3" name="Picture Placeholder 2">
            <a:extLst>
              <a:ext uri="{FF2B5EF4-FFF2-40B4-BE49-F238E27FC236}">
                <a16:creationId xmlns:a16="http://schemas.microsoft.com/office/drawing/2014/main" id="{899067BF-E4E8-7955-13C9-D5122F6247A1}"/>
              </a:ext>
            </a:extLst>
          </p:cNvPr>
          <p:cNvSpPr>
            <a:spLocks noGrp="1"/>
          </p:cNvSpPr>
          <p:nvPr>
            <p:ph idx="1"/>
          </p:nvPr>
        </p:nvSpPr>
        <p:spPr/>
        <p:txBody>
          <a:bodyPr/>
          <a:lstStyle/>
          <a:p>
            <a:r>
              <a:rPr lang="en-IN" b="1" dirty="0"/>
              <a:t>Quaternary Dating Methods Book by  M. J. C Walker and Mike Walker. </a:t>
            </a:r>
          </a:p>
          <a:p>
            <a:r>
              <a:rPr lang="en-IN" b="1" dirty="0" err="1"/>
              <a:t>Enyclopedia-Britanica</a:t>
            </a:r>
            <a:r>
              <a:rPr lang="en-IN" b="1" dirty="0"/>
              <a:t>. (Varve analysis)</a:t>
            </a:r>
          </a:p>
          <a:p>
            <a:r>
              <a:rPr lang="en-IN" b="1" dirty="0"/>
              <a:t>Science Direct. (Varve an overview)</a:t>
            </a:r>
          </a:p>
          <a:p>
            <a:r>
              <a:rPr lang="en-IN" b="1" dirty="0"/>
              <a:t>Other Internet Sources. </a:t>
            </a:r>
          </a:p>
          <a:p>
            <a:endParaRPr lang="en-US" b="1" dirty="0"/>
          </a:p>
        </p:txBody>
      </p:sp>
    </p:spTree>
    <p:extLst>
      <p:ext uri="{BB962C8B-B14F-4D97-AF65-F5344CB8AC3E}">
        <p14:creationId xmlns:p14="http://schemas.microsoft.com/office/powerpoint/2010/main" val="1981047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Varve Analysis</vt:lpstr>
      <vt:lpstr>Introduction :</vt:lpstr>
      <vt:lpstr>Basic Principles :</vt:lpstr>
      <vt:lpstr>Method Of Sample Collection : </vt:lpstr>
      <vt:lpstr>Laboratory Procedure : </vt:lpstr>
      <vt:lpstr>Source Of Error Calibration : </vt:lpstr>
      <vt:lpstr>Benefits and Drawbacksof this Dating :</vt:lpstr>
      <vt:lpstr>Example of Significant Application :</vt:lpstr>
      <vt:lpstr>References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Varve Analysis</dc:title>
  <dc:creator>arij123dutt@gmail.com</dc:creator>
  <cp:lastModifiedBy>arij123dutt@gmail.com</cp:lastModifiedBy>
  <cp:revision>16</cp:revision>
  <dcterms:created xsi:type="dcterms:W3CDTF">2024-01-01T16:19:38Z</dcterms:created>
  <dcterms:modified xsi:type="dcterms:W3CDTF">2024-01-04T15:45:43Z</dcterms:modified>
</cp:coreProperties>
</file>