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46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3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9534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8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2A1DE-9E85-4B54-9895-3C698043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IN" dirty="0"/>
              <a:t>SMS Spam Detection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103C8-79B7-4F37-9A50-09615E61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Autofit/>
          </a:bodyPr>
          <a:lstStyle/>
          <a:p>
            <a:pPr algn="l"/>
            <a:r>
              <a:rPr lang="en-IN" sz="2000" dirty="0">
                <a:solidFill>
                  <a:srgbClr val="FFFFFF"/>
                </a:solidFill>
              </a:rPr>
              <a:t>Knowledge Discovery and Data Mining: Project 5</a:t>
            </a:r>
          </a:p>
          <a:p>
            <a:pPr algn="l"/>
            <a:r>
              <a:rPr lang="en-IN" sz="2000" dirty="0">
                <a:solidFill>
                  <a:srgbClr val="FFFFFF"/>
                </a:solidFill>
              </a:rPr>
              <a:t>UMESH NAIR</a:t>
            </a:r>
          </a:p>
        </p:txBody>
      </p:sp>
    </p:spTree>
    <p:extLst>
      <p:ext uri="{BB962C8B-B14F-4D97-AF65-F5344CB8AC3E}">
        <p14:creationId xmlns:p14="http://schemas.microsoft.com/office/powerpoint/2010/main" val="1729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539-C263-4625-9EF2-39C83CB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300" dirty="0"/>
              <a:t>3. </a:t>
            </a:r>
            <a:r>
              <a:rPr lang="en-US" sz="3300" dirty="0"/>
              <a:t>Is it possible to cluster the text messages into meaningful and well-defined groups?</a:t>
            </a:r>
            <a:endParaRPr lang="en-IN" sz="3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96AB1-ED1A-466F-9833-4FE9981D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9" y="2916945"/>
            <a:ext cx="4928462" cy="23971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9EB4F6-B0A2-4939-8FCB-4F86B4294640}"/>
              </a:ext>
            </a:extLst>
          </p:cNvPr>
          <p:cNvSpPr txBox="1">
            <a:spLocks/>
          </p:cNvSpPr>
          <p:nvPr/>
        </p:nvSpPr>
        <p:spPr>
          <a:xfrm>
            <a:off x="677334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600" dirty="0"/>
              <a:t>K-Means: 2 clusters and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D38CA-C9AB-4937-8D1D-F2E1DD91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66" y="2916945"/>
            <a:ext cx="5274425" cy="36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D0D-85E2-40CA-8365-D7126622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056"/>
            <a:ext cx="8596668" cy="1320800"/>
          </a:xfrm>
        </p:spPr>
        <p:txBody>
          <a:bodyPr>
            <a:normAutofit/>
          </a:bodyPr>
          <a:lstStyle/>
          <a:p>
            <a:r>
              <a:rPr lang="en-IN" sz="3300" dirty="0"/>
              <a:t>DB Scan: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FAAB6-50BD-437A-9D6F-04BED55E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5" y="1589747"/>
            <a:ext cx="5425260" cy="368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6B074-F0B0-41FC-A703-30E902C7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70" y="3505685"/>
            <a:ext cx="3804265" cy="3228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25452-07F7-4CD3-9BC8-616191FA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77" y="457300"/>
            <a:ext cx="4514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F285B-A794-4D38-BBED-56AC5A77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8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B7A763-43B2-47D2-B7DF-CCB40E44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sz="4800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0E8-5891-40F5-B488-603D9346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IN" dirty="0"/>
              <a:t>SMS Spam Collection from </a:t>
            </a:r>
            <a:r>
              <a:rPr lang="en-US" dirty="0"/>
              <a:t>UCI Machine Learning Repository</a:t>
            </a:r>
            <a:endParaRPr lang="en-IN" dirty="0"/>
          </a:p>
          <a:p>
            <a:r>
              <a:rPr lang="en-IN" dirty="0"/>
              <a:t>Set of SMS messages that have been collected for mobile phone spam research.</a:t>
            </a:r>
          </a:p>
          <a:p>
            <a:r>
              <a:rPr lang="en-IN" dirty="0"/>
              <a:t>5572 English text messages, labelled accordingly as ham(legitimate) or spam(irrelevant).</a:t>
            </a:r>
          </a:p>
          <a:p>
            <a:r>
              <a:rPr lang="en-IN" dirty="0"/>
              <a:t>Out of the total, there are 4825 ham messages and 747 spam messages.</a:t>
            </a:r>
          </a:p>
        </p:txBody>
      </p:sp>
    </p:spTree>
    <p:extLst>
      <p:ext uri="{BB962C8B-B14F-4D97-AF65-F5344CB8AC3E}">
        <p14:creationId xmlns:p14="http://schemas.microsoft.com/office/powerpoint/2010/main" val="19976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752C8EF-F192-40C1-87B7-8BBB5660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2198" y="265044"/>
            <a:ext cx="2956128" cy="2192695"/>
          </a:xfrm>
          <a:prstGeom prst="rect">
            <a:avLst/>
          </a:prstGeom>
        </p:spPr>
      </p:pic>
      <p:pic>
        <p:nvPicPr>
          <p:cNvPr id="4" name="Picture 3" descr="A white sign with black text&#10;&#10;Description generated with high confidence">
            <a:extLst>
              <a:ext uri="{FF2B5EF4-FFF2-40B4-BE49-F238E27FC236}">
                <a16:creationId xmlns:a16="http://schemas.microsoft.com/office/drawing/2014/main" id="{4A076C6A-17E7-4508-B1E9-40D65194EA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00895" y="265044"/>
            <a:ext cx="3007349" cy="2192695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B9B2E91-3690-4D54-B28B-48C34E6652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81037" y="2937874"/>
            <a:ext cx="5355728" cy="3416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DBF44-68B4-4E87-8CF0-649F2C8D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71" y="2279374"/>
            <a:ext cx="3742675" cy="1771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Exploration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2BC86-2DE7-4F34-BC50-DBF2BB3529AF}"/>
              </a:ext>
            </a:extLst>
          </p:cNvPr>
          <p:cNvSpPr/>
          <p:nvPr/>
        </p:nvSpPr>
        <p:spPr>
          <a:xfrm>
            <a:off x="3156923" y="2457739"/>
            <a:ext cx="234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Spam Text Word Cloud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99F4E-C8FE-413F-90C9-516AFDFC3D06}"/>
              </a:ext>
            </a:extLst>
          </p:cNvPr>
          <p:cNvSpPr/>
          <p:nvPr/>
        </p:nvSpPr>
        <p:spPr>
          <a:xfrm>
            <a:off x="6699026" y="2421195"/>
            <a:ext cx="225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 Text Word Cloud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6C708-4134-4CA0-8CBB-D4DDC85CA5C4}"/>
              </a:ext>
            </a:extLst>
          </p:cNvPr>
          <p:cNvSpPr/>
          <p:nvPr/>
        </p:nvSpPr>
        <p:spPr>
          <a:xfrm>
            <a:off x="4202874" y="6317101"/>
            <a:ext cx="474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of length of ham and spam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3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7BF-A78C-474E-BD11-FBC2A796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Guiding Questions</a:t>
            </a:r>
          </a:p>
        </p:txBody>
      </p:sp>
    </p:spTree>
    <p:extLst>
      <p:ext uri="{BB962C8B-B14F-4D97-AF65-F5344CB8AC3E}">
        <p14:creationId xmlns:p14="http://schemas.microsoft.com/office/powerpoint/2010/main" val="36945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D68F31-B717-405E-8FDA-18AB5EF2DD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FB69CE-B894-4358-8E08-51A9C203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3" y="3679780"/>
            <a:ext cx="2854326" cy="266854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36DFD26-76DF-4C71-A656-F02C6847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081" y="3679780"/>
            <a:ext cx="2898169" cy="263469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BD0785-DD1E-43B2-A1CC-DECD2D29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518" y="773758"/>
            <a:ext cx="2866732" cy="2557253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739963-5AC1-4A9B-ABA8-960457268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130" y="867513"/>
            <a:ext cx="2905233" cy="2557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AA634-F091-4EAA-ACEE-D5EEB54A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43" y="1722786"/>
            <a:ext cx="3742675" cy="1956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1. How accurately can an SMS message be classified as spam or otherwise?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606A80-2D9B-491A-A7C2-3A01F8568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46617"/>
              </p:ext>
            </p:extLst>
          </p:nvPr>
        </p:nvGraphicFramePr>
        <p:xfrm>
          <a:off x="702367" y="4214310"/>
          <a:ext cx="36259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13">
                  <a:extLst>
                    <a:ext uri="{9D8B030D-6E8A-4147-A177-3AD203B41FA5}">
                      <a16:colId xmlns:a16="http://schemas.microsoft.com/office/drawing/2014/main" val="1833891810"/>
                    </a:ext>
                  </a:extLst>
                </a:gridCol>
                <a:gridCol w="1717622">
                  <a:extLst>
                    <a:ext uri="{9D8B030D-6E8A-4147-A177-3AD203B41FA5}">
                      <a16:colId xmlns:a16="http://schemas.microsoft.com/office/drawing/2014/main" val="244544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2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4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9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A5300F"/>
                          </a:solidFill>
                        </a:rPr>
                        <a:t>0.971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4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D68F31-B717-405E-8FDA-18AB5EF2DD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F65009-1C6A-4D50-A442-4063A9B1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72" y="3615874"/>
            <a:ext cx="2983017" cy="2730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B3035-5E96-4F36-99A6-FF3ED7AC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440" y="486764"/>
            <a:ext cx="3007349" cy="2730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CF8FB-DDD9-4EEC-8411-9115C56D6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586" y="3615875"/>
            <a:ext cx="3107172" cy="2730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1CB19-970C-4C23-9763-5D83072D5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716" y="486764"/>
            <a:ext cx="3194698" cy="273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8192AB-DBB5-45B3-8BC9-56D48F4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75" y="1327200"/>
            <a:ext cx="3742675" cy="1908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Also considering message length:-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368F3D-AEA6-4E9E-8A30-BACCA8B2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97400"/>
              </p:ext>
            </p:extLst>
          </p:nvPr>
        </p:nvGraphicFramePr>
        <p:xfrm>
          <a:off x="630815" y="3626796"/>
          <a:ext cx="419652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02">
                  <a:extLst>
                    <a:ext uri="{9D8B030D-6E8A-4147-A177-3AD203B41FA5}">
                      <a16:colId xmlns:a16="http://schemas.microsoft.com/office/drawing/2014/main" val="28692525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3576296599"/>
                    </a:ext>
                  </a:extLst>
                </a:gridCol>
                <a:gridCol w="1143231">
                  <a:extLst>
                    <a:ext uri="{9D8B030D-6E8A-4147-A177-3AD203B41FA5}">
                      <a16:colId xmlns:a16="http://schemas.microsoft.com/office/drawing/2014/main" val="78952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A5300F"/>
                          </a:solidFill>
                        </a:rPr>
                        <a:t>0.973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7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A634-F091-4EAA-ACEE-D5EEB54A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4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/>
              <a:t>2. How accurately can spam messages be further classified into subcategories?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B4B1A06-E8DC-4071-B62E-1EB8815D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532" y="1147367"/>
            <a:ext cx="4338294" cy="469072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Manually segregated and labelled spam messages into 6 categories.</a:t>
            </a:r>
          </a:p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Based on specific keywords present in the text message.</a:t>
            </a:r>
          </a:p>
          <a:p>
            <a:pPr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</a:rPr>
              <a:t>Categories and their count: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Free: 121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Lottery: 175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Carrier Offers: 82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Adult: 57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Attention: 72</a:t>
            </a:r>
          </a:p>
          <a:p>
            <a:pPr lvl="1"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</a:rPr>
              <a:t>Other: 240</a:t>
            </a:r>
          </a:p>
        </p:txBody>
      </p:sp>
    </p:spTree>
    <p:extLst>
      <p:ext uri="{BB962C8B-B14F-4D97-AF65-F5344CB8AC3E}">
        <p14:creationId xmlns:p14="http://schemas.microsoft.com/office/powerpoint/2010/main" val="32276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747B9-6BBA-44EF-9687-55FE967B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65" y="351182"/>
            <a:ext cx="329565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8AF5C-BF0E-44F2-A50A-FC3622D3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48" y="351182"/>
            <a:ext cx="3162300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62C34-F089-4EC2-8878-CE1F32BF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65" y="4505325"/>
            <a:ext cx="3181350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612BA-07CB-4334-A917-A4D0CD671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823" y="4501808"/>
            <a:ext cx="3133725" cy="2276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9D2434-E7D7-4C62-B180-017314C16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8509"/>
              </p:ext>
            </p:extLst>
          </p:nvPr>
        </p:nvGraphicFramePr>
        <p:xfrm>
          <a:off x="3965055" y="2533724"/>
          <a:ext cx="36259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13">
                  <a:extLst>
                    <a:ext uri="{9D8B030D-6E8A-4147-A177-3AD203B41FA5}">
                      <a16:colId xmlns:a16="http://schemas.microsoft.com/office/drawing/2014/main" val="1833891810"/>
                    </a:ext>
                  </a:extLst>
                </a:gridCol>
                <a:gridCol w="1717622">
                  <a:extLst>
                    <a:ext uri="{9D8B030D-6E8A-4147-A177-3AD203B41FA5}">
                      <a16:colId xmlns:a16="http://schemas.microsoft.com/office/drawing/2014/main" val="244544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2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4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9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A5300F"/>
                          </a:solidFill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442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69059A-A830-4FB5-A452-DAD7E9C5B945}"/>
              </a:ext>
            </a:extLst>
          </p:cNvPr>
          <p:cNvSpPr txBox="1"/>
          <p:nvPr/>
        </p:nvSpPr>
        <p:spPr>
          <a:xfrm>
            <a:off x="2507148" y="2557670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7A79D-A956-4015-B2E8-F07EEA705CCD}"/>
              </a:ext>
            </a:extLst>
          </p:cNvPr>
          <p:cNvSpPr txBox="1"/>
          <p:nvPr/>
        </p:nvSpPr>
        <p:spPr>
          <a:xfrm>
            <a:off x="8112235" y="2599496"/>
            <a:ext cx="16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C9FA-0110-4350-AD4F-BC600F7DDC62}"/>
              </a:ext>
            </a:extLst>
          </p:cNvPr>
          <p:cNvSpPr txBox="1"/>
          <p:nvPr/>
        </p:nvSpPr>
        <p:spPr>
          <a:xfrm>
            <a:off x="1784836" y="4228650"/>
            <a:ext cx="22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9DD22-9CD5-4DB4-8528-6EBD3E4516D3}"/>
              </a:ext>
            </a:extLst>
          </p:cNvPr>
          <p:cNvSpPr txBox="1"/>
          <p:nvPr/>
        </p:nvSpPr>
        <p:spPr>
          <a:xfrm>
            <a:off x="7975718" y="4203258"/>
            <a:ext cx="22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948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92AB-DBB5-45B3-8BC9-56D48F4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75" y="1327200"/>
            <a:ext cx="3742675" cy="1908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Also considering message length:-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368F3D-AEA6-4E9E-8A30-BACCA8B2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40654"/>
              </p:ext>
            </p:extLst>
          </p:nvPr>
        </p:nvGraphicFramePr>
        <p:xfrm>
          <a:off x="524799" y="3626796"/>
          <a:ext cx="419652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02">
                  <a:extLst>
                    <a:ext uri="{9D8B030D-6E8A-4147-A177-3AD203B41FA5}">
                      <a16:colId xmlns:a16="http://schemas.microsoft.com/office/drawing/2014/main" val="28692525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3576296599"/>
                    </a:ext>
                  </a:extLst>
                </a:gridCol>
                <a:gridCol w="1143231">
                  <a:extLst>
                    <a:ext uri="{9D8B030D-6E8A-4147-A177-3AD203B41FA5}">
                      <a16:colId xmlns:a16="http://schemas.microsoft.com/office/drawing/2014/main" val="78952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A5300F"/>
                          </a:solidFill>
                        </a:rPr>
                        <a:t>0.888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065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A4A6720-27E1-4091-ABCD-6EA90F3C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25" y="616404"/>
            <a:ext cx="3511882" cy="2507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18C57-D61F-4A48-88A2-73FF0DF5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771" y="616404"/>
            <a:ext cx="3474441" cy="2507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C50DB-8999-4D9A-8B7B-21CB1CB7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42" y="3626796"/>
            <a:ext cx="3439365" cy="2507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C02E7-853E-4665-B9AE-CE0A7E3E4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772" y="3623483"/>
            <a:ext cx="3528380" cy="25070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4C5466-FF2B-44F7-B80F-46687D2F3313}"/>
              </a:ext>
            </a:extLst>
          </p:cNvPr>
          <p:cNvSpPr txBox="1"/>
          <p:nvPr/>
        </p:nvSpPr>
        <p:spPr>
          <a:xfrm>
            <a:off x="6345632" y="3059668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D1850-200A-477C-9478-7301DF510900}"/>
              </a:ext>
            </a:extLst>
          </p:cNvPr>
          <p:cNvSpPr txBox="1"/>
          <p:nvPr/>
        </p:nvSpPr>
        <p:spPr>
          <a:xfrm>
            <a:off x="9490755" y="3059668"/>
            <a:ext cx="16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01132C-0376-4CCC-9C24-2B4E78BD81FC}"/>
              </a:ext>
            </a:extLst>
          </p:cNvPr>
          <p:cNvSpPr txBox="1"/>
          <p:nvPr/>
        </p:nvSpPr>
        <p:spPr>
          <a:xfrm>
            <a:off x="5720731" y="6056930"/>
            <a:ext cx="22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7BFF54-1F30-48C9-8463-479254BE8F7E}"/>
              </a:ext>
            </a:extLst>
          </p:cNvPr>
          <p:cNvSpPr txBox="1"/>
          <p:nvPr/>
        </p:nvSpPr>
        <p:spPr>
          <a:xfrm>
            <a:off x="9527184" y="6083434"/>
            <a:ext cx="22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93198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287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SMS Spam Detection and Analysis</vt:lpstr>
      <vt:lpstr>Data Set</vt:lpstr>
      <vt:lpstr>Data Exploration</vt:lpstr>
      <vt:lpstr>Guiding Questions</vt:lpstr>
      <vt:lpstr>1. How accurately can an SMS message be classified as spam or otherwise?</vt:lpstr>
      <vt:lpstr>Also considering message length:-</vt:lpstr>
      <vt:lpstr>2. How accurately can spam messages be further classified into subcategories?</vt:lpstr>
      <vt:lpstr>PowerPoint Presentation</vt:lpstr>
      <vt:lpstr>Also considering message length:-</vt:lpstr>
      <vt:lpstr>3. Is it possible to cluster the text messages into meaningful and well-defined groups?</vt:lpstr>
      <vt:lpstr>DB Scan: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Detection and Analysis</dc:title>
  <dc:creator>Nair, Umesh Unnikrishnan</dc:creator>
  <cp:lastModifiedBy>Nair, Umesh Unnikrishnan</cp:lastModifiedBy>
  <cp:revision>20</cp:revision>
  <dcterms:created xsi:type="dcterms:W3CDTF">2017-12-05T16:14:02Z</dcterms:created>
  <dcterms:modified xsi:type="dcterms:W3CDTF">2017-12-05T18:21:30Z</dcterms:modified>
</cp:coreProperties>
</file>