
<file path=[Content_Types].xml><?xml version="1.0" encoding="utf-8"?>
<Types xmlns="http://schemas.openxmlformats.org/package/2006/content-types">
  <Default Extension="xml" ContentType="application/vnd.openxmlformats-officedocument.presentationml.presentation.main+xml"/>
  <Default Extension="jpeg" ContentType="image/jpeg"/>
  <Default Extension="png" ContentType="image/png"/>
  <Default Extension="rels" ContentType="application/vnd.openxmlformats-package.relationships+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&#65279;<?xml version="1.0" encoding="utf-8"?><Relationships xmlns="http://schemas.openxmlformats.org/package/2006/relationships"><Relationship Type="http://schemas.openxmlformats.org/officeDocument/2006/relationships/officeDocument" Target="/ppt/presentation.xml" Id="rId1" /><Relationship Type="http://schemas.openxmlformats.org/officeDocument/2006/relationships/extended-properties" Target="/docProps/app.xml" Id="rId2" /><Relationship Type="http://schemas.openxmlformats.org/package/2006/relationships/metadata/core-properties" Target="/docProps/core.xml" Id="rId3" /><Relationship Type="http://schemas.openxmlformats.org/officeDocument/2006/relationships/custom-properties" Target="/docProps/custom.xml" Id="rId4" /></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9972" autoAdjust="0"/>
    <p:restoredTop sz="94660"/>
  </p:normalViewPr>
  <p:slideViewPr>
    <p:cSldViewPr snapToGrid="0">
      <p:cViewPr varScale="1">
        <p:scale>
          <a:sx n="93" d="100"/>
          <a:sy n="93" d="100"/>
        </p:scale>
        <p:origin x="77" y="125"/>
      </p:cViewPr>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notesMaster" Target="/ppt/notesMasters/notesMaster1.xml" Id="rId2" /><Relationship Type="http://schemas.openxmlformats.org/officeDocument/2006/relationships/slide" Target="/ppt/slides/slide1.xml" Id="rId3" /><Relationship Type="http://schemas.openxmlformats.org/officeDocument/2006/relationships/slide" Target="/ppt/slides/slide2.xml" Id="rId4" /><Relationship Type="http://schemas.openxmlformats.org/officeDocument/2006/relationships/slide" Target="/ppt/slides/slide3.xml" Id="rId5" /><Relationship Type="http://schemas.openxmlformats.org/officeDocument/2006/relationships/slide" Target="/ppt/slides/slide4.xml" Id="rId6" /><Relationship Type="http://schemas.openxmlformats.org/officeDocument/2006/relationships/slide" Target="/ppt/slides/slide5.xml" Id="rId7" /><Relationship Type="http://schemas.openxmlformats.org/officeDocument/2006/relationships/slide" Target="/ppt/slides/slide6.xml" Id="rId8" /><Relationship Type="http://schemas.openxmlformats.org/officeDocument/2006/relationships/slide" Target="/ppt/slides/slide7.xml" Id="rId9" /><Relationship Type="http://schemas.openxmlformats.org/officeDocument/2006/relationships/slide" Target="/ppt/slides/slide8.xml" Id="rId10" /><Relationship Type="http://schemas.openxmlformats.org/officeDocument/2006/relationships/slide" Target="/ppt/slides/slide9.xml" Id="rId11" /><Relationship Type="http://schemas.openxmlformats.org/officeDocument/2006/relationships/slide" Target="/ppt/slides/slide10.xml" Id="rId12" /><Relationship Type="http://schemas.openxmlformats.org/officeDocument/2006/relationships/slide" Target="/ppt/slides/slide11.xml" Id="rId13" /><Relationship Type="http://schemas.openxmlformats.org/officeDocument/2006/relationships/slide" Target="/ppt/slides/slide12.xml" Id="rId14" /><Relationship Type="http://schemas.openxmlformats.org/officeDocument/2006/relationships/slide" Target="/ppt/slides/slide13.xml" Id="rId15" /><Relationship Type="http://schemas.openxmlformats.org/officeDocument/2006/relationships/slide" Target="/ppt/slides/slide14.xml" Id="rId16" /><Relationship Type="http://schemas.openxmlformats.org/officeDocument/2006/relationships/slide" Target="/ppt/slides/slide15.xml" Id="rId17" /><Relationship Type="http://schemas.openxmlformats.org/officeDocument/2006/relationships/slide" Target="/ppt/slides/slide16.xml" Id="rId18" /><Relationship Type="http://schemas.openxmlformats.org/officeDocument/2006/relationships/slide" Target="/ppt/slides/slide17.xml" Id="rId19" /><Relationship Type="http://schemas.openxmlformats.org/officeDocument/2006/relationships/slide" Target="/ppt/slides/slide18.xml" Id="rId20" /><Relationship Type="http://schemas.openxmlformats.org/officeDocument/2006/relationships/slide" Target="/ppt/slides/slide19.xml" Id="rId21" /><Relationship Type="http://schemas.openxmlformats.org/officeDocument/2006/relationships/slide" Target="/ppt/slides/slide20.xml" Id="rId22" /><Relationship Type="http://schemas.openxmlformats.org/officeDocument/2006/relationships/slide" Target="/ppt/slides/slide21.xml" Id="rId23" /><Relationship Type="http://schemas.openxmlformats.org/officeDocument/2006/relationships/tableStyles" Target="/ppt/tableStyles.xml" Id="rId24" /><Relationship Type="http://schemas.openxmlformats.org/officeDocument/2006/relationships/presProps" Target="/ppt/presProps.xml" Id="rId25" /><Relationship Type="http://schemas.openxmlformats.org/officeDocument/2006/relationships/viewProps" Target="/ppt/viewProps.xml" Id="rId26" /><Relationship Type="http://schemas.openxmlformats.org/officeDocument/2006/relationships/theme" Target="/ppt/theme/theme1.xml" Id="rId27" /></Relationships>
</file>

<file path=ppt/notesMasters/_rels/notesMaster1.xml.rels>&#65279;<?xml version="1.0" encoding="utf-8"?><Relationships xmlns="http://schemas.openxmlformats.org/package/2006/relationships"><Relationship Type="http://schemas.openxmlformats.org/officeDocument/2006/relationships/theme" Target="/ppt/theme/theme2.xml" Id="rId1"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69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84" name="Title 1"/>
          <p:cNvSpPr>
            <a:spLocks noGrp="1"/>
          </p:cNvSpPr>
          <p:nvPr>
            <p:ph type="title"/>
          </p:nvPr>
        </p:nvSpPr>
        <p:spPr>
          <a:xfrm>
            <a:off x="581192" y="702156"/>
            <a:ext cx="11029616" cy="1188720"/>
          </a:xfrm>
        </p:spPr>
        <p:txBody>
          <a:bodyPr/>
          <a:p>
            <a:r>
              <a:rPr lang="en-US"/>
              <a:t>Click to edit Master title style</a:t>
            </a:r>
            <a:endParaRPr dirty="0" lang="en-US"/>
          </a:p>
        </p:txBody>
      </p:sp>
      <p:sp>
        <p:nvSpPr>
          <p:cNvPr id="1048585" name="Content Placeholder 2"/>
          <p:cNvSpPr>
            <a:spLocks noGrp="1"/>
          </p:cNvSpPr>
          <p:nvPr>
            <p:ph idx="1"/>
          </p:nvPr>
        </p:nvSpPr>
        <p:spPr>
          <a:xfrm>
            <a:off x="581192" y="2340864"/>
            <a:ext cx="11029615" cy="3634486"/>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7"/>
          <p:cNvSpPr>
            <a:spLocks noGrp="1"/>
          </p:cNvSpPr>
          <p:nvPr>
            <p:ph type="dt" sz="half" idx="10"/>
          </p:nvPr>
        </p:nvSpPr>
        <p:spPr/>
        <p:txBody>
          <a:bodyPr/>
          <a:p>
            <a:fld id="{78DD82B9-B8EE-4375-B6FF-88FA6ABB15D9}" type="datetime1">
              <a:rPr lang="en-US" smtClean="0"/>
              <a:t>7/21/2024</a:t>
            </a:fld>
            <a:endParaRPr dirty="0" lang="en-US"/>
          </a:p>
        </p:txBody>
      </p:sp>
      <p:sp>
        <p:nvSpPr>
          <p:cNvPr id="1048587" name="Footer Placeholder 8"/>
          <p:cNvSpPr>
            <a:spLocks noGrp="1"/>
          </p:cNvSpPr>
          <p:nvPr>
            <p:ph type="ftr" sz="quarter" idx="11"/>
          </p:nvPr>
        </p:nvSpPr>
        <p:spPr/>
        <p:txBody>
          <a:bodyPr/>
          <a:p>
            <a:endParaRPr dirty="0"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2" name=""/>
        <p:cNvGrpSpPr/>
        <p:nvPr/>
      </p:nvGrpSpPr>
      <p:grpSpPr>
        <a:xfrm>
          <a:off x="0" y="0"/>
          <a:ext cx="0" cy="0"/>
          <a:chOff x="0" y="0"/>
          <a:chExt cx="0" cy="0"/>
        </a:xfrm>
      </p:grpSpPr>
      <p:sp>
        <p:nvSpPr>
          <p:cNvPr id="1048612"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3"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endParaRPr dirty="0" lang="en-US"/>
          </a:p>
        </p:txBody>
      </p:sp>
      <p:sp>
        <p:nvSpPr>
          <p:cNvPr id="1048614"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5"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16" name="Date Placeholder 7"/>
          <p:cNvSpPr>
            <a:spLocks noGrp="1"/>
          </p:cNvSpPr>
          <p:nvPr>
            <p:ph type="dt" sz="half" idx="10"/>
          </p:nvPr>
        </p:nvSpPr>
        <p:spPr>
          <a:xfrm>
            <a:off x="7605951" y="6456916"/>
            <a:ext cx="2844799" cy="365125"/>
          </a:xfrm>
        </p:spPr>
        <p:txBody>
          <a:bodyPr/>
          <a:p>
            <a:fld id="{D82884F1-FFEA-405F-9602-3DCA865EDA4E}" type="datetime1">
              <a:rPr lang="en-US" smtClean="0"/>
              <a:t>7/21/2024</a:t>
            </a:fld>
            <a:endParaRPr dirty="0" lang="en-US"/>
          </a:p>
        </p:txBody>
      </p:sp>
      <p:sp>
        <p:nvSpPr>
          <p:cNvPr id="1048617" name="Footer Placeholder 9"/>
          <p:cNvSpPr>
            <a:spLocks noGrp="1"/>
          </p:cNvSpPr>
          <p:nvPr>
            <p:ph type="ftr" sz="quarter" idx="11"/>
          </p:nvPr>
        </p:nvSpPr>
        <p:spPr>
          <a:xfrm>
            <a:off x="581192" y="6452590"/>
            <a:ext cx="6917210" cy="365125"/>
          </a:xfrm>
        </p:spPr>
        <p:txBody>
          <a:bodyPr/>
          <a:p>
            <a:endParaRPr dirty="0" lang="en-US"/>
          </a:p>
        </p:txBody>
      </p:sp>
      <p:sp>
        <p:nvSpPr>
          <p:cNvPr id="1048618"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dirty="0" lang="en-US"/>
          </a:p>
        </p:txBody>
      </p:sp>
    </p:spTree>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2.xml" Id="rId2" /><Relationship Type="http://schemas.openxmlformats.org/officeDocument/2006/relationships/slideLayout" Target="/ppt/slideLayouts/slideLayout8.xml" Id="rId8" /><Relationship Type="http://schemas.openxmlformats.org/officeDocument/2006/relationships/theme" Target="/ppt/theme/theme1.xml" Id="rId12"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1189554"/>
          </a:xfrm>
          <a:prstGeom prst="rect"/>
        </p:spPr>
        <p:txBody>
          <a:bodyPr vert="horz" lIns="91440" tIns="45720" rIns="91440" bIns="45720" rtlCol="0" anchor="b">
            <a:normAutofit/>
          </a:bodyPr>
          <a:p>
            <a:r>
              <a:rPr lang="en-US"/>
              <a:t>Click to edit Master title style</a:t>
            </a:r>
            <a:endParaRPr lang="en-US" dirty="0"/>
          </a:p>
        </p:txBody>
      </p:sp>
      <p:sp>
        <p:nvSpPr>
          <p:cNvPr id="1048577" name="Text Placeholder 2"/>
          <p:cNvSpPr>
            <a:spLocks noGrp="1"/>
          </p:cNvSpPr>
          <p:nvPr>
            <p:ph type="body" idx="1"/>
          </p:nvPr>
        </p:nvSpPr>
        <p:spPr>
          <a:xfrm>
            <a:off x="581192" y="2336002"/>
            <a:ext cx="11029616" cy="3652047"/>
          </a:xfrm>
          <a:prstGeom prst="rect"/>
        </p:spPr>
        <p:txBody>
          <a:bodyPr vert="horz" lIns="91440" tIns="45720" rIns="91440" bIns="45720" rtlCol="0"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7605951" y="6423914"/>
            <a:ext cx="2844799" cy="365125"/>
          </a:xfrm>
          <a:prstGeom prst="rect"/>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7/21/2024</a:t>
            </a:fld>
            <a:endParaRPr lang="en-US" dirty="0"/>
          </a:p>
        </p:txBody>
      </p:sp>
      <p:sp>
        <p:nvSpPr>
          <p:cNvPr id="1048579" name="Footer Placeholder 4"/>
          <p:cNvSpPr>
            <a:spLocks noGrp="1"/>
          </p:cNvSpPr>
          <p:nvPr>
            <p:ph type="ftr" sz="quarter" idx="3"/>
          </p:nvPr>
        </p:nvSpPr>
        <p:spPr>
          <a:xfrm>
            <a:off x="581192" y="6423914"/>
            <a:ext cx="6917210" cy="365125"/>
          </a:xfrm>
          <a:prstGeom prst="rect"/>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1048580" name="Slide Number Placeholder 5"/>
          <p:cNvSpPr>
            <a:spLocks noGrp="1"/>
          </p:cNvSpPr>
          <p:nvPr>
            <p:ph type="sldNum" sz="quarter" idx="4"/>
          </p:nvPr>
        </p:nvSpPr>
        <p:spPr>
          <a:xfrm>
            <a:off x="10558300" y="6423914"/>
            <a:ext cx="1052510" cy="365125"/>
          </a:xfrm>
          <a:prstGeom prst="rect"/>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1048581"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3"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50" r:id="rId2"/>
    <p:sldLayoutId id="2147483656" r:id="rId8"/>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ppt/media/image1.jpeg" Id="rId1" /><Relationship Type="http://schemas.openxmlformats.org/officeDocument/2006/relationships/slideLayout" Target="/ppt/slideLayouts/slideLayout2.xml" Id="rId2" /></Relationships>
</file>

<file path=ppt/slides/_rels/slide1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1.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2.xml.rels>&#65279;<?xml version="1.0" encoding="utf-8"?><Relationships xmlns="http://schemas.openxmlformats.org/package/2006/relationships"><Relationship Type="http://schemas.openxmlformats.org/officeDocument/2006/relationships/image" Target="/ppt/media/image2.png" Id="rId1" /><Relationship Type="http://schemas.openxmlformats.org/officeDocument/2006/relationships/slideLayout" Target="/ppt/slideLayouts/slideLayout2.xml" Id="rId2" /></Relationships>
</file>

<file path=ppt/slides/_rels/slide13.xml.rels>&#65279;<?xml version="1.0" encoding="utf-8"?><Relationships xmlns="http://schemas.openxmlformats.org/package/2006/relationships"><Relationship Type="http://schemas.openxmlformats.org/officeDocument/2006/relationships/image" Target="/ppt/media/image3.png" Id="rId1" /><Relationship Type="http://schemas.openxmlformats.org/officeDocument/2006/relationships/slideLayout" Target="/ppt/slideLayouts/slideLayout2.xml" Id="rId2" /></Relationships>
</file>

<file path=ppt/slides/_rels/slide14.xml.rels>&#65279;<?xml version="1.0" encoding="utf-8"?><Relationships xmlns="http://schemas.openxmlformats.org/package/2006/relationships"><Relationship Type="http://schemas.openxmlformats.org/officeDocument/2006/relationships/image" Target="/ppt/media/image4.png" Id="rId1" /><Relationship Type="http://schemas.openxmlformats.org/officeDocument/2006/relationships/slideLayout" Target="/ppt/slideLayouts/slideLayout2.xml" Id="rId2" /></Relationships>
</file>

<file path=ppt/slides/_rels/slide15.xml.rels>&#65279;<?xml version="1.0" encoding="utf-8"?><Relationships xmlns="http://schemas.openxmlformats.org/package/2006/relationships"><Relationship Type="http://schemas.openxmlformats.org/officeDocument/2006/relationships/image" Target="/ppt/media/image5.png" Id="rId1" /><Relationship Type="http://schemas.openxmlformats.org/officeDocument/2006/relationships/image" Target="/ppt/media/image6.png" Id="rId2" /><Relationship Type="http://schemas.openxmlformats.org/officeDocument/2006/relationships/slideLayout" Target="/ppt/slideLayouts/slideLayout2.xml" Id="rId3" /></Relationships>
</file>

<file path=ppt/slides/_rels/slide16.xml.rels>&#65279;<?xml version="1.0" encoding="utf-8"?><Relationships xmlns="http://schemas.openxmlformats.org/package/2006/relationships"><Relationship Type="http://schemas.openxmlformats.org/officeDocument/2006/relationships/image" Target="/ppt/media/image7.png" Id="rId1" /><Relationship Type="http://schemas.openxmlformats.org/officeDocument/2006/relationships/slideLayout" Target="/ppt/slideLayouts/slideLayout2.xml" Id="rId2" /></Relationships>
</file>

<file path=ppt/slides/_rels/slide17.xml.rels>&#65279;<?xml version="1.0" encoding="utf-8"?><Relationships xmlns="http://schemas.openxmlformats.org/package/2006/relationships"><Relationship Type="http://schemas.openxmlformats.org/officeDocument/2006/relationships/image" Target="/ppt/media/image8.png" Id="rId1" /><Relationship Type="http://schemas.openxmlformats.org/officeDocument/2006/relationships/slideLayout" Target="/ppt/slideLayouts/slideLayout2.xml" Id="rId2" /></Relationships>
</file>

<file path=ppt/slides/_rels/slide18.xml.rels>&#65279;<?xml version="1.0" encoding="utf-8"?><Relationships xmlns="http://schemas.openxmlformats.org/package/2006/relationships"><Relationship Type="http://schemas.openxmlformats.org/officeDocument/2006/relationships/image" Target="/ppt/media/image9.png" Id="rId1" /><Relationship Type="http://schemas.openxmlformats.org/officeDocument/2006/relationships/slideLayout" Target="/ppt/slideLayouts/slideLayout2.xml" Id="rId2" /></Relationships>
</file>

<file path=ppt/slides/_rels/slide19.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1.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7.xml.rels>&#65279;<?xml version="1.0" encoding="utf-8"?><Relationships xmlns="http://schemas.openxmlformats.org/package/2006/relationships"><Relationship Type="http://schemas.openxmlformats.org/officeDocument/2006/relationships/slideLayout" Target="/ppt/slideLayouts/slideLayout8.xml" Id="rId1" /></Relationships>
</file>

<file path=ppt/slides/_rels/slide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9.xml.rels>&#65279;<?xml version="1.0" encoding="utf-8"?><Relationships xmlns="http://schemas.openxmlformats.org/package/2006/relationships"><Relationship Type="http://schemas.openxmlformats.org/officeDocument/2006/relationships/slideLayout" Target="/ppt/slideLayouts/slideLayout2.xml" Id="rId1"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5" name=""/>
        <p:cNvGrpSpPr/>
        <p:nvPr/>
      </p:nvGrpSpPr>
      <p:grpSpPr>
        <a:xfrm>
          <a:off x="0" y="0"/>
          <a:ext cx="0" cy="0"/>
          <a:chOff x="0" y="0"/>
          <a:chExt cx="0" cy="0"/>
        </a:xfrm>
      </p:grpSpPr>
      <p:sp>
        <p:nvSpPr>
          <p:cNvPr id="1048589" name="Rectangle 20"/>
          <p:cNvSpPr>
            <a:spLocks noChangeAspect="1" noMove="1" noResize="1" noRot="1" noGrp="1" noAdjustHandles="1" noEditPoints="1" noChangeArrowheads="1" noChangeShapeType="1" noTextEdit="1"/>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1"/>
          <p:cNvSpPr>
            <a:spLocks noChangeAspect="1" noMove="1" noResize="1" noRot="1" noGrp="1" noAdjustHandles="1" noEditPoints="1" noChangeArrowheads="1" noChangeShapeType="1" noTextEdit="1"/>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2"/>
          <p:cNvSpPr>
            <a:spLocks noChangeAspect="1" noMove="1" noResize="1" noRot="1" noGrp="1" noAdjustHandles="1" noEditPoints="1" noChangeArrowheads="1" noChangeShapeType="1" noTextEdit="1"/>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3"/>
          <p:cNvSpPr>
            <a:spLocks noChangeAspect="1" noMove="1" noResize="1" noRot="1" noGrp="1" noAdjustHandles="1" noEditPoints="1" noChangeArrowheads="1" noChangeShapeType="1" noTextEdit="1"/>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2097152" name="Content Placeholder 3" descr="A close up of a hand  Description automatically generated"/>
          <p:cNvPicPr>
            <a:picLocks noChangeAspect="1" noGrp="1"/>
          </p:cNvPicPr>
          <p:nvPr>
            <p:ph idx="1"/>
          </p:nvPr>
        </p:nvPicPr>
        <p:blipFill>
          <a:blip xmlns:r="http://schemas.openxmlformats.org/officeDocument/2006/relationships" r:embed="rId1"/>
          <a:srcRect t="15730"/>
          <a:stretch>
            <a:fillRect/>
          </a:stretch>
        </p:blipFill>
        <p:spPr>
          <a:xfrm>
            <a:off x="-3047" y="11216"/>
            <a:ext cx="12191999" cy="6857990"/>
          </a:xfrm>
          <a:prstGeom prst="rect"/>
        </p:spPr>
      </p:pic>
      <p:sp>
        <p:nvSpPr>
          <p:cNvPr id="1048593" name="Rectangle 24"/>
          <p:cNvSpPr>
            <a:spLocks noChangeAspect="1" noMove="1" noResize="1" noRot="1" noGrp="1" noAdjustHandles="1" noEditPoints="1" noChangeArrowheads="1" noChangeShapeType="1" noTextEdit="1"/>
          </p:cNvSpPr>
          <p:nvPr/>
        </p:nvSpPr>
        <p:spPr>
          <a:xfrm>
            <a:off x="0" y="0"/>
            <a:ext cx="12191999" cy="3323345"/>
          </a:xfrm>
          <a:prstGeom prst="rect"/>
          <a:gradFill flip="none" rotWithShape="1">
            <a:gsLst>
              <a:gs pos="0">
                <a:schemeClr val="tx1">
                  <a:alpha val="0"/>
                </a:schemeClr>
              </a:gs>
              <a:gs pos="57000">
                <a:schemeClr val="tx1">
                  <a:alpha val="3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4" name="Title 1"/>
          <p:cNvSpPr>
            <a:spLocks noGrp="1"/>
          </p:cNvSpPr>
          <p:nvPr>
            <p:ph type="title"/>
          </p:nvPr>
        </p:nvSpPr>
        <p:spPr>
          <a:xfrm>
            <a:off x="321734" y="352338"/>
            <a:ext cx="11548532" cy="4198700"/>
          </a:xfrm>
        </p:spPr>
        <p:txBody>
          <a:bodyPr anchor="t" bIns="45720" lIns="91440" rIns="91440" rtlCol="0" tIns="45720" vert="horz">
            <a:normAutofit/>
          </a:bodyPr>
          <a:p>
            <a:r>
              <a:rPr dirty="0" sz="9600" lang="en-US">
                <a:solidFill>
                  <a:schemeClr val="bg1"/>
                </a:solidFill>
              </a:rPr>
              <a:t>matrimonial</a:t>
            </a:r>
            <a:br>
              <a:rPr dirty="0" sz="11500" lang="en-US">
                <a:solidFill>
                  <a:schemeClr val="bg1"/>
                </a:solidFill>
              </a:rPr>
            </a:br>
            <a:r>
              <a:rPr dirty="0" sz="9600" lang="en-US">
                <a:solidFill>
                  <a:schemeClr val="bg1"/>
                </a:solidFill>
              </a:rPr>
              <a:t>website</a:t>
            </a:r>
          </a:p>
        </p:txBody>
      </p:sp>
      <p:sp>
        <p:nvSpPr>
          <p:cNvPr id="1048595" name="Rectangle 25"/>
          <p:cNvSpPr>
            <a:spLocks noChangeAspect="1" noMove="1" noResize="1" noRot="1" noGrp="1" noAdjustHandles="1" noEditPoints="1" noChangeArrowheads="1" noChangeShapeType="1" noTextEdit="1"/>
          </p:cNvSpPr>
          <p:nvPr/>
        </p:nvSpPr>
        <p:spPr>
          <a:xfrm rot="10800000">
            <a:off x="3047" y="4704862"/>
            <a:ext cx="12191999" cy="2155484"/>
          </a:xfrm>
          <a:prstGeom prst="rect"/>
          <a:gradFill flip="none" rotWithShape="1">
            <a:gsLst>
              <a:gs pos="0">
                <a:schemeClr val="tx1">
                  <a:alpha val="0"/>
                </a:schemeClr>
              </a:gs>
              <a:gs pos="59000">
                <a:schemeClr val="tx1">
                  <a:alpha val="3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6" name="TextBox 4"/>
          <p:cNvSpPr txBox="1"/>
          <p:nvPr/>
        </p:nvSpPr>
        <p:spPr>
          <a:xfrm>
            <a:off x="453571" y="4959047"/>
            <a:ext cx="10029977" cy="830997"/>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sz="1600" lang="en-US">
                <a:solidFill>
                  <a:schemeClr val="bg1"/>
                </a:solidFill>
                <a:latin typeface="Century Schoolbook"/>
                <a:cs typeface="Calibri"/>
              </a:rPr>
              <a:t>Through this in-depth examination of wedlock's user base, engagement metrics, and success stories , this report aims to provide a comprehensive picture of the platform's effectiveness in facilitating meaningful connections within the online matrimony landscape.</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0" presetSubtype="0">
                                  <p:stCondLst>
                                    <p:cond delay="0"/>
                                  </p:stCondLst>
                                  <p:childTnLst>
                                    <p:set>
                                      <p:cBhvr>
                                        <p:cTn dur="1" fill="hold" id="6">
                                          <p:stCondLst>
                                            <p:cond delay="0"/>
                                          </p:stCondLst>
                                        </p:cTn>
                                        <p:tgtEl>
                                          <p:spTgt spid="1048594"/>
                                        </p:tgtEl>
                                        <p:attrNameLst>
                                          <p:attrName>style.visibility</p:attrName>
                                        </p:attrNameLst>
                                      </p:cBhvr>
                                      <p:to>
                                        <p:strVal val="visible"/>
                                      </p:to>
                                    </p:set>
                                    <p:animEffect transition="in" filter="fade">
                                      <p:cBhvr>
                                        <p:cTn dur="500" id="7"/>
                                        <p:tgtEl>
                                          <p:spTgt spid="1048594"/>
                                        </p:tgtEl>
                                      </p:cBhvr>
                                    </p:animEffect>
                                  </p:childTnLst>
                                </p:cTn>
                              </p:par>
                            </p:childTnLst>
                          </p:cTn>
                        </p:par>
                        <p:par>
                          <p:cTn fill="hold" id="8">
                            <p:stCondLst>
                              <p:cond delay="500"/>
                            </p:stCondLst>
                            <p:childTnLst>
                              <p:par>
                                <p:cTn fill="hold" grpId="0" id="9" nodeType="afterEffect" presetClass="entr" presetID="10" presetSubtype="0">
                                  <p:stCondLst>
                                    <p:cond delay="0"/>
                                  </p:stCondLst>
                                  <p:childTnLst>
                                    <p:set>
                                      <p:cBhvr>
                                        <p:cTn dur="1" fill="hold" id="10">
                                          <p:stCondLst>
                                            <p:cond delay="0"/>
                                          </p:stCondLst>
                                        </p:cTn>
                                        <p:tgtEl>
                                          <p:spTgt spid="1048596"/>
                                        </p:tgtEl>
                                        <p:attrNameLst>
                                          <p:attrName>style.visibility</p:attrName>
                                        </p:attrNameLst>
                                      </p:cBhvr>
                                      <p:to>
                                        <p:strVal val="visible"/>
                                      </p:to>
                                    </p:set>
                                    <p:animEffect transition="in" filter="fade">
                                      <p:cBhvr>
                                        <p:cTn dur="500" id="11"/>
                                        <p:tgtEl>
                                          <p:spTgt spid="1048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4" grpId="0"/>
      <p:bldP spid="104859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5" name="Title 1"/>
          <p:cNvSpPr>
            <a:spLocks noGrp="1"/>
          </p:cNvSpPr>
          <p:nvPr>
            <p:ph type="title"/>
          </p:nvPr>
        </p:nvSpPr>
        <p:spPr/>
        <p:txBody>
          <a:bodyPr/>
          <a:p>
            <a:r>
              <a:rPr lang="en-US"/>
              <a:t>Methodology </a:t>
            </a:r>
          </a:p>
        </p:txBody>
      </p:sp>
      <p:sp>
        <p:nvSpPr>
          <p:cNvPr id="1048626" name="Content Placeholder 2"/>
          <p:cNvSpPr>
            <a:spLocks noGrp="1"/>
          </p:cNvSpPr>
          <p:nvPr>
            <p:ph idx="1"/>
          </p:nvPr>
        </p:nvSpPr>
        <p:spPr/>
        <p:txBody>
          <a:bodyPr/>
          <a:p>
            <a:pPr indent="0" marL="0">
              <a:buNone/>
            </a:pPr>
            <a:r>
              <a:rPr b="1" dirty="0" lang="en-US">
                <a:ea typeface="+mn-lt"/>
                <a:cs typeface="+mn-lt"/>
              </a:rPr>
              <a:t>Project Planning and Requirements Gathering: </a:t>
            </a:r>
            <a:r>
              <a:rPr lang="en-US">
                <a:ea typeface="+mn-lt"/>
                <a:cs typeface="+mn-lt"/>
              </a:rPr>
              <a:t>As we have grew up seeing traditional methods being applied for such an important moment, despite it having several flaws.</a:t>
            </a:r>
            <a:endParaRPr lang="en-US"/>
          </a:p>
          <a:p>
            <a:pPr indent="0" marL="0">
              <a:buNone/>
            </a:pPr>
            <a:r>
              <a:rPr b="1" lang="en-US">
                <a:ea typeface="+mn-lt"/>
                <a:cs typeface="+mn-lt"/>
              </a:rPr>
              <a:t>Scope and Features</a:t>
            </a:r>
            <a:r>
              <a:rPr b="1" lang="en-US">
                <a:ea typeface="+mn-lt"/>
                <a:cs typeface="+mn-lt"/>
              </a:rPr>
              <a:t>:</a:t>
            </a:r>
            <a:r>
              <a:rPr b="1" lang="en-US">
                <a:ea typeface="+mn-lt"/>
                <a:cs typeface="+mn-lt"/>
              </a:rPr>
              <a:t> </a:t>
            </a:r>
            <a:r>
              <a:rPr lang="en-US">
                <a:ea typeface="+mn-lt"/>
                <a:cs typeface="+mn-lt"/>
              </a:rPr>
              <a:t>Consider features like:</a:t>
            </a:r>
            <a:endParaRPr lang="en-US"/>
          </a:p>
          <a:p>
            <a:pPr indent="-305435" lvl="1" marL="629920">
              <a:buFont typeface="Arial" panose="05020102010507070707" pitchFamily="18" charset="2"/>
              <a:buChar char="•"/>
            </a:pPr>
            <a:r>
              <a:rPr sz="1600" lang="en-US">
                <a:ea typeface="+mn-lt"/>
                <a:cs typeface="+mn-lt"/>
              </a:rPr>
              <a:t>User registration and profile creation</a:t>
            </a:r>
            <a:endParaRPr sz="1600" lang="en-US"/>
          </a:p>
          <a:p>
            <a:pPr indent="-305435" lvl="1" marL="629920">
              <a:buFont typeface="Arial" panose="05020102010507070707" pitchFamily="18" charset="2"/>
              <a:buChar char="•"/>
            </a:pPr>
            <a:r>
              <a:rPr sz="1600" lang="en-US">
                <a:ea typeface="+mn-lt"/>
                <a:cs typeface="+mn-lt"/>
              </a:rPr>
              <a:t>Search filters based on various criteria</a:t>
            </a:r>
            <a:endParaRPr sz="1600" lang="en-US"/>
          </a:p>
          <a:p>
            <a:pPr indent="-305435" lvl="1" marL="629920">
              <a:buFont typeface="Arial" panose="05020102010507070707" pitchFamily="18" charset="2"/>
              <a:buChar char="•"/>
            </a:pPr>
            <a:r>
              <a:rPr sz="1600" lang="en-US"/>
              <a:t>A user can shortlist and like profiles of their choice </a:t>
            </a:r>
            <a:endParaRPr dirty="0" sz="1600" lang="en-US"/>
          </a:p>
          <a:p>
            <a:pPr indent="-305435" lvl="1" marL="629920">
              <a:buFont typeface="Arial" panose="05020102010507070707" pitchFamily="18" charset="2"/>
              <a:buChar char="•"/>
            </a:pPr>
            <a:r>
              <a:rPr sz="1600" lang="en-US"/>
              <a:t>There is a medium porvided for communication via messaging.</a:t>
            </a:r>
          </a:p>
          <a:p>
            <a:pPr indent="-305435" lvl="1" marL="629920">
              <a:buFont typeface="Arial" panose="05020102010507070707" pitchFamily="18" charset="2"/>
              <a:buChar char="•"/>
            </a:pPr>
            <a:r>
              <a:rPr sz="1600" lang="en-US"/>
              <a:t>Users can be searched by using their profile names</a:t>
            </a:r>
            <a:endParaRPr dirty="0" sz="160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 presetSubtype="4">
                                  <p:stCondLst>
                                    <p:cond delay="0"/>
                                  </p:stCondLst>
                                  <p:childTnLst>
                                    <p:set>
                                      <p:cBhvr>
                                        <p:cTn dur="1" fill="hold" id="6">
                                          <p:stCondLst>
                                            <p:cond delay="0"/>
                                          </p:stCondLst>
                                        </p:cTn>
                                        <p:tgtEl>
                                          <p:spTgt spid="1048625"/>
                                        </p:tgtEl>
                                        <p:attrNameLst>
                                          <p:attrName>style.visibility</p:attrName>
                                        </p:attrNameLst>
                                      </p:cBhvr>
                                      <p:to>
                                        <p:strVal val="visible"/>
                                      </p:to>
                                    </p:set>
                                    <p:anim calcmode="lin" valueType="num">
                                      <p:cBhvr additive="base">
                                        <p:cTn dur="500" fill="hold" id="7"/>
                                        <p:tgtEl>
                                          <p:spTgt spid="1048625"/>
                                        </p:tgtEl>
                                        <p:attrNameLst>
                                          <p:attrName>ppt_x</p:attrName>
                                        </p:attrNameLst>
                                      </p:cBhvr>
                                      <p:tavLst>
                                        <p:tav tm="0">
                                          <p:val>
                                            <p:strVal val="#ppt_x"/>
                                          </p:val>
                                        </p:tav>
                                        <p:tav tm="100000">
                                          <p:val>
                                            <p:strVal val="#ppt_x"/>
                                          </p:val>
                                        </p:tav>
                                      </p:tavLst>
                                    </p:anim>
                                    <p:anim calcmode="lin" valueType="num">
                                      <p:cBhvr additive="base">
                                        <p:cTn dur="500" fill="hold" id="8"/>
                                        <p:tgtEl>
                                          <p:spTgt spid="1048625"/>
                                        </p:tgtEl>
                                        <p:attrNameLst>
                                          <p:attrName>ppt_y</p:attrName>
                                        </p:attrNameLst>
                                      </p:cBhvr>
                                      <p:tavLst>
                                        <p:tav tm="0">
                                          <p:val>
                                            <p:strVal val="1+#ppt_h/2"/>
                                          </p:val>
                                        </p:tav>
                                        <p:tav tm="100000">
                                          <p:val>
                                            <p:strVal val="#ppt_y"/>
                                          </p:val>
                                        </p:tav>
                                      </p:tavLst>
                                    </p:anim>
                                  </p:childTnLst>
                                </p:cTn>
                              </p:par>
                              <p:par>
                                <p:cTn fill="hold" grpId="0" id="9" nodeType="withEffect" presetClass="entr" presetID="10" presetSubtype="0">
                                  <p:stCondLst>
                                    <p:cond delay="0"/>
                                  </p:stCondLst>
                                  <p:childTnLst>
                                    <p:set>
                                      <p:cBhvr>
                                        <p:cTn dur="1" fill="hold" id="10">
                                          <p:stCondLst>
                                            <p:cond delay="0"/>
                                          </p:stCondLst>
                                        </p:cTn>
                                        <p:tgtEl>
                                          <p:spTgt spid="1048626">
                                            <p:txEl>
                                              <p:pRg st="0" end="0"/>
                                            </p:txEl>
                                          </p:spTgt>
                                        </p:tgtEl>
                                        <p:attrNameLst>
                                          <p:attrName>style.visibility</p:attrName>
                                        </p:attrNameLst>
                                      </p:cBhvr>
                                      <p:to>
                                        <p:strVal val="visible"/>
                                      </p:to>
                                    </p:set>
                                    <p:animEffect transition="in" filter="fade">
                                      <p:cBhvr>
                                        <p:cTn dur="500" id="11"/>
                                        <p:tgtEl>
                                          <p:spTgt spid="1048626">
                                            <p:txEl>
                                              <p:pRg st="0" end="0"/>
                                            </p:txEl>
                                          </p:spTgt>
                                        </p:tgtEl>
                                      </p:cBhvr>
                                    </p:animEffect>
                                  </p:childTnLst>
                                </p:cTn>
                              </p:par>
                              <p:par>
                                <p:cTn fill="hold" grpId="0" id="12" nodeType="withEffect" presetClass="entr" presetID="10" presetSubtype="0">
                                  <p:stCondLst>
                                    <p:cond delay="0"/>
                                  </p:stCondLst>
                                  <p:childTnLst>
                                    <p:set>
                                      <p:cBhvr>
                                        <p:cTn dur="1" fill="hold" id="13">
                                          <p:stCondLst>
                                            <p:cond delay="0"/>
                                          </p:stCondLst>
                                        </p:cTn>
                                        <p:tgtEl>
                                          <p:spTgt spid="1048626">
                                            <p:txEl>
                                              <p:pRg st="1" end="1"/>
                                            </p:txEl>
                                          </p:spTgt>
                                        </p:tgtEl>
                                        <p:attrNameLst>
                                          <p:attrName>style.visibility</p:attrName>
                                        </p:attrNameLst>
                                      </p:cBhvr>
                                      <p:to>
                                        <p:strVal val="visible"/>
                                      </p:to>
                                    </p:set>
                                    <p:animEffect transition="in" filter="fade">
                                      <p:cBhvr>
                                        <p:cTn dur="500" id="14"/>
                                        <p:tgtEl>
                                          <p:spTgt spid="1048626">
                                            <p:txEl>
                                              <p:pRg st="1" end="1"/>
                                            </p:txEl>
                                          </p:spTgt>
                                        </p:tgtEl>
                                      </p:cBhvr>
                                    </p:animEffect>
                                  </p:childTnLst>
                                </p:cTn>
                              </p:par>
                              <p:par>
                                <p:cTn fill="hold" grpId="0" id="15" nodeType="withEffect" presetClass="entr" presetID="10" presetSubtype="0">
                                  <p:stCondLst>
                                    <p:cond delay="0"/>
                                  </p:stCondLst>
                                  <p:childTnLst>
                                    <p:set>
                                      <p:cBhvr>
                                        <p:cTn dur="1" fill="hold" id="16">
                                          <p:stCondLst>
                                            <p:cond delay="0"/>
                                          </p:stCondLst>
                                        </p:cTn>
                                        <p:tgtEl>
                                          <p:spTgt spid="1048626">
                                            <p:txEl>
                                              <p:pRg st="2" end="2"/>
                                            </p:txEl>
                                          </p:spTgt>
                                        </p:tgtEl>
                                        <p:attrNameLst>
                                          <p:attrName>style.visibility</p:attrName>
                                        </p:attrNameLst>
                                      </p:cBhvr>
                                      <p:to>
                                        <p:strVal val="visible"/>
                                      </p:to>
                                    </p:set>
                                    <p:animEffect transition="in" filter="fade">
                                      <p:cBhvr>
                                        <p:cTn dur="500" id="17"/>
                                        <p:tgtEl>
                                          <p:spTgt spid="1048626">
                                            <p:txEl>
                                              <p:pRg st="2" end="2"/>
                                            </p:txEl>
                                          </p:spTgt>
                                        </p:tgtEl>
                                      </p:cBhvr>
                                    </p:animEffect>
                                  </p:childTnLst>
                                </p:cTn>
                              </p:par>
                              <p:par>
                                <p:cTn fill="hold" grpId="0" id="18" nodeType="withEffect" presetClass="entr" presetID="10" presetSubtype="0">
                                  <p:stCondLst>
                                    <p:cond delay="0"/>
                                  </p:stCondLst>
                                  <p:childTnLst>
                                    <p:set>
                                      <p:cBhvr>
                                        <p:cTn dur="1" fill="hold" id="19">
                                          <p:stCondLst>
                                            <p:cond delay="0"/>
                                          </p:stCondLst>
                                        </p:cTn>
                                        <p:tgtEl>
                                          <p:spTgt spid="1048626">
                                            <p:txEl>
                                              <p:pRg st="3" end="3"/>
                                            </p:txEl>
                                          </p:spTgt>
                                        </p:tgtEl>
                                        <p:attrNameLst>
                                          <p:attrName>style.visibility</p:attrName>
                                        </p:attrNameLst>
                                      </p:cBhvr>
                                      <p:to>
                                        <p:strVal val="visible"/>
                                      </p:to>
                                    </p:set>
                                    <p:animEffect transition="in" filter="fade">
                                      <p:cBhvr>
                                        <p:cTn dur="500" id="20"/>
                                        <p:tgtEl>
                                          <p:spTgt spid="1048626">
                                            <p:txEl>
                                              <p:pRg st="3" end="3"/>
                                            </p:txEl>
                                          </p:spTgt>
                                        </p:tgtEl>
                                      </p:cBhvr>
                                    </p:animEffect>
                                  </p:childTnLst>
                                </p:cTn>
                              </p:par>
                              <p:par>
                                <p:cTn fill="hold" grpId="0" id="21" nodeType="withEffect" presetClass="entr" presetID="10" presetSubtype="0">
                                  <p:stCondLst>
                                    <p:cond delay="0"/>
                                  </p:stCondLst>
                                  <p:childTnLst>
                                    <p:set>
                                      <p:cBhvr>
                                        <p:cTn dur="1" fill="hold" id="22">
                                          <p:stCondLst>
                                            <p:cond delay="0"/>
                                          </p:stCondLst>
                                        </p:cTn>
                                        <p:tgtEl>
                                          <p:spTgt spid="1048626">
                                            <p:txEl>
                                              <p:pRg st="4" end="4"/>
                                            </p:txEl>
                                          </p:spTgt>
                                        </p:tgtEl>
                                        <p:attrNameLst>
                                          <p:attrName>style.visibility</p:attrName>
                                        </p:attrNameLst>
                                      </p:cBhvr>
                                      <p:to>
                                        <p:strVal val="visible"/>
                                      </p:to>
                                    </p:set>
                                    <p:animEffect transition="in" filter="fade">
                                      <p:cBhvr>
                                        <p:cTn dur="500" id="23"/>
                                        <p:tgtEl>
                                          <p:spTgt spid="1048626">
                                            <p:txEl>
                                              <p:pRg st="4" end="4"/>
                                            </p:txEl>
                                          </p:spTgt>
                                        </p:tgtEl>
                                      </p:cBhvr>
                                    </p:animEffect>
                                  </p:childTnLst>
                                </p:cTn>
                              </p:par>
                              <p:par>
                                <p:cTn fill="hold" grpId="0" id="24" nodeType="withEffect" presetClass="entr" presetID="10" presetSubtype="0">
                                  <p:stCondLst>
                                    <p:cond delay="0"/>
                                  </p:stCondLst>
                                  <p:childTnLst>
                                    <p:set>
                                      <p:cBhvr>
                                        <p:cTn dur="1" fill="hold" id="25">
                                          <p:stCondLst>
                                            <p:cond delay="0"/>
                                          </p:stCondLst>
                                        </p:cTn>
                                        <p:tgtEl>
                                          <p:spTgt spid="1048626">
                                            <p:txEl>
                                              <p:pRg st="5" end="5"/>
                                            </p:txEl>
                                          </p:spTgt>
                                        </p:tgtEl>
                                        <p:attrNameLst>
                                          <p:attrName>style.visibility</p:attrName>
                                        </p:attrNameLst>
                                      </p:cBhvr>
                                      <p:to>
                                        <p:strVal val="visible"/>
                                      </p:to>
                                    </p:set>
                                    <p:animEffect transition="in" filter="fade">
                                      <p:cBhvr>
                                        <p:cTn dur="500" id="26"/>
                                        <p:tgtEl>
                                          <p:spTgt spid="1048626">
                                            <p:txEl>
                                              <p:pRg st="5" end="5"/>
                                            </p:txEl>
                                          </p:spTgt>
                                        </p:tgtEl>
                                      </p:cBhvr>
                                    </p:animEffect>
                                  </p:childTnLst>
                                </p:cTn>
                              </p:par>
                              <p:par>
                                <p:cTn fill="hold" grpId="0" id="27" nodeType="withEffect" presetClass="entr" presetID="10" presetSubtype="0">
                                  <p:stCondLst>
                                    <p:cond delay="0"/>
                                  </p:stCondLst>
                                  <p:childTnLst>
                                    <p:set>
                                      <p:cBhvr>
                                        <p:cTn dur="1" fill="hold" id="28">
                                          <p:stCondLst>
                                            <p:cond delay="0"/>
                                          </p:stCondLst>
                                        </p:cTn>
                                        <p:tgtEl>
                                          <p:spTgt spid="1048626">
                                            <p:txEl>
                                              <p:pRg st="6" end="6"/>
                                            </p:txEl>
                                          </p:spTgt>
                                        </p:tgtEl>
                                        <p:attrNameLst>
                                          <p:attrName>style.visibility</p:attrName>
                                        </p:attrNameLst>
                                      </p:cBhvr>
                                      <p:to>
                                        <p:strVal val="visible"/>
                                      </p:to>
                                    </p:set>
                                    <p:animEffect transition="in" filter="fade">
                                      <p:cBhvr>
                                        <p:cTn dur="500" id="29"/>
                                        <p:tgtEl>
                                          <p:spTgt spid="104862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5" grpId="0"/>
      <p:bldP spid="104862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7" name="Title 1"/>
          <p:cNvSpPr>
            <a:spLocks noGrp="1"/>
          </p:cNvSpPr>
          <p:nvPr>
            <p:ph type="title"/>
          </p:nvPr>
        </p:nvSpPr>
        <p:spPr/>
        <p:txBody>
          <a:bodyPr/>
          <a:p>
            <a:r>
              <a:rPr lang="en-US"/>
              <a:t>methodology</a:t>
            </a:r>
          </a:p>
        </p:txBody>
      </p:sp>
      <p:sp>
        <p:nvSpPr>
          <p:cNvPr id="1048628" name="Content Placeholder 2"/>
          <p:cNvSpPr>
            <a:spLocks noGrp="1"/>
          </p:cNvSpPr>
          <p:nvPr>
            <p:ph idx="1"/>
          </p:nvPr>
        </p:nvSpPr>
        <p:spPr/>
        <p:txBody>
          <a:bodyPr/>
          <a:p>
            <a:pPr indent="0" marL="0">
              <a:buNone/>
            </a:pPr>
            <a:r>
              <a:rPr b="1" lang="en-US">
                <a:ea typeface="+mn-lt"/>
                <a:cs typeface="+mn-lt"/>
              </a:rPr>
              <a:t>Website Development and Design:</a:t>
            </a:r>
            <a:endParaRPr lang="en-US"/>
          </a:p>
          <a:p>
            <a:pPr indent="0" marL="0">
              <a:buNone/>
            </a:pPr>
            <a:r>
              <a:rPr b="1" lang="en-US">
                <a:ea typeface="+mn-lt"/>
                <a:cs typeface="+mn-lt"/>
              </a:rPr>
              <a:t>Technology Stack Selection:</a:t>
            </a:r>
            <a:r>
              <a:rPr lang="en-US">
                <a:ea typeface="+mn-lt"/>
                <a:cs typeface="+mn-lt"/>
              </a:rPr>
              <a:t> We have used </a:t>
            </a:r>
            <a:r>
              <a:rPr lang="en-US">
                <a:ea typeface="+mn-lt"/>
                <a:cs typeface="+mn-lt"/>
              </a:rPr>
              <a:t>Java</a:t>
            </a:r>
            <a:r>
              <a:rPr lang="en-US">
                <a:ea typeface="+mn-lt"/>
                <a:cs typeface="+mn-lt"/>
              </a:rPr>
              <a:t>Script</a:t>
            </a:r>
            <a:r>
              <a:rPr lang="en-US">
                <a:ea typeface="+mn-lt"/>
                <a:cs typeface="+mn-lt"/>
              </a:rPr>
              <a:t> </a:t>
            </a:r>
            <a:r>
              <a:rPr lang="en-US">
                <a:ea typeface="+mn-lt"/>
                <a:cs typeface="+mn-lt"/>
              </a:rPr>
              <a:t>(</a:t>
            </a:r>
            <a:r>
              <a:rPr lang="en-US">
                <a:ea typeface="+mn-lt"/>
                <a:cs typeface="+mn-lt"/>
              </a:rPr>
              <a:t>E</a:t>
            </a:r>
            <a:r>
              <a:rPr lang="en-US">
                <a:ea typeface="+mn-lt"/>
                <a:cs typeface="+mn-lt"/>
              </a:rPr>
              <a:t>J</a:t>
            </a:r>
            <a:r>
              <a:rPr lang="en-US">
                <a:ea typeface="+mn-lt"/>
                <a:cs typeface="+mn-lt"/>
              </a:rPr>
              <a:t>S</a:t>
            </a:r>
            <a:r>
              <a:rPr lang="en-US">
                <a:ea typeface="+mn-lt"/>
                <a:cs typeface="+mn-lt"/>
              </a:rPr>
              <a:t>)</a:t>
            </a:r>
            <a:r>
              <a:rPr lang="en-US">
                <a:ea typeface="+mn-lt"/>
                <a:cs typeface="+mn-lt"/>
              </a:rPr>
              <a:t>,</a:t>
            </a:r>
            <a:r>
              <a:rPr lang="en-US">
                <a:ea typeface="+mn-lt"/>
                <a:cs typeface="+mn-lt"/>
              </a:rPr>
              <a:t> </a:t>
            </a:r>
            <a:r>
              <a:rPr lang="en-US">
                <a:ea typeface="+mn-lt"/>
                <a:cs typeface="+mn-lt"/>
              </a:rPr>
              <a:t>html and css as our programming language , node js as our framework</a:t>
            </a:r>
            <a:r>
              <a:rPr lang="en-US">
                <a:ea typeface="+mn-lt"/>
                <a:cs typeface="+mn-lt"/>
              </a:rPr>
              <a:t> </a:t>
            </a:r>
            <a:r>
              <a:rPr lang="en-US">
                <a:ea typeface="+mn-lt"/>
                <a:cs typeface="+mn-lt"/>
              </a:rPr>
              <a:t>and and sql as our database technology of choice </a:t>
            </a:r>
            <a:endParaRPr altLang="en-US" lang="zh-CN"/>
          </a:p>
          <a:p>
            <a:pPr indent="0" marL="0">
              <a:buNone/>
            </a:pPr>
            <a:r>
              <a:rPr b="1" lang="en-US">
                <a:ea typeface="+mn-lt"/>
                <a:cs typeface="+mn-lt"/>
              </a:rPr>
              <a:t>UI/UX Design:</a:t>
            </a:r>
            <a:r>
              <a:rPr lang="en-US">
                <a:ea typeface="+mn-lt"/>
                <a:cs typeface="+mn-lt"/>
              </a:rPr>
              <a:t> A user-friendly and intuitive interface that is visually appealing and easy to navigate. </a:t>
            </a:r>
            <a:endParaRPr lang="en-US"/>
          </a:p>
          <a:p>
            <a:pPr indent="0" marL="0">
              <a:buNone/>
            </a:pPr>
            <a:r>
              <a:rPr b="1" lang="en-US">
                <a:ea typeface="+mn-lt"/>
                <a:cs typeface="+mn-lt"/>
              </a:rPr>
              <a:t>Development:</a:t>
            </a:r>
            <a:r>
              <a:rPr lang="en-US">
                <a:ea typeface="+mn-lt"/>
                <a:cs typeface="+mn-lt"/>
              </a:rPr>
              <a:t> Code the website functionalities according to the defined user stories and project plan. Ensure robust security measures are implemented.</a:t>
            </a:r>
            <a:endParaRPr lang="en-US"/>
          </a:p>
          <a:p>
            <a:pPr indent="-305435" marL="305435"/>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48628">
                                            <p:txEl>
                                              <p:pRg st="0" end="0"/>
                                            </p:txEl>
                                          </p:spTgt>
                                        </p:tgtEl>
                                        <p:attrNameLst>
                                          <p:attrName>style.visibility</p:attrName>
                                        </p:attrNameLst>
                                      </p:cBhvr>
                                      <p:to>
                                        <p:strVal val="visible"/>
                                      </p:to>
                                    </p:set>
                                    <p:animEffect transition="in" filter="fade">
                                      <p:cBhvr>
                                        <p:cTn dur="500" id="7"/>
                                        <p:tgtEl>
                                          <p:spTgt spid="1048628">
                                            <p:txEl>
                                              <p:pRg st="0" end="0"/>
                                            </p:txEl>
                                          </p:spTgt>
                                        </p:tgtEl>
                                      </p:cBhvr>
                                    </p:animEffect>
                                  </p:childTnLst>
                                </p:cTn>
                              </p:par>
                              <p:par>
                                <p:cTn fill="hold" grpId="0" id="8" nodeType="withEffect" presetClass="entr" presetID="10" presetSubtype="0">
                                  <p:stCondLst>
                                    <p:cond delay="0"/>
                                  </p:stCondLst>
                                  <p:childTnLst>
                                    <p:set>
                                      <p:cBhvr>
                                        <p:cTn dur="1" fill="hold" id="9">
                                          <p:stCondLst>
                                            <p:cond delay="0"/>
                                          </p:stCondLst>
                                        </p:cTn>
                                        <p:tgtEl>
                                          <p:spTgt spid="1048628">
                                            <p:txEl>
                                              <p:pRg st="1" end="1"/>
                                            </p:txEl>
                                          </p:spTgt>
                                        </p:tgtEl>
                                        <p:attrNameLst>
                                          <p:attrName>style.visibility</p:attrName>
                                        </p:attrNameLst>
                                      </p:cBhvr>
                                      <p:to>
                                        <p:strVal val="visible"/>
                                      </p:to>
                                    </p:set>
                                    <p:animEffect transition="in" filter="fade">
                                      <p:cBhvr>
                                        <p:cTn dur="500" id="10"/>
                                        <p:tgtEl>
                                          <p:spTgt spid="1048628">
                                            <p:txEl>
                                              <p:pRg st="1" end="1"/>
                                            </p:txEl>
                                          </p:spTgt>
                                        </p:tgtEl>
                                      </p:cBhvr>
                                    </p:animEffect>
                                  </p:childTnLst>
                                </p:cTn>
                              </p:par>
                              <p:par>
                                <p:cTn fill="hold" grpId="0" id="11" nodeType="withEffect" presetClass="entr" presetID="10" presetSubtype="0">
                                  <p:stCondLst>
                                    <p:cond delay="0"/>
                                  </p:stCondLst>
                                  <p:childTnLst>
                                    <p:set>
                                      <p:cBhvr>
                                        <p:cTn dur="1" fill="hold" id="12">
                                          <p:stCondLst>
                                            <p:cond delay="0"/>
                                          </p:stCondLst>
                                        </p:cTn>
                                        <p:tgtEl>
                                          <p:spTgt spid="1048628">
                                            <p:txEl>
                                              <p:pRg st="2" end="2"/>
                                            </p:txEl>
                                          </p:spTgt>
                                        </p:tgtEl>
                                        <p:attrNameLst>
                                          <p:attrName>style.visibility</p:attrName>
                                        </p:attrNameLst>
                                      </p:cBhvr>
                                      <p:to>
                                        <p:strVal val="visible"/>
                                      </p:to>
                                    </p:set>
                                    <p:animEffect transition="in" filter="fade">
                                      <p:cBhvr>
                                        <p:cTn dur="500" id="13"/>
                                        <p:tgtEl>
                                          <p:spTgt spid="1048628">
                                            <p:txEl>
                                              <p:pRg st="2" end="2"/>
                                            </p:txEl>
                                          </p:spTgt>
                                        </p:tgtEl>
                                      </p:cBhvr>
                                    </p:animEffect>
                                  </p:childTnLst>
                                </p:cTn>
                              </p:par>
                              <p:par>
                                <p:cTn fill="hold" grpId="0" id="14" nodeType="withEffect" presetClass="entr" presetID="10" presetSubtype="0">
                                  <p:stCondLst>
                                    <p:cond delay="0"/>
                                  </p:stCondLst>
                                  <p:childTnLst>
                                    <p:set>
                                      <p:cBhvr>
                                        <p:cTn dur="1" fill="hold" id="15">
                                          <p:stCondLst>
                                            <p:cond delay="0"/>
                                          </p:stCondLst>
                                        </p:cTn>
                                        <p:tgtEl>
                                          <p:spTgt spid="1048628">
                                            <p:txEl>
                                              <p:pRg st="3" end="3"/>
                                            </p:txEl>
                                          </p:spTgt>
                                        </p:tgtEl>
                                        <p:attrNameLst>
                                          <p:attrName>style.visibility</p:attrName>
                                        </p:attrNameLst>
                                      </p:cBhvr>
                                      <p:to>
                                        <p:strVal val="visible"/>
                                      </p:to>
                                    </p:set>
                                    <p:animEffect transition="in" filter="fade">
                                      <p:cBhvr>
                                        <p:cTn dur="500" id="16"/>
                                        <p:tgtEl>
                                          <p:spTgt spid="10486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9" name="Title 1"/>
          <p:cNvSpPr>
            <a:spLocks noGrp="1"/>
          </p:cNvSpPr>
          <p:nvPr>
            <p:ph type="title"/>
          </p:nvPr>
        </p:nvSpPr>
        <p:spPr/>
        <p:txBody>
          <a:bodyPr/>
          <a:p>
            <a:r>
              <a:rPr lang="en-US"/>
              <a:t>RESULTS: Landing page</a:t>
            </a:r>
          </a:p>
        </p:txBody>
      </p:sp>
      <p:pic>
        <p:nvPicPr>
          <p:cNvPr id="2097153" name="Content Placeholder 3" descr="A person and person in a wedding dress  Description automatically generated"/>
          <p:cNvPicPr>
            <a:picLocks noChangeAspect="1" noGrp="1"/>
          </p:cNvPicPr>
          <p:nvPr>
            <p:ph idx="1"/>
          </p:nvPr>
        </p:nvPicPr>
        <p:blipFill>
          <a:blip xmlns:r="http://schemas.openxmlformats.org/officeDocument/2006/relationships" r:embed="rId1"/>
          <a:stretch>
            <a:fillRect/>
          </a:stretch>
        </p:blipFill>
        <p:spPr>
          <a:xfrm>
            <a:off x="1826381" y="2260924"/>
            <a:ext cx="8986761" cy="3915319"/>
          </a:xfrm>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 presetSubtype="4">
                                  <p:stCondLst>
                                    <p:cond delay="0"/>
                                  </p:stCondLst>
                                  <p:childTnLst>
                                    <p:set>
                                      <p:cBhvr>
                                        <p:cTn dur="1" fill="hold" id="6">
                                          <p:stCondLst>
                                            <p:cond delay="0"/>
                                          </p:stCondLst>
                                        </p:cTn>
                                        <p:tgtEl>
                                          <p:spTgt spid="1048629"/>
                                        </p:tgtEl>
                                        <p:attrNameLst>
                                          <p:attrName>style.visibility</p:attrName>
                                        </p:attrNameLst>
                                      </p:cBhvr>
                                      <p:to>
                                        <p:strVal val="visible"/>
                                      </p:to>
                                    </p:set>
                                    <p:anim calcmode="lin" valueType="num">
                                      <p:cBhvr additive="base">
                                        <p:cTn dur="500" fill="hold" id="7"/>
                                        <p:tgtEl>
                                          <p:spTgt spid="1048629"/>
                                        </p:tgtEl>
                                        <p:attrNameLst>
                                          <p:attrName>ppt_x</p:attrName>
                                        </p:attrNameLst>
                                      </p:cBhvr>
                                      <p:tavLst>
                                        <p:tav tm="0">
                                          <p:val>
                                            <p:strVal val="#ppt_x"/>
                                          </p:val>
                                        </p:tav>
                                        <p:tav tm="100000">
                                          <p:val>
                                            <p:strVal val="#ppt_x"/>
                                          </p:val>
                                        </p:tav>
                                      </p:tavLst>
                                    </p:anim>
                                    <p:anim calcmode="lin" valueType="num">
                                      <p:cBhvr additive="base">
                                        <p:cTn dur="500" fill="hold" id="8"/>
                                        <p:tgtEl>
                                          <p:spTgt spid="10486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0" name="Title 1"/>
          <p:cNvSpPr>
            <a:spLocks noGrp="1"/>
          </p:cNvSpPr>
          <p:nvPr>
            <p:ph type="title"/>
          </p:nvPr>
        </p:nvSpPr>
        <p:spPr/>
        <p:txBody>
          <a:bodyPr/>
          <a:p>
            <a:r>
              <a:rPr lang="en-US"/>
              <a:t>Results:Login page</a:t>
            </a:r>
          </a:p>
        </p:txBody>
      </p:sp>
      <p:pic>
        <p:nvPicPr>
          <p:cNvPr id="2097154" name="Content Placeholder 3" descr="A screenshot of a login form  Description automatically generated"/>
          <p:cNvPicPr>
            <a:picLocks noChangeAspect="1" noGrp="1"/>
          </p:cNvPicPr>
          <p:nvPr>
            <p:ph idx="1"/>
          </p:nvPr>
        </p:nvPicPr>
        <p:blipFill>
          <a:blip xmlns:r="http://schemas.openxmlformats.org/officeDocument/2006/relationships" r:embed="rId1"/>
          <a:stretch>
            <a:fillRect/>
          </a:stretch>
        </p:blipFill>
        <p:spPr>
          <a:xfrm>
            <a:off x="2237620" y="2434054"/>
            <a:ext cx="7849808" cy="3508583"/>
          </a:xfrm>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 presetSubtype="4">
                                  <p:stCondLst>
                                    <p:cond delay="0"/>
                                  </p:stCondLst>
                                  <p:childTnLst>
                                    <p:set>
                                      <p:cBhvr>
                                        <p:cTn dur="1" fill="hold" id="6">
                                          <p:stCondLst>
                                            <p:cond delay="0"/>
                                          </p:stCondLst>
                                        </p:cTn>
                                        <p:tgtEl>
                                          <p:spTgt spid="1048630"/>
                                        </p:tgtEl>
                                        <p:attrNameLst>
                                          <p:attrName>style.visibility</p:attrName>
                                        </p:attrNameLst>
                                      </p:cBhvr>
                                      <p:to>
                                        <p:strVal val="visible"/>
                                      </p:to>
                                    </p:set>
                                    <p:anim calcmode="lin" valueType="num">
                                      <p:cBhvr additive="base">
                                        <p:cTn dur="500" fill="hold" id="7"/>
                                        <p:tgtEl>
                                          <p:spTgt spid="1048630"/>
                                        </p:tgtEl>
                                        <p:attrNameLst>
                                          <p:attrName>ppt_x</p:attrName>
                                        </p:attrNameLst>
                                      </p:cBhvr>
                                      <p:tavLst>
                                        <p:tav tm="0">
                                          <p:val>
                                            <p:strVal val="#ppt_x"/>
                                          </p:val>
                                        </p:tav>
                                        <p:tav tm="100000">
                                          <p:val>
                                            <p:strVal val="#ppt_x"/>
                                          </p:val>
                                        </p:tav>
                                      </p:tavLst>
                                    </p:anim>
                                    <p:anim calcmode="lin" valueType="num">
                                      <p:cBhvr additive="base">
                                        <p:cTn dur="500" fill="hold" id="8"/>
                                        <p:tgtEl>
                                          <p:spTgt spid="10486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31" name="Title 1"/>
          <p:cNvSpPr>
            <a:spLocks noGrp="1"/>
          </p:cNvSpPr>
          <p:nvPr>
            <p:ph type="title"/>
          </p:nvPr>
        </p:nvSpPr>
        <p:spPr/>
        <p:txBody>
          <a:bodyPr/>
          <a:p>
            <a:r>
              <a:rPr lang="en-US"/>
              <a:t>Results:registration page</a:t>
            </a:r>
          </a:p>
        </p:txBody>
      </p:sp>
      <p:pic>
        <p:nvPicPr>
          <p:cNvPr id="2097155" name="Content Placeholder 3" descr="A screenshot of a login form  Description automatically generated"/>
          <p:cNvPicPr>
            <a:picLocks noChangeAspect="1" noGrp="1"/>
          </p:cNvPicPr>
          <p:nvPr>
            <p:ph idx="1"/>
          </p:nvPr>
        </p:nvPicPr>
        <p:blipFill>
          <a:blip xmlns:r="http://schemas.openxmlformats.org/officeDocument/2006/relationships" r:embed="rId1"/>
          <a:stretch>
            <a:fillRect/>
          </a:stretch>
        </p:blipFill>
        <p:spPr>
          <a:xfrm>
            <a:off x="1850572" y="2393270"/>
            <a:ext cx="8478761" cy="3735294"/>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2" name="Title 1"/>
          <p:cNvSpPr>
            <a:spLocks noGrp="1"/>
          </p:cNvSpPr>
          <p:nvPr>
            <p:ph type="title"/>
          </p:nvPr>
        </p:nvSpPr>
        <p:spPr/>
        <p:txBody>
          <a:bodyPr/>
          <a:p>
            <a:r>
              <a:rPr lang="en-US"/>
              <a:t>Results:registration page</a:t>
            </a:r>
          </a:p>
        </p:txBody>
      </p:sp>
      <p:pic>
        <p:nvPicPr>
          <p:cNvPr id="2097156" name="Content Placeholder 3" descr="A screenshot of a computer  Description automatically generated"/>
          <p:cNvPicPr>
            <a:picLocks noChangeAspect="1" noGrp="1"/>
          </p:cNvPicPr>
          <p:nvPr>
            <p:ph idx="1"/>
          </p:nvPr>
        </p:nvPicPr>
        <p:blipFill>
          <a:blip xmlns:r="http://schemas.openxmlformats.org/officeDocument/2006/relationships" r:embed="rId1"/>
          <a:stretch>
            <a:fillRect/>
          </a:stretch>
        </p:blipFill>
        <p:spPr>
          <a:xfrm>
            <a:off x="156882" y="2833170"/>
            <a:ext cx="5782236" cy="2683493"/>
          </a:xfrm>
        </p:spPr>
      </p:pic>
      <p:pic>
        <p:nvPicPr>
          <p:cNvPr id="2097157" name="Picture 4" descr="A screenshot of a login form  Description automatically generated"/>
          <p:cNvPicPr>
            <a:picLocks noChangeAspect="1"/>
          </p:cNvPicPr>
          <p:nvPr/>
        </p:nvPicPr>
        <p:blipFill>
          <a:blip xmlns:r="http://schemas.openxmlformats.org/officeDocument/2006/relationships" r:embed="rId2"/>
          <a:stretch>
            <a:fillRect/>
          </a:stretch>
        </p:blipFill>
        <p:spPr>
          <a:xfrm>
            <a:off x="6196853" y="2831304"/>
            <a:ext cx="5793442" cy="2685775"/>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3" name="Title 1"/>
          <p:cNvSpPr>
            <a:spLocks noGrp="1"/>
          </p:cNvSpPr>
          <p:nvPr>
            <p:ph type="title"/>
          </p:nvPr>
        </p:nvSpPr>
        <p:spPr/>
        <p:txBody>
          <a:bodyPr/>
          <a:p>
            <a:r>
              <a:rPr lang="en-US"/>
              <a:t>Results:dashboard</a:t>
            </a:r>
          </a:p>
        </p:txBody>
      </p:sp>
      <p:pic>
        <p:nvPicPr>
          <p:cNvPr id="2097158" name="Content Placeholder 3" descr="A screenshot of a computer  Description automatically generated"/>
          <p:cNvPicPr>
            <a:picLocks noChangeAspect="1" noGrp="1"/>
          </p:cNvPicPr>
          <p:nvPr>
            <p:ph idx="1"/>
          </p:nvPr>
        </p:nvPicPr>
        <p:blipFill>
          <a:blip xmlns:r="http://schemas.openxmlformats.org/officeDocument/2006/relationships" r:embed="rId1"/>
          <a:stretch>
            <a:fillRect/>
          </a:stretch>
        </p:blipFill>
        <p:spPr>
          <a:xfrm>
            <a:off x="1971524" y="2312561"/>
            <a:ext cx="8224761" cy="3678997"/>
          </a:xfrm>
          <a:prstGeom prst="rect"/>
          <a:solidFill>
            <a:srgbClr val="FFFFFF">
              <a:shade val="85000"/>
            </a:srgbClr>
          </a:solidFill>
          <a:ln w="889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4" name="Title 1"/>
          <p:cNvSpPr>
            <a:spLocks noGrp="1"/>
          </p:cNvSpPr>
          <p:nvPr>
            <p:ph type="title"/>
          </p:nvPr>
        </p:nvSpPr>
        <p:spPr/>
        <p:txBody>
          <a:bodyPr/>
          <a:p>
            <a:r>
              <a:rPr lang="en-US"/>
              <a:t>Results: liked profiles</a:t>
            </a:r>
          </a:p>
        </p:txBody>
      </p:sp>
      <p:pic>
        <p:nvPicPr>
          <p:cNvPr id="2097159" name="Content Placeholder 3" descr="A screenshot of a computer  Description automatically generated"/>
          <p:cNvPicPr>
            <a:picLocks noChangeAspect="1" noGrp="1"/>
          </p:cNvPicPr>
          <p:nvPr>
            <p:ph idx="1"/>
          </p:nvPr>
        </p:nvPicPr>
        <p:blipFill>
          <a:blip xmlns:r="http://schemas.openxmlformats.org/officeDocument/2006/relationships" r:embed="rId1"/>
          <a:stretch>
            <a:fillRect/>
          </a:stretch>
        </p:blipFill>
        <p:spPr>
          <a:xfrm>
            <a:off x="2442882" y="2415998"/>
            <a:ext cx="7911352" cy="3562658"/>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5" name="Title 1"/>
          <p:cNvSpPr>
            <a:spLocks noGrp="1"/>
          </p:cNvSpPr>
          <p:nvPr>
            <p:ph type="title"/>
          </p:nvPr>
        </p:nvSpPr>
        <p:spPr/>
        <p:txBody>
          <a:bodyPr/>
          <a:p>
            <a:r>
              <a:rPr lang="en-US"/>
              <a:t>RESULTS: profile page</a:t>
            </a:r>
            <a:endParaRPr dirty="0" lang="en-US"/>
          </a:p>
        </p:txBody>
      </p:sp>
      <p:pic>
        <p:nvPicPr>
          <p:cNvPr id="2097160" name="Content Placeholder 6" descr="A screenshot of a person&amp;#39;s profile  Description automatically generated"/>
          <p:cNvPicPr>
            <a:picLocks noChangeAspect="1" noGrp="1"/>
          </p:cNvPicPr>
          <p:nvPr>
            <p:ph idx="1"/>
          </p:nvPr>
        </p:nvPicPr>
        <p:blipFill>
          <a:blip xmlns:r="http://schemas.openxmlformats.org/officeDocument/2006/relationships" r:embed="rId1"/>
          <a:stretch>
            <a:fillRect/>
          </a:stretch>
        </p:blipFill>
        <p:spPr>
          <a:xfrm>
            <a:off x="1790095" y="2523838"/>
            <a:ext cx="8623904" cy="3437872"/>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36" name="Title 1"/>
          <p:cNvSpPr>
            <a:spLocks noGrp="1"/>
          </p:cNvSpPr>
          <p:nvPr>
            <p:ph type="title"/>
          </p:nvPr>
        </p:nvSpPr>
        <p:spPr>
          <a:xfrm>
            <a:off x="581192" y="713362"/>
            <a:ext cx="11029616" cy="1188720"/>
          </a:xfrm>
        </p:spPr>
        <p:txBody>
          <a:bodyPr/>
          <a:p>
            <a:r>
              <a:rPr dirty="0" lang="en-US">
                <a:ea typeface="+mj-lt"/>
                <a:cs typeface="+mj-lt"/>
              </a:rPr>
              <a:t>CONCLUSION</a:t>
            </a:r>
            <a:endParaRPr dirty="0" lang="en-IN"/>
          </a:p>
        </p:txBody>
      </p:sp>
      <p:sp>
        <p:nvSpPr>
          <p:cNvPr id="1048637" name="Content Placeholder 2"/>
          <p:cNvSpPr>
            <a:spLocks noGrp="1"/>
          </p:cNvSpPr>
          <p:nvPr>
            <p:ph idx="1"/>
          </p:nvPr>
        </p:nvSpPr>
        <p:spPr>
          <a:xfrm>
            <a:off x="498815" y="2225535"/>
            <a:ext cx="11029615" cy="3634486"/>
          </a:xfrm>
        </p:spPr>
        <p:txBody>
          <a:bodyPr>
            <a:normAutofit/>
          </a:bodyPr>
          <a:p>
            <a:pPr indent="0" marL="0">
              <a:buNone/>
            </a:pPr>
            <a:endParaRPr dirty="0" lang="en-US"/>
          </a:p>
          <a:p>
            <a:pPr indent="-305435" marL="305435">
              <a:buFont typeface="Arial" panose="05020102010507070707" pitchFamily="18" charset="2"/>
              <a:buChar char="•"/>
            </a:pPr>
            <a:endParaRPr dirty="0" lang="en-US"/>
          </a:p>
          <a:p>
            <a:pPr indent="-305435" marL="305435">
              <a:buFont typeface="Arial" panose="05020102010507070707" pitchFamily="18" charset="2"/>
              <a:buChar char="•"/>
            </a:pPr>
            <a:r>
              <a:rPr dirty="0" sz="1900" lang="en-US"/>
              <a:t>In today's fast-paced world, finding a compatible life partner can be a daunting task. Our matrimonial website is designed to simplify this journey, providing a seamless and enriching experience for those seeking meaningful relationships. With our advanced matching algorithms, user-friendly interface, and robust security measures, we ensure that your quest for love is both enjoyable and secure.</a:t>
            </a:r>
          </a:p>
          <a:p>
            <a:pPr indent="-305435" marL="305435">
              <a:buFont typeface="Arial" panose="05020102010507070707" pitchFamily="18" charset="2"/>
              <a:buChar char="•"/>
            </a:pPr>
            <a:r>
              <a:rPr dirty="0" sz="1900" lang="en-US"/>
              <a:t>We believe in the power of love and the importance of companionship. Our platform is not just a service; it's a community where individuals come together with shared hopes and dreams. By fostering genuine connections and promoting authentic interactions, we aim to transform the way people find their soulmates.</a:t>
            </a:r>
          </a:p>
          <a:p>
            <a:pPr indent="-305435" marL="305435">
              <a:buFont typeface="Arial" panose="05020102010507070707" pitchFamily="18" charset="2"/>
              <a:buChar char="•"/>
            </a:pPr>
            <a:r>
              <a:rPr dirty="0" sz="1900" lang="en-US"/>
              <a:t>Join us today and embark on a journey towards a lifetime of happiness and fulfillment. Your perfect match is just a click away, and we are here to support you every step of the way. Let us help you write your own love story.</a:t>
            </a:r>
          </a:p>
          <a:p>
            <a:pPr indent="0" marL="0">
              <a:buNone/>
            </a:pPr>
            <a:endParaRPr dirty="0" lang="en-US"/>
          </a:p>
          <a:p>
            <a:pPr indent="0" marL="0">
              <a:buNone/>
            </a:pPr>
            <a:endParaRPr dirty="0" lang="en-US"/>
          </a:p>
          <a:p>
            <a:pPr indent="0" marL="0">
              <a:buNone/>
            </a:pPr>
            <a:endParaRPr dirty="0" lang="en-US"/>
          </a:p>
          <a:p>
            <a:pPr indent="0" marL="0">
              <a:buNone/>
            </a:pP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7" name="Title 1"/>
          <p:cNvSpPr>
            <a:spLocks noGrp="1"/>
          </p:cNvSpPr>
          <p:nvPr>
            <p:ph type="title"/>
          </p:nvPr>
        </p:nvSpPr>
        <p:spPr>
          <a:xfrm>
            <a:off x="581192" y="702156"/>
            <a:ext cx="11029616" cy="1188720"/>
          </a:xfrm>
        </p:spPr>
        <p:txBody>
          <a:bodyPr/>
          <a:p>
            <a:r>
              <a:rPr dirty="0" lang="en-US"/>
              <a:t>About us</a:t>
            </a:r>
          </a:p>
        </p:txBody>
      </p:sp>
      <p:sp>
        <p:nvSpPr>
          <p:cNvPr id="1048598" name="Content Placeholder 2"/>
          <p:cNvSpPr>
            <a:spLocks noGrp="1"/>
          </p:cNvSpPr>
          <p:nvPr>
            <p:ph idx="1"/>
          </p:nvPr>
        </p:nvSpPr>
        <p:spPr/>
        <p:txBody>
          <a:bodyPr/>
          <a:p>
            <a:pPr indent="0" marL="0">
              <a:buNone/>
            </a:pPr>
            <a:endParaRPr b="1" dirty="0" sz="1800" lang="en-US"/>
          </a:p>
          <a:p>
            <a:pPr indent="-305435" marL="305435">
              <a:buFont typeface="Arial" panose="05020102010507070707" pitchFamily="18" charset="2"/>
              <a:buChar char="•"/>
            </a:pPr>
            <a:r>
              <a:rPr b="1" sz="1800" lang="en-US"/>
              <a:t>PROJECT NAME</a:t>
            </a:r>
            <a:r>
              <a:rPr sz="1800" lang="en-US"/>
              <a:t>: MATRIMONIAL WEBSITE</a:t>
            </a:r>
          </a:p>
          <a:p>
            <a:pPr indent="-305435" marL="305435">
              <a:buFont typeface="Arial" panose="05020102010507070707" pitchFamily="18" charset="2"/>
              <a:buChar char="•"/>
            </a:pPr>
            <a:r>
              <a:rPr b="1" sz="1800" lang="en-US"/>
              <a:t>GUIDE NAME</a:t>
            </a:r>
            <a:r>
              <a:rPr sz="1800" lang="en-US"/>
              <a:t>: ARCHANA.M.</a:t>
            </a:r>
          </a:p>
          <a:p>
            <a:pPr indent="-305435" marL="305435">
              <a:buFont typeface="Arial" panose="05020102010507070707" pitchFamily="18" charset="2"/>
              <a:buChar char="•"/>
            </a:pPr>
            <a:r>
              <a:rPr b="1" sz="1800" lang="en-US"/>
              <a:t>TEAM</a:t>
            </a:r>
            <a:r>
              <a:rPr sz="1800" lang="en-US"/>
              <a:t>:   AMOGH LOKHANDE  (2JH21CS015)</a:t>
            </a:r>
          </a:p>
          <a:p>
            <a:pPr indent="-269875" lvl="2" marL="899795">
              <a:buFont typeface="Wingdings" panose="05020102010507070707" pitchFamily="18" charset="2"/>
              <a:buChar char="§"/>
            </a:pPr>
            <a:r>
              <a:rPr sz="1800" lang="en-US"/>
              <a:t>SHRIVATSA DESAI        (2JH21CS094)</a:t>
            </a:r>
          </a:p>
          <a:p>
            <a:pPr indent="-269875" lvl="2" marL="899795">
              <a:buFont typeface="Wingdings" panose="05020102010507070707" pitchFamily="18" charset="2"/>
              <a:buChar char="§"/>
            </a:pPr>
            <a:r>
              <a:rPr sz="1800" lang="en-US"/>
              <a:t>UMESH NAYAK    (2JH21CS115)</a:t>
            </a:r>
          </a:p>
          <a:p>
            <a:pPr indent="-269875" lvl="2" marL="899795">
              <a:buFont typeface="Wingdings" panose="05020102010507070707" pitchFamily="18" charset="2"/>
              <a:buChar char="§"/>
            </a:pPr>
            <a:r>
              <a:rPr sz="1800" lang="en-US"/>
              <a:t>ABHISHEK BURUD       (2JH21CS003)</a:t>
            </a:r>
          </a:p>
          <a:p>
            <a:pPr indent="0" lvl="2" marL="629920">
              <a:buNone/>
            </a:pPr>
            <a:endParaRPr dirty="0" sz="1600"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38" name="Title 1"/>
          <p:cNvSpPr>
            <a:spLocks noGrp="1"/>
          </p:cNvSpPr>
          <p:nvPr>
            <p:ph type="title"/>
          </p:nvPr>
        </p:nvSpPr>
        <p:spPr/>
        <p:txBody>
          <a:bodyPr/>
          <a:p>
            <a:r>
              <a:rPr dirty="0" lang="en-US"/>
              <a:t>REFERENCES</a:t>
            </a:r>
            <a:endParaRPr dirty="0" lang="en-IN"/>
          </a:p>
        </p:txBody>
      </p:sp>
      <p:sp>
        <p:nvSpPr>
          <p:cNvPr id="1048639" name="Content Placeholder 2"/>
          <p:cNvSpPr>
            <a:spLocks noGrp="1"/>
          </p:cNvSpPr>
          <p:nvPr>
            <p:ph idx="1"/>
          </p:nvPr>
        </p:nvSpPr>
        <p:spPr/>
        <p:txBody>
          <a:bodyPr>
            <a:normAutofit/>
          </a:bodyPr>
          <a:p>
            <a:pPr indent="-305435" marL="305435">
              <a:buFont typeface="Arial" panose="05020102010507070707" pitchFamily="18" charset="2"/>
              <a:buChar char="•"/>
            </a:pPr>
            <a:r>
              <a:rPr dirty="0" lang="en-IN">
                <a:solidFill>
                  <a:srgbClr val="404040"/>
                </a:solidFill>
                <a:latin typeface="Franklin Gothic Book"/>
                <a:cs typeface="Calibri"/>
              </a:rPr>
              <a:t>The article " A study by Jiban K Pal (2015) in " Review on matrimonial information systems and services – an Indian perspective " explores how advancements in artificial intelligence (AI) and machine learning are being utilized by matrimonial websites to create more sophisticated matchmaking algorithms. These advancements can lead to more relevant matches for users.</a:t>
            </a:r>
          </a:p>
          <a:p>
            <a:pPr indent="-305435" marL="305435">
              <a:buFont typeface="Arial" panose="05020102010507070707" pitchFamily="18" charset="2"/>
              <a:buChar char="•"/>
            </a:pPr>
            <a:r>
              <a:rPr dirty="0" lang="en-US">
                <a:solidFill>
                  <a:srgbClr val="000000"/>
                </a:solidFill>
                <a:latin typeface="Calibri"/>
                <a:cs typeface="Calibri"/>
              </a:rPr>
              <a:t>The research paper " A Study on Matrimonial Sites in India " by Dr. S. Rama Gokula Krishnan (2018) examines the increasing role of mobile apps in online matrimony, analyzing user behavior and engagement patterns within mobile platforms. Understanding mobile usage trends is crucial for optimizing the mobile app experience.</a:t>
            </a:r>
            <a:endParaRPr dirty="0" lang="en-IN">
              <a:solidFill>
                <a:srgbClr val="000000"/>
              </a:solidFill>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40" name="Title 1"/>
          <p:cNvSpPr>
            <a:spLocks noGrp="1"/>
          </p:cNvSpPr>
          <p:nvPr>
            <p:ph type="title"/>
          </p:nvPr>
        </p:nvSpPr>
        <p:spPr/>
        <p:txBody>
          <a:bodyPr/>
          <a:p>
            <a:r>
              <a:rPr dirty="0" lang="en-US"/>
              <a:t>Scope of improvement</a:t>
            </a:r>
          </a:p>
        </p:txBody>
      </p:sp>
      <p:sp>
        <p:nvSpPr>
          <p:cNvPr id="1048641" name="Content Placeholder 2"/>
          <p:cNvSpPr>
            <a:spLocks noGrp="1"/>
          </p:cNvSpPr>
          <p:nvPr>
            <p:ph idx="1"/>
          </p:nvPr>
        </p:nvSpPr>
        <p:spPr/>
        <p:txBody>
          <a:bodyPr/>
          <a:p>
            <a:pPr indent="-305435" marL="305435">
              <a:buFont typeface="Arial" panose="05020102010507070707" pitchFamily="18" charset="2"/>
              <a:buChar char="•"/>
            </a:pPr>
            <a:r>
              <a:rPr dirty="0" lang="en-US"/>
              <a:t>A</a:t>
            </a:r>
            <a:r>
              <a:rPr dirty="0" lang="en-US"/>
              <a:t>d</a:t>
            </a:r>
            <a:r>
              <a:rPr dirty="0" lang="en-US"/>
              <a:t>d</a:t>
            </a:r>
            <a:r>
              <a:rPr dirty="0" lang="en-US"/>
              <a:t> </a:t>
            </a:r>
            <a:r>
              <a:rPr dirty="0" lang="en-US"/>
              <a:t> </a:t>
            </a:r>
            <a:r>
              <a:rPr dirty="0" lang="en-US"/>
              <a:t>f</a:t>
            </a:r>
            <a:r>
              <a:rPr dirty="0" lang="en-US"/>
              <a:t>e</a:t>
            </a:r>
            <a:r>
              <a:rPr dirty="0" lang="en-US"/>
              <a:t>a</a:t>
            </a:r>
            <a:r>
              <a:rPr dirty="0" lang="en-US"/>
              <a:t>t</a:t>
            </a:r>
            <a:r>
              <a:rPr dirty="0" lang="en-US"/>
              <a:t>u</a:t>
            </a:r>
            <a:r>
              <a:rPr dirty="0" lang="en-US"/>
              <a:t>re</a:t>
            </a:r>
            <a:r>
              <a:rPr dirty="0" lang="en-US"/>
              <a:t> </a:t>
            </a:r>
            <a:r>
              <a:rPr dirty="0" lang="en-US"/>
              <a:t>t</a:t>
            </a:r>
            <a:r>
              <a:rPr dirty="0" lang="en-US"/>
              <a:t>o</a:t>
            </a:r>
            <a:r>
              <a:rPr dirty="0" lang="en-US"/>
              <a:t> </a:t>
            </a:r>
            <a:r>
              <a:rPr dirty="0" lang="en-US"/>
              <a:t>edit the profile details of a user</a:t>
            </a:r>
            <a:endParaRPr altLang="en-US" lang="zh-CN"/>
          </a:p>
          <a:p>
            <a:pPr indent="-305435" marL="305435">
              <a:buFont typeface="Arial" panose="05020102010507070707" pitchFamily="18" charset="2"/>
              <a:buChar char="•"/>
            </a:pPr>
            <a:r>
              <a:rPr lang="en-US"/>
              <a:t>Notifications of messages </a:t>
            </a:r>
            <a:endParaRPr dirty="0" lang="en-US"/>
          </a:p>
          <a:p>
            <a:pPr indent="-305435" marL="305435">
              <a:buFont typeface="Arial" panose="05020102010507070707" pitchFamily="18" charset="2"/>
              <a:buChar char="•"/>
            </a:pPr>
            <a:r>
              <a:rPr dirty="0" lang="en-US"/>
              <a:t>No specific algorithms for match making </a:t>
            </a:r>
          </a:p>
          <a:p>
            <a:pPr indent="-305435" marL="305435">
              <a:buFont typeface="Arial" panose="05020102010507070707" pitchFamily="18" charset="2"/>
              <a:buChar char="•"/>
            </a:pPr>
            <a:r>
              <a:rPr altLang="en-US" dirty="0" lang="en-US"/>
              <a:t> </a:t>
            </a:r>
            <a:r>
              <a:rPr altLang="en-US" dirty="0" lang="en-US"/>
              <a:t>E</a:t>
            </a:r>
            <a:r>
              <a:rPr altLang="en-US" dirty="0" lang="en-US"/>
              <a:t>n</a:t>
            </a:r>
            <a:r>
              <a:rPr altLang="en-US" dirty="0" lang="en-US"/>
              <a:t>h</a:t>
            </a:r>
            <a:r>
              <a:rPr altLang="en-US" dirty="0" lang="en-US"/>
              <a:t>a</a:t>
            </a:r>
            <a:r>
              <a:rPr altLang="en-US" dirty="0" lang="en-US"/>
              <a:t>n</a:t>
            </a:r>
            <a:r>
              <a:rPr altLang="en-US" dirty="0" lang="en-US"/>
              <a:t>c</a:t>
            </a:r>
            <a:r>
              <a:rPr altLang="en-US" dirty="0" lang="en-US"/>
              <a:t>e</a:t>
            </a:r>
            <a:r>
              <a:rPr altLang="en-US" dirty="0" lang="en-US"/>
              <a:t> </a:t>
            </a:r>
            <a:r>
              <a:rPr altLang="en-US" dirty="0" lang="en-US"/>
              <a:t>s</a:t>
            </a:r>
            <a:r>
              <a:rPr altLang="en-US" dirty="0" lang="en-US"/>
              <a:t>e</a:t>
            </a:r>
            <a:r>
              <a:rPr altLang="en-US" dirty="0" lang="en-US"/>
              <a:t>c</a:t>
            </a:r>
            <a:r>
              <a:rPr altLang="en-US" dirty="0" lang="en-US"/>
              <a:t>u</a:t>
            </a:r>
            <a:r>
              <a:rPr altLang="en-US" dirty="0" lang="en-US"/>
              <a:t>r</a:t>
            </a:r>
            <a:r>
              <a:rPr altLang="en-US" dirty="0" lang="en-US"/>
              <a:t>ity</a:t>
            </a:r>
            <a:r>
              <a:rPr altLang="en-US" dirty="0" lang="en-US"/>
              <a:t> </a:t>
            </a:r>
            <a:r>
              <a:rPr altLang="en-US" dirty="0" lang="en-US"/>
              <a:t>m</a:t>
            </a:r>
            <a:r>
              <a:rPr altLang="en-US" dirty="0" lang="en-US"/>
              <a:t>e</a:t>
            </a:r>
            <a:r>
              <a:rPr altLang="en-US" dirty="0" lang="en-US"/>
              <a:t>a</a:t>
            </a:r>
            <a:r>
              <a:rPr altLang="en-US" dirty="0" lang="en-US"/>
              <a:t>s</a:t>
            </a:r>
            <a:r>
              <a:rPr altLang="en-US" dirty="0" lang="en-US"/>
              <a:t>ures</a:t>
            </a:r>
            <a:r>
              <a:rPr altLang="en-US" dirty="0" lang="en-US"/>
              <a:t> </a:t>
            </a:r>
            <a:r>
              <a:rPr altLang="en-US" dirty="0" lang="en-US"/>
              <a:t>a</a:t>
            </a:r>
            <a:r>
              <a:rPr altLang="en-US" dirty="0" lang="en-US"/>
              <a:t>n</a:t>
            </a:r>
            <a:r>
              <a:rPr altLang="en-US" dirty="0" lang="en-US"/>
              <a:t>d</a:t>
            </a:r>
            <a:r>
              <a:rPr altLang="en-US" dirty="0" lang="en-US"/>
              <a:t> </a:t>
            </a:r>
            <a:r>
              <a:rPr altLang="en-US" dirty="0" lang="en-US"/>
              <a:t>e</a:t>
            </a:r>
            <a:r>
              <a:rPr altLang="en-US" dirty="0" lang="en-US"/>
              <a:t>n</a:t>
            </a:r>
            <a:r>
              <a:rPr altLang="en-US" dirty="0" lang="en-US"/>
              <a:t>c</a:t>
            </a:r>
            <a:r>
              <a:rPr altLang="en-US" dirty="0" lang="en-US"/>
              <a:t>r</a:t>
            </a:r>
            <a:r>
              <a:rPr altLang="en-US" dirty="0" lang="en-US"/>
              <a:t>y</a:t>
            </a:r>
            <a:r>
              <a:rPr altLang="en-US" dirty="0" lang="en-US"/>
              <a:t>p</a:t>
            </a:r>
            <a:r>
              <a:rPr altLang="en-US" dirty="0" lang="en-US"/>
              <a:t>tion</a:t>
            </a:r>
            <a:endParaRPr altLang="en-US" lang="zh-CN"/>
          </a:p>
          <a:p>
            <a:pPr indent="-305435" marL="305435">
              <a:buFont typeface="Arial" panose="05020102010507070707" pitchFamily="18" charset="2"/>
              <a:buChar char="•"/>
            </a:pPr>
            <a:endParaRPr altLang="en-US" 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8" name=""/>
        <p:cNvGrpSpPr/>
        <p:nvPr/>
      </p:nvGrpSpPr>
      <p:grpSpPr>
        <a:xfrm>
          <a:off x="0" y="0"/>
          <a:ext cx="0" cy="0"/>
          <a:chOff x="0" y="0"/>
          <a:chExt cx="0" cy="0"/>
        </a:xfrm>
      </p:grpSpPr>
      <p:sp useBgFill="1">
        <p:nvSpPr>
          <p:cNvPr id="1048599" name="Rectangle 7"/>
          <p:cNvSpPr>
            <a:spLocks noChangeAspect="1" noMove="1" noResize="1" noRot="1" noGrp="1" noAdjustHandles="1" noEditPoints="1" noChangeArrowheads="1" noChangeShapeType="1" noTextEdit="1"/>
          </p:cNvSpPr>
          <p:nvPr/>
        </p:nvSpPr>
        <p:spPr>
          <a:xfrm>
            <a:off x="0" y="0"/>
            <a:ext cx="12191999" cy="6858001"/>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0" name="Rectangle 9"/>
          <p:cNvSpPr>
            <a:spLocks noChangeAspect="1" noMove="1" noResize="1" noRot="1" noGrp="1" noAdjustHandles="1" noEditPoints="1" noChangeArrowheads="1" noChangeShapeType="1" noTextEdit="1"/>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01" name="Rectangle 11"/>
          <p:cNvSpPr>
            <a:spLocks noChangeAspect="1" noMove="1" noResize="1" noRot="1" noGrp="1" noAdjustHandles="1" noEditPoints="1" noChangeArrowheads="1" noChangeShapeType="1" noTextEdit="1"/>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02" name="Rectangle 13"/>
          <p:cNvSpPr>
            <a:spLocks noChangeAspect="1" noMove="1" noResize="1" noRot="1" noGrp="1" noAdjustHandles="1" noEditPoints="1" noChangeArrowheads="1" noChangeShapeType="1" noTextEdit="1"/>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03" name="Rectangle 15"/>
          <p:cNvSpPr>
            <a:spLocks noChangeAspect="1" noMove="1" noResize="1" noRot="1" noGrp="1" noAdjustHandles="1" noEditPoints="1" noChangeArrowheads="1" noChangeShapeType="1" noTextEdit="1"/>
          </p:cNvSpPr>
          <p:nvPr/>
        </p:nvSpPr>
        <p:spPr>
          <a:xfrm>
            <a:off x="446534" y="597643"/>
            <a:ext cx="3703320" cy="5792922"/>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04" name="Title 1"/>
          <p:cNvSpPr>
            <a:spLocks noGrp="1"/>
          </p:cNvSpPr>
          <p:nvPr>
            <p:ph type="title"/>
          </p:nvPr>
        </p:nvSpPr>
        <p:spPr>
          <a:xfrm>
            <a:off x="771148" y="1037967"/>
            <a:ext cx="3054091" cy="4709131"/>
          </a:xfrm>
        </p:spPr>
        <p:txBody>
          <a:bodyPr anchor="ctr">
            <a:normAutofit/>
          </a:bodyPr>
          <a:p>
            <a:r>
              <a:rPr dirty="0" lang="en-US">
                <a:solidFill>
                  <a:srgbClr val="FFFEFF"/>
                </a:solidFill>
              </a:rPr>
              <a:t>    CONTENTS</a:t>
            </a:r>
          </a:p>
        </p:txBody>
      </p:sp>
      <p:sp>
        <p:nvSpPr>
          <p:cNvPr id="1048605" name="Content Placeholder 2"/>
          <p:cNvSpPr>
            <a:spLocks noGrp="1"/>
          </p:cNvSpPr>
          <p:nvPr>
            <p:ph idx="1"/>
          </p:nvPr>
        </p:nvSpPr>
        <p:spPr>
          <a:xfrm>
            <a:off x="4534935" y="1037968"/>
            <a:ext cx="6725899" cy="4820832"/>
          </a:xfrm>
        </p:spPr>
        <p:txBody>
          <a:bodyPr>
            <a:normAutofit/>
          </a:bodyPr>
          <a:p>
            <a:pPr indent="-305435" marL="305435">
              <a:buFont typeface="Arial" panose="05020102010507070707" pitchFamily="18" charset="2"/>
              <a:buChar char="•"/>
            </a:pPr>
            <a:r>
              <a:rPr b="1" dirty="0" lang="en-US"/>
              <a:t>INTRODUCTION</a:t>
            </a:r>
          </a:p>
          <a:p>
            <a:pPr indent="-305435" marL="305435">
              <a:buFont typeface="Arial" panose="05020102010507070707" pitchFamily="18" charset="2"/>
              <a:buChar char="•"/>
            </a:pPr>
            <a:r>
              <a:rPr b="1" dirty="0" lang="en-US"/>
              <a:t>LITRETURE SURVEY</a:t>
            </a:r>
          </a:p>
          <a:p>
            <a:pPr indent="-305435" marL="305435">
              <a:buFont typeface="Arial" panose="05020102010507070707" pitchFamily="18" charset="2"/>
              <a:buChar char="•"/>
            </a:pPr>
            <a:r>
              <a:rPr b="1" dirty="0" lang="en-US"/>
              <a:t>P</a:t>
            </a:r>
            <a:r>
              <a:rPr b="1" dirty="0" lang="en-US"/>
              <a:t>R</a:t>
            </a:r>
            <a:r>
              <a:rPr b="1" dirty="0" lang="en-US"/>
              <a:t>O</a:t>
            </a:r>
            <a:r>
              <a:rPr b="1" dirty="0" lang="en-US"/>
              <a:t>B</a:t>
            </a:r>
            <a:r>
              <a:rPr b="1" dirty="0" lang="en-US"/>
              <a:t>L</a:t>
            </a:r>
            <a:r>
              <a:rPr b="1" dirty="0" lang="en-US"/>
              <a:t>E</a:t>
            </a:r>
            <a:r>
              <a:rPr b="1" dirty="0" lang="en-US"/>
              <a:t>M</a:t>
            </a:r>
            <a:r>
              <a:rPr b="1" dirty="0" lang="en-US"/>
              <a:t> </a:t>
            </a:r>
            <a:r>
              <a:rPr b="1" dirty="0" lang="en-US"/>
              <a:t>S</a:t>
            </a:r>
            <a:r>
              <a:rPr b="1" dirty="0" lang="en-US"/>
              <a:t>T</a:t>
            </a:r>
            <a:r>
              <a:rPr b="1" dirty="0" lang="en-US"/>
              <a:t>A</a:t>
            </a:r>
            <a:r>
              <a:rPr b="1" dirty="0" lang="en-US"/>
              <a:t>T</a:t>
            </a:r>
            <a:r>
              <a:rPr b="1" dirty="0" lang="en-US"/>
              <a:t>E</a:t>
            </a:r>
            <a:r>
              <a:rPr b="1" dirty="0" lang="en-US"/>
              <a:t>MENT</a:t>
            </a:r>
            <a:endParaRPr altLang="en-US" lang="zh-CN"/>
          </a:p>
          <a:p>
            <a:pPr indent="-305435" marL="305435">
              <a:buFont typeface="Arial" panose="05020102010507070707" pitchFamily="18" charset="2"/>
              <a:buChar char="•"/>
            </a:pPr>
            <a:r>
              <a:rPr b="1" dirty="0" lang="en-US"/>
              <a:t>O</a:t>
            </a:r>
            <a:r>
              <a:rPr b="1" dirty="0" lang="en-US"/>
              <a:t>B</a:t>
            </a:r>
            <a:r>
              <a:rPr b="1" dirty="0" lang="en-US"/>
              <a:t>J</a:t>
            </a:r>
            <a:r>
              <a:rPr b="1" dirty="0" lang="en-US"/>
              <a:t>E</a:t>
            </a:r>
            <a:r>
              <a:rPr b="1" dirty="0" lang="en-US"/>
              <a:t>C</a:t>
            </a:r>
            <a:r>
              <a:rPr b="1" dirty="0" lang="en-US"/>
              <a:t>T</a:t>
            </a:r>
            <a:r>
              <a:rPr b="1" dirty="0" lang="en-US"/>
              <a:t>I</a:t>
            </a:r>
            <a:r>
              <a:rPr b="1" dirty="0" lang="en-US"/>
              <a:t>VE</a:t>
            </a:r>
            <a:endParaRPr altLang="en-US" lang="zh-CN"/>
          </a:p>
          <a:p>
            <a:pPr indent="-305435" marL="305435">
              <a:buFont typeface="Arial" panose="05020102010507070707" pitchFamily="18" charset="2"/>
              <a:buChar char="•"/>
            </a:pPr>
            <a:r>
              <a:rPr b="1" dirty="0" lang="en-US"/>
              <a:t>METHODOLOGY</a:t>
            </a:r>
          </a:p>
          <a:p>
            <a:pPr indent="-305435" marL="305435">
              <a:buFont typeface="Arial" panose="05020102010507070707" pitchFamily="18" charset="2"/>
              <a:buChar char="•"/>
            </a:pPr>
            <a:r>
              <a:rPr b="1" dirty="0" lang="en-US"/>
              <a:t>RESULTS</a:t>
            </a:r>
          </a:p>
          <a:p>
            <a:pPr indent="-305435" marL="305435">
              <a:buFont typeface="Arial" panose="05020102010507070707" pitchFamily="18" charset="2"/>
              <a:buChar char="•"/>
            </a:pPr>
            <a:r>
              <a:rPr b="1" dirty="0" lang="en-US"/>
              <a:t>CONCLUSION</a:t>
            </a:r>
          </a:p>
          <a:p>
            <a:pPr indent="-305435" marL="305435">
              <a:buFont typeface="Arial" panose="05020102010507070707" pitchFamily="18" charset="2"/>
              <a:buChar char="•"/>
            </a:pPr>
            <a:r>
              <a:rPr b="1" dirty="0" lang="en-US"/>
              <a:t>REFERENCES</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2" presetSubtype="4">
                                  <p:stCondLst>
                                    <p:cond delay="0"/>
                                  </p:stCondLst>
                                  <p:childTnLst>
                                    <p:set>
                                      <p:cBhvr>
                                        <p:cTn dur="1" fill="hold" id="6">
                                          <p:stCondLst>
                                            <p:cond delay="0"/>
                                          </p:stCondLst>
                                        </p:cTn>
                                        <p:tgtEl>
                                          <p:spTgt spid="1048604"/>
                                        </p:tgtEl>
                                        <p:attrNameLst>
                                          <p:attrName>style.visibility</p:attrName>
                                        </p:attrNameLst>
                                      </p:cBhvr>
                                      <p:to>
                                        <p:strVal val="visible"/>
                                      </p:to>
                                    </p:set>
                                    <p:anim calcmode="lin" valueType="num">
                                      <p:cBhvr additive="base">
                                        <p:cTn dur="500" fill="hold" id="7"/>
                                        <p:tgtEl>
                                          <p:spTgt spid="1048604"/>
                                        </p:tgtEl>
                                        <p:attrNameLst>
                                          <p:attrName>ppt_x</p:attrName>
                                        </p:attrNameLst>
                                      </p:cBhvr>
                                      <p:tavLst>
                                        <p:tav tm="0">
                                          <p:val>
                                            <p:strVal val="#ppt_x"/>
                                          </p:val>
                                        </p:tav>
                                        <p:tav tm="100000">
                                          <p:val>
                                            <p:strVal val="#ppt_x"/>
                                          </p:val>
                                        </p:tav>
                                      </p:tavLst>
                                    </p:anim>
                                    <p:anim calcmode="lin" valueType="num">
                                      <p:cBhvr additive="base">
                                        <p:cTn dur="500" fill="hold" id="8"/>
                                        <p:tgtEl>
                                          <p:spTgt spid="1048604"/>
                                        </p:tgtEl>
                                        <p:attrNameLst>
                                          <p:attrName>ppt_y</p:attrName>
                                        </p:attrNameLst>
                                      </p:cBhvr>
                                      <p:tavLst>
                                        <p:tav tm="0">
                                          <p:val>
                                            <p:strVal val="1+#ppt_h/2"/>
                                          </p:val>
                                        </p:tav>
                                        <p:tav tm="100000">
                                          <p:val>
                                            <p:strVal val="#ppt_y"/>
                                          </p:val>
                                        </p:tav>
                                      </p:tavLst>
                                    </p:anim>
                                  </p:childTnLst>
                                </p:cTn>
                              </p:par>
                              <p:par>
                                <p:cTn fill="hold" grpId="0" id="9" nodeType="withEffect" presetClass="entr" presetID="10" presetSubtype="0">
                                  <p:stCondLst>
                                    <p:cond delay="0"/>
                                  </p:stCondLst>
                                  <p:childTnLst>
                                    <p:set>
                                      <p:cBhvr>
                                        <p:cTn dur="1" fill="hold" id="10">
                                          <p:stCondLst>
                                            <p:cond delay="0"/>
                                          </p:stCondLst>
                                        </p:cTn>
                                        <p:tgtEl>
                                          <p:spTgt spid="1048605">
                                            <p:txEl>
                                              <p:pRg st="0" end="0"/>
                                            </p:txEl>
                                          </p:spTgt>
                                        </p:tgtEl>
                                        <p:attrNameLst>
                                          <p:attrName>style.visibility</p:attrName>
                                        </p:attrNameLst>
                                      </p:cBhvr>
                                      <p:to>
                                        <p:strVal val="visible"/>
                                      </p:to>
                                    </p:set>
                                    <p:animEffect transition="in" filter="fade">
                                      <p:cBhvr>
                                        <p:cTn dur="500" id="11"/>
                                        <p:tgtEl>
                                          <p:spTgt spid="1048605">
                                            <p:txEl>
                                              <p:pRg st="0" end="0"/>
                                            </p:txEl>
                                          </p:spTgt>
                                        </p:tgtEl>
                                      </p:cBhvr>
                                    </p:animEffect>
                                  </p:childTnLst>
                                </p:cTn>
                              </p:par>
                              <p:par>
                                <p:cTn fill="hold" grpId="0" id="12" nodeType="withEffect" presetClass="entr" presetID="10" presetSubtype="0">
                                  <p:stCondLst>
                                    <p:cond delay="0"/>
                                  </p:stCondLst>
                                  <p:childTnLst>
                                    <p:set>
                                      <p:cBhvr>
                                        <p:cTn dur="1" fill="hold" id="13">
                                          <p:stCondLst>
                                            <p:cond delay="0"/>
                                          </p:stCondLst>
                                        </p:cTn>
                                        <p:tgtEl>
                                          <p:spTgt spid="1048605">
                                            <p:txEl>
                                              <p:pRg st="1" end="1"/>
                                            </p:txEl>
                                          </p:spTgt>
                                        </p:tgtEl>
                                        <p:attrNameLst>
                                          <p:attrName>style.visibility</p:attrName>
                                        </p:attrNameLst>
                                      </p:cBhvr>
                                      <p:to>
                                        <p:strVal val="visible"/>
                                      </p:to>
                                    </p:set>
                                    <p:animEffect transition="in" filter="fade">
                                      <p:cBhvr>
                                        <p:cTn dur="500" id="14"/>
                                        <p:tgtEl>
                                          <p:spTgt spid="1048605">
                                            <p:txEl>
                                              <p:pRg st="1" end="1"/>
                                            </p:txEl>
                                          </p:spTgt>
                                        </p:tgtEl>
                                      </p:cBhvr>
                                    </p:animEffect>
                                  </p:childTnLst>
                                </p:cTn>
                              </p:par>
                              <p:par>
                                <p:cTn fill="hold" grpId="0" id="15" nodeType="withEffect" presetClass="entr" presetID="10" presetSubtype="0">
                                  <p:stCondLst>
                                    <p:cond delay="0"/>
                                  </p:stCondLst>
                                  <p:childTnLst>
                                    <p:set>
                                      <p:cBhvr>
                                        <p:cTn dur="1" fill="hold" id="16">
                                          <p:stCondLst>
                                            <p:cond delay="0"/>
                                          </p:stCondLst>
                                        </p:cTn>
                                        <p:tgtEl>
                                          <p:spTgt spid="1048605">
                                            <p:txEl>
                                              <p:pRg st="2" end="2"/>
                                            </p:txEl>
                                          </p:spTgt>
                                        </p:tgtEl>
                                        <p:attrNameLst>
                                          <p:attrName>style.visibility</p:attrName>
                                        </p:attrNameLst>
                                      </p:cBhvr>
                                      <p:to>
                                        <p:strVal val="visible"/>
                                      </p:to>
                                    </p:set>
                                    <p:animEffect transition="in" filter="fade">
                                      <p:cBhvr>
                                        <p:cTn dur="500" id="17"/>
                                        <p:tgtEl>
                                          <p:spTgt spid="1048605">
                                            <p:txEl>
                                              <p:pRg st="2" end="2"/>
                                            </p:txEl>
                                          </p:spTgt>
                                        </p:tgtEl>
                                      </p:cBhvr>
                                    </p:animEffect>
                                  </p:childTnLst>
                                </p:cTn>
                              </p:par>
                              <p:par>
                                <p:cTn fill="hold" grpId="0" id="18" nodeType="withEffect" presetClass="entr" presetID="10" presetSubtype="0">
                                  <p:stCondLst>
                                    <p:cond delay="0"/>
                                  </p:stCondLst>
                                  <p:childTnLst>
                                    <p:set>
                                      <p:cBhvr>
                                        <p:cTn dur="1" fill="hold" id="19">
                                          <p:stCondLst>
                                            <p:cond delay="0"/>
                                          </p:stCondLst>
                                        </p:cTn>
                                        <p:tgtEl>
                                          <p:spTgt spid="1048605">
                                            <p:txEl>
                                              <p:pRg st="3" end="3"/>
                                            </p:txEl>
                                          </p:spTgt>
                                        </p:tgtEl>
                                        <p:attrNameLst>
                                          <p:attrName>style.visibility</p:attrName>
                                        </p:attrNameLst>
                                      </p:cBhvr>
                                      <p:to>
                                        <p:strVal val="visible"/>
                                      </p:to>
                                    </p:set>
                                    <p:animEffect transition="in" filter="fade">
                                      <p:cBhvr>
                                        <p:cTn dur="500" id="20"/>
                                        <p:tgtEl>
                                          <p:spTgt spid="1048605">
                                            <p:txEl>
                                              <p:pRg st="3" end="3"/>
                                            </p:txEl>
                                          </p:spTgt>
                                        </p:tgtEl>
                                      </p:cBhvr>
                                    </p:animEffect>
                                  </p:childTnLst>
                                </p:cTn>
                              </p:par>
                              <p:par>
                                <p:cTn fill="hold" grpId="0" id="21" nodeType="withEffect" presetClass="entr" presetID="10" presetSubtype="0">
                                  <p:stCondLst>
                                    <p:cond delay="0"/>
                                  </p:stCondLst>
                                  <p:childTnLst>
                                    <p:set>
                                      <p:cBhvr>
                                        <p:cTn dur="1" fill="hold" id="22">
                                          <p:stCondLst>
                                            <p:cond delay="0"/>
                                          </p:stCondLst>
                                        </p:cTn>
                                        <p:tgtEl>
                                          <p:spTgt spid="1048605">
                                            <p:txEl>
                                              <p:pRg st="4" end="4"/>
                                            </p:txEl>
                                          </p:spTgt>
                                        </p:tgtEl>
                                        <p:attrNameLst>
                                          <p:attrName>style.visibility</p:attrName>
                                        </p:attrNameLst>
                                      </p:cBhvr>
                                      <p:to>
                                        <p:strVal val="visible"/>
                                      </p:to>
                                    </p:set>
                                    <p:animEffect transition="in" filter="fade">
                                      <p:cBhvr>
                                        <p:cTn dur="500" id="23"/>
                                        <p:tgtEl>
                                          <p:spTgt spid="1048605">
                                            <p:txEl>
                                              <p:pRg st="4" end="4"/>
                                            </p:txEl>
                                          </p:spTgt>
                                        </p:tgtEl>
                                      </p:cBhvr>
                                    </p:animEffect>
                                  </p:childTnLst>
                                </p:cTn>
                              </p:par>
                              <p:par>
                                <p:cTn fill="hold" grpId="0" id="24" nodeType="withEffect" presetClass="entr" presetID="10" presetSubtype="0">
                                  <p:stCondLst>
                                    <p:cond delay="0"/>
                                  </p:stCondLst>
                                  <p:childTnLst>
                                    <p:set>
                                      <p:cBhvr>
                                        <p:cTn dur="1" fill="hold" id="25">
                                          <p:stCondLst>
                                            <p:cond delay="0"/>
                                          </p:stCondLst>
                                        </p:cTn>
                                        <p:tgtEl>
                                          <p:spTgt spid="1048605">
                                            <p:txEl>
                                              <p:pRg st="5" end="5"/>
                                            </p:txEl>
                                          </p:spTgt>
                                        </p:tgtEl>
                                        <p:attrNameLst>
                                          <p:attrName>style.visibility</p:attrName>
                                        </p:attrNameLst>
                                      </p:cBhvr>
                                      <p:to>
                                        <p:strVal val="visible"/>
                                      </p:to>
                                    </p:set>
                                    <p:animEffect transition="in" filter="fade">
                                      <p:cBhvr>
                                        <p:cTn dur="500" id="26"/>
                                        <p:tgtEl>
                                          <p:spTgt spid="1048605">
                                            <p:txEl>
                                              <p:pRg st="5" end="5"/>
                                            </p:txEl>
                                          </p:spTgt>
                                        </p:tgtEl>
                                      </p:cBhvr>
                                    </p:animEffect>
                                  </p:childTnLst>
                                </p:cTn>
                              </p:par>
                              <p:par>
                                <p:cTn fill="hold" grpId="0" id="27" nodeType="withEffect" presetClass="entr" presetID="10" presetSubtype="0">
                                  <p:stCondLst>
                                    <p:cond delay="0"/>
                                  </p:stCondLst>
                                  <p:childTnLst>
                                    <p:set>
                                      <p:cBhvr>
                                        <p:cTn dur="1" fill="hold" id="28">
                                          <p:stCondLst>
                                            <p:cond delay="0"/>
                                          </p:stCondLst>
                                        </p:cTn>
                                        <p:tgtEl>
                                          <p:spTgt spid="1048605">
                                            <p:txEl>
                                              <p:pRg st="6" end="6"/>
                                            </p:txEl>
                                          </p:spTgt>
                                        </p:tgtEl>
                                        <p:attrNameLst>
                                          <p:attrName>style.visibility</p:attrName>
                                        </p:attrNameLst>
                                      </p:cBhvr>
                                      <p:to>
                                        <p:strVal val="visible"/>
                                      </p:to>
                                    </p:set>
                                    <p:animEffect transition="in" filter="fade">
                                      <p:cBhvr>
                                        <p:cTn dur="500" id="29"/>
                                        <p:tgtEl>
                                          <p:spTgt spid="104860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4" grpId="0"/>
      <p:bldP spid="104860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6" name="Title 1"/>
          <p:cNvSpPr>
            <a:spLocks noGrp="1"/>
          </p:cNvSpPr>
          <p:nvPr>
            <p:ph type="title"/>
          </p:nvPr>
        </p:nvSpPr>
        <p:spPr/>
        <p:txBody>
          <a:bodyPr/>
          <a:p>
            <a:r>
              <a:rPr dirty="0" lang="en-US"/>
              <a:t>INTRODUCTION</a:t>
            </a:r>
          </a:p>
        </p:txBody>
      </p:sp>
      <p:sp>
        <p:nvSpPr>
          <p:cNvPr id="1048607" name="Content Placeholder 2"/>
          <p:cNvSpPr>
            <a:spLocks noGrp="1"/>
          </p:cNvSpPr>
          <p:nvPr>
            <p:ph idx="1"/>
          </p:nvPr>
        </p:nvSpPr>
        <p:spPr/>
        <p:txBody>
          <a:bodyPr>
            <a:normAutofit/>
          </a:bodyPr>
          <a:p>
            <a:pPr indent="-305435" marL="305435">
              <a:buFont typeface="Arial" panose="05020102010507070707" pitchFamily="18" charset="2"/>
              <a:buChar char="•"/>
            </a:pPr>
            <a:r>
              <a:rPr dirty="0" sz="1800" lang="en-US">
                <a:solidFill>
                  <a:srgbClr val="000000"/>
                </a:solidFill>
                <a:latin typeface="Calibri"/>
                <a:cs typeface="Calibri"/>
              </a:rPr>
              <a:t>The institution of marriage has continuously adapted throughout history, and the 21st century has witnessed a revolution in how individuals find their life partners. The rise of the internet has reshaped the matchmaking landscape, with online matrimonial websites emerging as a powerful force in connecting compatible individuals.</a:t>
            </a:r>
            <a:endParaRPr sz="1800" lang="en-US"/>
          </a:p>
          <a:p>
            <a:pPr indent="-305435" marL="305435">
              <a:buFont typeface="Arial" panose="05020102010507070707" pitchFamily="18" charset="2"/>
              <a:buChar char="•"/>
            </a:pPr>
            <a:r>
              <a:rPr dirty="0" sz="1800" lang="en-US">
                <a:solidFill>
                  <a:srgbClr val="000000"/>
                </a:solidFill>
                <a:latin typeface="Calibri"/>
                <a:cs typeface="Calibri"/>
              </a:rPr>
              <a:t>We've tried to overcome</a:t>
            </a:r>
            <a:r>
              <a:rPr sz="1800" lang="en-US">
                <a:solidFill>
                  <a:srgbClr val="000000"/>
                </a:solidFill>
                <a:latin typeface="Calibri"/>
                <a:cs typeface="Calibri"/>
              </a:rPr>
              <a:t> the traditional ways of finding a partner by using internet as out tool of success,our website show cases how easy it is to find a partner for your self </a:t>
            </a:r>
            <a:endParaRPr dirty="0" sz="1800" lang="en-US">
              <a:solidFill>
                <a:srgbClr val="000000"/>
              </a:solidFill>
              <a:latin typeface="Calibri"/>
              <a:cs typeface="Calibri"/>
            </a:endParaRPr>
          </a:p>
          <a:p>
            <a:pPr indent="-305435" marL="305435">
              <a:buFont typeface="Arial" panose="05020102010507070707" pitchFamily="18" charset="2"/>
              <a:buChar char="•"/>
            </a:pPr>
            <a:r>
              <a:rPr sz="1800" lang="en-US">
                <a:solidFill>
                  <a:srgbClr val="000000"/>
                </a:solidFill>
                <a:latin typeface="Calibri"/>
                <a:cs typeface="Calibri"/>
              </a:rPr>
              <a:t>Our website serves both privcy and purpose to our users so that they can carefree find their sould mates </a:t>
            </a:r>
            <a:endParaRPr dirty="0" sz="1800" lang="en-US">
              <a:solidFill>
                <a:srgbClr val="000000"/>
              </a:solidFill>
              <a:latin typeface="Calibri"/>
              <a:cs typeface="Calibri"/>
            </a:endParaRPr>
          </a:p>
          <a:p>
            <a:pPr indent="-305435" marL="305435">
              <a:buFont typeface="Arial" panose="05020102010507070707" pitchFamily="18" charset="2"/>
              <a:buChar char="•"/>
            </a:pPr>
            <a:r>
              <a:rPr sz="1800" lang="en-US">
                <a:solidFill>
                  <a:srgbClr val="000000"/>
                </a:solidFill>
                <a:latin typeface="Calibri"/>
                <a:cs typeface="Calibri"/>
              </a:rPr>
              <a:t>Through this in-depth examination of [Name of Matrimonial Website]'s user base, engagement metrics, and success stories (if applicable), this report aims to provide a comprehensive picture of the platform's effectiveness in facilitating meaningful connections within the online matrimony landscape.</a:t>
            </a:r>
            <a:endParaRPr dirty="0" sz="1800" lang="en-US">
              <a:solidFill>
                <a:srgbClr val="000000"/>
              </a:solidFill>
              <a:latin typeface="Calibri"/>
              <a:cs typeface="Calibri"/>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48607">
                                            <p:txEl>
                                              <p:pRg st="0" end="0"/>
                                            </p:txEl>
                                          </p:spTgt>
                                        </p:tgtEl>
                                        <p:attrNameLst>
                                          <p:attrName>style.visibility</p:attrName>
                                        </p:attrNameLst>
                                      </p:cBhvr>
                                      <p:to>
                                        <p:strVal val="visible"/>
                                      </p:to>
                                    </p:set>
                                    <p:animEffect transition="in" filter="fade">
                                      <p:cBhvr>
                                        <p:cTn dur="500" id="7"/>
                                        <p:tgtEl>
                                          <p:spTgt spid="1048607">
                                            <p:txEl>
                                              <p:pRg st="0" end="0"/>
                                            </p:txEl>
                                          </p:spTgt>
                                        </p:tgtEl>
                                      </p:cBhvr>
                                    </p:animEffect>
                                  </p:childTnLst>
                                </p:cTn>
                              </p:par>
                              <p:par>
                                <p:cTn fill="hold" grpId="0" id="8" nodeType="withEffect" presetClass="entr" presetID="10" presetSubtype="0">
                                  <p:stCondLst>
                                    <p:cond delay="0"/>
                                  </p:stCondLst>
                                  <p:childTnLst>
                                    <p:set>
                                      <p:cBhvr>
                                        <p:cTn dur="1" fill="hold" id="9">
                                          <p:stCondLst>
                                            <p:cond delay="0"/>
                                          </p:stCondLst>
                                        </p:cTn>
                                        <p:tgtEl>
                                          <p:spTgt spid="1048607">
                                            <p:txEl>
                                              <p:pRg st="1" end="1"/>
                                            </p:txEl>
                                          </p:spTgt>
                                        </p:tgtEl>
                                        <p:attrNameLst>
                                          <p:attrName>style.visibility</p:attrName>
                                        </p:attrNameLst>
                                      </p:cBhvr>
                                      <p:to>
                                        <p:strVal val="visible"/>
                                      </p:to>
                                    </p:set>
                                    <p:animEffect transition="in" filter="fade">
                                      <p:cBhvr>
                                        <p:cTn dur="500" id="10"/>
                                        <p:tgtEl>
                                          <p:spTgt spid="1048607">
                                            <p:txEl>
                                              <p:pRg st="1" end="1"/>
                                            </p:txEl>
                                          </p:spTgt>
                                        </p:tgtEl>
                                      </p:cBhvr>
                                    </p:animEffect>
                                  </p:childTnLst>
                                </p:cTn>
                              </p:par>
                              <p:par>
                                <p:cTn fill="hold" grpId="0" id="11" nodeType="withEffect" presetClass="entr" presetID="10" presetSubtype="0">
                                  <p:stCondLst>
                                    <p:cond delay="0"/>
                                  </p:stCondLst>
                                  <p:childTnLst>
                                    <p:set>
                                      <p:cBhvr>
                                        <p:cTn dur="1" fill="hold" id="12">
                                          <p:stCondLst>
                                            <p:cond delay="0"/>
                                          </p:stCondLst>
                                        </p:cTn>
                                        <p:tgtEl>
                                          <p:spTgt spid="1048607">
                                            <p:txEl>
                                              <p:pRg st="2" end="2"/>
                                            </p:txEl>
                                          </p:spTgt>
                                        </p:tgtEl>
                                        <p:attrNameLst>
                                          <p:attrName>style.visibility</p:attrName>
                                        </p:attrNameLst>
                                      </p:cBhvr>
                                      <p:to>
                                        <p:strVal val="visible"/>
                                      </p:to>
                                    </p:set>
                                    <p:animEffect transition="in" filter="fade">
                                      <p:cBhvr>
                                        <p:cTn dur="500" id="13"/>
                                        <p:tgtEl>
                                          <p:spTgt spid="1048607">
                                            <p:txEl>
                                              <p:pRg st="2" end="2"/>
                                            </p:txEl>
                                          </p:spTgt>
                                        </p:tgtEl>
                                      </p:cBhvr>
                                    </p:animEffect>
                                  </p:childTnLst>
                                </p:cTn>
                              </p:par>
                              <p:par>
                                <p:cTn fill="hold" grpId="0" id="14" nodeType="withEffect" presetClass="entr" presetID="10" presetSubtype="0">
                                  <p:stCondLst>
                                    <p:cond delay="0"/>
                                  </p:stCondLst>
                                  <p:childTnLst>
                                    <p:set>
                                      <p:cBhvr>
                                        <p:cTn dur="1" fill="hold" id="15">
                                          <p:stCondLst>
                                            <p:cond delay="0"/>
                                          </p:stCondLst>
                                        </p:cTn>
                                        <p:tgtEl>
                                          <p:spTgt spid="1048607">
                                            <p:txEl>
                                              <p:pRg st="3" end="3"/>
                                            </p:txEl>
                                          </p:spTgt>
                                        </p:tgtEl>
                                        <p:attrNameLst>
                                          <p:attrName>style.visibility</p:attrName>
                                        </p:attrNameLst>
                                      </p:cBhvr>
                                      <p:to>
                                        <p:strVal val="visible"/>
                                      </p:to>
                                    </p:set>
                                    <p:animEffect transition="in" filter="fade">
                                      <p:cBhvr>
                                        <p:cTn dur="500" id="16"/>
                                        <p:tgtEl>
                                          <p:spTgt spid="1048607">
                                            <p:txEl>
                                              <p:pRg st="3" end="3"/>
                                            </p:txEl>
                                          </p:spTgt>
                                        </p:tgtEl>
                                      </p:cBhvr>
                                    </p:animEffect>
                                  </p:childTnLst>
                                </p:cTn>
                              </p:par>
                              <p:par>
                                <p:cTn fill="hold" grpId="0" id="17" nodeType="withEffect" presetClass="entr" presetID="2" presetSubtype="4">
                                  <p:stCondLst>
                                    <p:cond delay="0"/>
                                  </p:stCondLst>
                                  <p:childTnLst>
                                    <p:set>
                                      <p:cBhvr>
                                        <p:cTn dur="1" fill="hold" id="18">
                                          <p:stCondLst>
                                            <p:cond delay="0"/>
                                          </p:stCondLst>
                                        </p:cTn>
                                        <p:tgtEl>
                                          <p:spTgt spid="1048606"/>
                                        </p:tgtEl>
                                        <p:attrNameLst>
                                          <p:attrName>style.visibility</p:attrName>
                                        </p:attrNameLst>
                                      </p:cBhvr>
                                      <p:to>
                                        <p:strVal val="visible"/>
                                      </p:to>
                                    </p:set>
                                    <p:anim calcmode="lin" valueType="num">
                                      <p:cBhvr additive="base">
                                        <p:cTn dur="500" fill="hold" id="19"/>
                                        <p:tgtEl>
                                          <p:spTgt spid="1048606"/>
                                        </p:tgtEl>
                                        <p:attrNameLst>
                                          <p:attrName>ppt_x</p:attrName>
                                        </p:attrNameLst>
                                      </p:cBhvr>
                                      <p:tavLst>
                                        <p:tav tm="0">
                                          <p:val>
                                            <p:strVal val="#ppt_x"/>
                                          </p:val>
                                        </p:tav>
                                        <p:tav tm="100000">
                                          <p:val>
                                            <p:strVal val="#ppt_x"/>
                                          </p:val>
                                        </p:tav>
                                      </p:tavLst>
                                    </p:anim>
                                    <p:anim calcmode="lin" valueType="num">
                                      <p:cBhvr additive="base">
                                        <p:cTn dur="500" fill="hold" id="20"/>
                                        <p:tgtEl>
                                          <p:spTgt spid="10486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6" grpId="0"/>
      <p:bldP spid="10486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8" name="Title 1"/>
          <p:cNvSpPr>
            <a:spLocks noGrp="1"/>
          </p:cNvSpPr>
          <p:nvPr>
            <p:ph type="title"/>
          </p:nvPr>
        </p:nvSpPr>
        <p:spPr/>
        <p:txBody>
          <a:bodyPr/>
          <a:p>
            <a:r>
              <a:rPr dirty="0" lang="en-US">
                <a:ea typeface="+mj-lt"/>
                <a:cs typeface="+mj-lt"/>
              </a:rPr>
              <a:t>LITERATURE </a:t>
            </a:r>
            <a:r>
              <a:rPr dirty="0" lang="en-US"/>
              <a:t> survey</a:t>
            </a:r>
          </a:p>
        </p:txBody>
      </p:sp>
      <p:sp>
        <p:nvSpPr>
          <p:cNvPr id="1048609" name="Content Placeholder 2"/>
          <p:cNvSpPr>
            <a:spLocks noGrp="1"/>
          </p:cNvSpPr>
          <p:nvPr>
            <p:ph idx="1"/>
          </p:nvPr>
        </p:nvSpPr>
        <p:spPr>
          <a:xfrm>
            <a:off x="411859" y="2098960"/>
            <a:ext cx="11213325" cy="4048918"/>
          </a:xfrm>
        </p:spPr>
        <p:txBody>
          <a:bodyPr>
            <a:normAutofit/>
          </a:bodyPr>
          <a:p>
            <a:pPr indent="-305435" marL="305435">
              <a:buNone/>
            </a:pPr>
            <a:r>
              <a:rPr dirty="0" sz="1800" lang="en-US">
                <a:solidFill>
                  <a:srgbClr val="000000"/>
                </a:solidFill>
                <a:ea typeface="+mn-lt"/>
                <a:cs typeface="+mn-lt"/>
              </a:rPr>
              <a:t>In today's fast-paced world, online matrimonial websites have become a prominent way for individuals to find potential life partners. This literature survey explores various aspects of these platforms, analyzing their impact, functionalities, and future directions.</a:t>
            </a:r>
            <a:endParaRPr dirty="0" sz="1800" lang="en-US"/>
          </a:p>
          <a:p>
            <a:pPr indent="-305435" marL="305435">
              <a:buNone/>
            </a:pPr>
            <a:r>
              <a:rPr b="1" dirty="0" sz="1800" lang="en-US">
                <a:solidFill>
                  <a:srgbClr val="000000"/>
                </a:solidFill>
                <a:ea typeface="+mn-lt"/>
                <a:cs typeface="+mn-lt"/>
              </a:rPr>
              <a:t>The Rise of Online Matchmaking:</a:t>
            </a:r>
            <a:endParaRPr dirty="0" sz="1800" lang="en-US"/>
          </a:p>
          <a:p>
            <a:pPr indent="-305435" marL="305435">
              <a:buFont typeface="Wingdings 2"/>
              <a:buChar char=""/>
            </a:pPr>
            <a:r>
              <a:rPr dirty="0" sz="1800" lang="en-US">
                <a:solidFill>
                  <a:srgbClr val="000000"/>
                </a:solidFill>
                <a:ea typeface="+mn-lt"/>
                <a:cs typeface="+mn-lt"/>
              </a:rPr>
              <a:t>Research by </a:t>
            </a:r>
            <a:r>
              <a:rPr dirty="0" sz="1800" lang="en-US">
                <a:solidFill>
                  <a:srgbClr val="000000"/>
                </a:solidFill>
                <a:latin typeface="Franklin Gothic Book"/>
                <a:ea typeface="Calibri"/>
                <a:cs typeface="Calibri"/>
              </a:rPr>
              <a:t> s. Rama Gokula Krishnan (Year 2022),</a:t>
            </a:r>
            <a:r>
              <a:rPr dirty="0" sz="1800" lang="en-US">
                <a:solidFill>
                  <a:srgbClr val="000000"/>
                </a:solidFill>
                <a:ea typeface="+mn-lt"/>
                <a:cs typeface="+mn-lt"/>
              </a:rPr>
              <a:t> A Study on Matrimonial Sites in India" highlights the significant shift from traditional matchmaking methods to online platforms. Factors like social circles, geographical limitations, and convenience are driving this trend.</a:t>
            </a:r>
            <a:endParaRPr dirty="0" sz="1800" lang="en-US"/>
          </a:p>
          <a:p>
            <a:pPr indent="-305435" marL="305435">
              <a:buFont typeface="Wingdings 2"/>
              <a:buChar char=""/>
            </a:pPr>
            <a:r>
              <a:rPr dirty="0" sz="1800" lang="en-US">
                <a:solidFill>
                  <a:srgbClr val="000000"/>
                </a:solidFill>
                <a:ea typeface="+mn-lt"/>
                <a:cs typeface="+mn-lt"/>
              </a:rPr>
              <a:t>A review by </a:t>
            </a:r>
            <a:r>
              <a:rPr dirty="0" sz="1800" lang="en-US">
                <a:solidFill>
                  <a:srgbClr val="000000"/>
                </a:solidFill>
                <a:latin typeface="Franklin Gothic Book"/>
                <a:ea typeface="Calibri"/>
                <a:cs typeface="Calibri"/>
              </a:rPr>
              <a:t> Jiban K Pal (2015),</a:t>
            </a:r>
            <a:r>
              <a:rPr dirty="0" sz="1800" lang="en-US">
                <a:solidFill>
                  <a:srgbClr val="000000"/>
                </a:solidFill>
                <a:ea typeface="Calibri"/>
                <a:cs typeface="Calibri"/>
              </a:rPr>
              <a:t>a r</a:t>
            </a:r>
            <a:r>
              <a:rPr dirty="0" sz="1800" lang="en-US">
                <a:solidFill>
                  <a:srgbClr val="000000"/>
                </a:solidFill>
                <a:ea typeface="+mn-lt"/>
                <a:cs typeface="+mn-lt"/>
              </a:rPr>
              <a:t>eview on matrimonial information systems and services" (Indian perspective) emphasizes the potential of online platforms to break down social barriers and facilitate connections across diverse backgrounds and locations.</a:t>
            </a:r>
            <a:endParaRPr dirty="0" sz="1800" lang="en-US"/>
          </a:p>
          <a:p>
            <a:pPr indent="0" marL="0">
              <a:buNone/>
            </a:pPr>
            <a:endParaRPr b="1" dirty="0" sz="1400" lang="en-US">
              <a:solidFill>
                <a:srgbClr val="000000"/>
              </a:solidFill>
              <a:latin typeface="Calibri"/>
              <a:cs typeface="Calibri"/>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 presetSubtype="4">
                                  <p:stCondLst>
                                    <p:cond delay="0"/>
                                  </p:stCondLst>
                                  <p:childTnLst>
                                    <p:set>
                                      <p:cBhvr>
                                        <p:cTn dur="1" fill="hold" id="6">
                                          <p:stCondLst>
                                            <p:cond delay="0"/>
                                          </p:stCondLst>
                                        </p:cTn>
                                        <p:tgtEl>
                                          <p:spTgt spid="1048608"/>
                                        </p:tgtEl>
                                        <p:attrNameLst>
                                          <p:attrName>style.visibility</p:attrName>
                                        </p:attrNameLst>
                                      </p:cBhvr>
                                      <p:to>
                                        <p:strVal val="visible"/>
                                      </p:to>
                                    </p:set>
                                    <p:anim calcmode="lin" valueType="num">
                                      <p:cBhvr additive="base">
                                        <p:cTn dur="500" fill="hold" id="7"/>
                                        <p:tgtEl>
                                          <p:spTgt spid="1048608"/>
                                        </p:tgtEl>
                                        <p:attrNameLst>
                                          <p:attrName>ppt_x</p:attrName>
                                        </p:attrNameLst>
                                      </p:cBhvr>
                                      <p:tavLst>
                                        <p:tav tm="0">
                                          <p:val>
                                            <p:strVal val="#ppt_x"/>
                                          </p:val>
                                        </p:tav>
                                        <p:tav tm="100000">
                                          <p:val>
                                            <p:strVal val="#ppt_x"/>
                                          </p:val>
                                        </p:tav>
                                      </p:tavLst>
                                    </p:anim>
                                    <p:anim calcmode="lin" valueType="num">
                                      <p:cBhvr additive="base">
                                        <p:cTn dur="500" fill="hold" id="8"/>
                                        <p:tgtEl>
                                          <p:spTgt spid="1048608"/>
                                        </p:tgtEl>
                                        <p:attrNameLst>
                                          <p:attrName>ppt_y</p:attrName>
                                        </p:attrNameLst>
                                      </p:cBhvr>
                                      <p:tavLst>
                                        <p:tav tm="0">
                                          <p:val>
                                            <p:strVal val="1+#ppt_h/2"/>
                                          </p:val>
                                        </p:tav>
                                        <p:tav tm="100000">
                                          <p:val>
                                            <p:strVal val="#ppt_y"/>
                                          </p:val>
                                        </p:tav>
                                      </p:tavLst>
                                    </p:anim>
                                  </p:childTnLst>
                                </p:cTn>
                              </p:par>
                              <p:par>
                                <p:cTn fill="hold" grpId="0" id="9" nodeType="withEffect" presetClass="entr" presetID="10" presetSubtype="0">
                                  <p:stCondLst>
                                    <p:cond delay="0"/>
                                  </p:stCondLst>
                                  <p:childTnLst>
                                    <p:set>
                                      <p:cBhvr>
                                        <p:cTn dur="1" fill="hold" id="10">
                                          <p:stCondLst>
                                            <p:cond delay="0"/>
                                          </p:stCondLst>
                                        </p:cTn>
                                        <p:tgtEl>
                                          <p:spTgt spid="1048609">
                                            <p:txEl>
                                              <p:pRg st="0" end="0"/>
                                            </p:txEl>
                                          </p:spTgt>
                                        </p:tgtEl>
                                        <p:attrNameLst>
                                          <p:attrName>style.visibility</p:attrName>
                                        </p:attrNameLst>
                                      </p:cBhvr>
                                      <p:to>
                                        <p:strVal val="visible"/>
                                      </p:to>
                                    </p:set>
                                    <p:animEffect transition="in" filter="fade">
                                      <p:cBhvr>
                                        <p:cTn dur="500" id="11"/>
                                        <p:tgtEl>
                                          <p:spTgt spid="1048609">
                                            <p:txEl>
                                              <p:pRg st="0" end="0"/>
                                            </p:txEl>
                                          </p:spTgt>
                                        </p:tgtEl>
                                      </p:cBhvr>
                                    </p:animEffect>
                                  </p:childTnLst>
                                </p:cTn>
                              </p:par>
                              <p:par>
                                <p:cTn fill="hold" grpId="0" id="12" nodeType="withEffect" presetClass="entr" presetID="10" presetSubtype="0">
                                  <p:stCondLst>
                                    <p:cond delay="0"/>
                                  </p:stCondLst>
                                  <p:childTnLst>
                                    <p:set>
                                      <p:cBhvr>
                                        <p:cTn dur="1" fill="hold" id="13">
                                          <p:stCondLst>
                                            <p:cond delay="0"/>
                                          </p:stCondLst>
                                        </p:cTn>
                                        <p:tgtEl>
                                          <p:spTgt spid="1048609">
                                            <p:txEl>
                                              <p:pRg st="1" end="1"/>
                                            </p:txEl>
                                          </p:spTgt>
                                        </p:tgtEl>
                                        <p:attrNameLst>
                                          <p:attrName>style.visibility</p:attrName>
                                        </p:attrNameLst>
                                      </p:cBhvr>
                                      <p:to>
                                        <p:strVal val="visible"/>
                                      </p:to>
                                    </p:set>
                                    <p:animEffect transition="in" filter="fade">
                                      <p:cBhvr>
                                        <p:cTn dur="500" id="14"/>
                                        <p:tgtEl>
                                          <p:spTgt spid="1048609">
                                            <p:txEl>
                                              <p:pRg st="1" end="1"/>
                                            </p:txEl>
                                          </p:spTgt>
                                        </p:tgtEl>
                                      </p:cBhvr>
                                    </p:animEffec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0" presetSubtype="0">
                                  <p:stCondLst>
                                    <p:cond delay="0"/>
                                  </p:stCondLst>
                                  <p:childTnLst>
                                    <p:set>
                                      <p:cBhvr>
                                        <p:cTn dur="1" fill="hold" id="18">
                                          <p:stCondLst>
                                            <p:cond delay="0"/>
                                          </p:stCondLst>
                                        </p:cTn>
                                        <p:tgtEl>
                                          <p:spTgt spid="1048609">
                                            <p:txEl>
                                              <p:pRg st="2" end="2"/>
                                            </p:txEl>
                                          </p:spTgt>
                                        </p:tgtEl>
                                        <p:attrNameLst>
                                          <p:attrName>style.visibility</p:attrName>
                                        </p:attrNameLst>
                                      </p:cBhvr>
                                      <p:to>
                                        <p:strVal val="visible"/>
                                      </p:to>
                                    </p:set>
                                    <p:animEffect transition="in" filter="fade">
                                      <p:cBhvr>
                                        <p:cTn dur="500" id="19"/>
                                        <p:tgtEl>
                                          <p:spTgt spid="1048609">
                                            <p:txEl>
                                              <p:pRg st="2" end="2"/>
                                            </p:txEl>
                                          </p:spTgt>
                                        </p:tgtEl>
                                      </p:cBhvr>
                                    </p:animEffect>
                                  </p:childTnLst>
                                </p:cTn>
                              </p:par>
                            </p:childTnLst>
                          </p:cTn>
                        </p:par>
                      </p:childTnLst>
                    </p:cTn>
                  </p:par>
                  <p:par>
                    <p:cTn fill="hold" id="20">
                      <p:stCondLst>
                        <p:cond delay="indefinite"/>
                      </p:stCondLst>
                      <p:childTnLst>
                        <p:par>
                          <p:cTn fill="hold" id="21">
                            <p:stCondLst>
                              <p:cond delay="0"/>
                            </p:stCondLst>
                            <p:childTnLst>
                              <p:par>
                                <p:cTn fill="hold" grpId="0" id="22" nodeType="clickEffect" presetClass="entr" presetID="10" presetSubtype="0">
                                  <p:stCondLst>
                                    <p:cond delay="0"/>
                                  </p:stCondLst>
                                  <p:childTnLst>
                                    <p:set>
                                      <p:cBhvr>
                                        <p:cTn dur="1" fill="hold" id="23">
                                          <p:stCondLst>
                                            <p:cond delay="0"/>
                                          </p:stCondLst>
                                        </p:cTn>
                                        <p:tgtEl>
                                          <p:spTgt spid="1048609">
                                            <p:txEl>
                                              <p:pRg st="3" end="3"/>
                                            </p:txEl>
                                          </p:spTgt>
                                        </p:tgtEl>
                                        <p:attrNameLst>
                                          <p:attrName>style.visibility</p:attrName>
                                        </p:attrNameLst>
                                      </p:cBhvr>
                                      <p:to>
                                        <p:strVal val="visible"/>
                                      </p:to>
                                    </p:set>
                                    <p:animEffect transition="in" filter="fade">
                                      <p:cBhvr>
                                        <p:cTn dur="500" id="24"/>
                                        <p:tgtEl>
                                          <p:spTgt spid="104860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8" grpId="0"/>
      <p:bldP spid="104860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0" name="Title 1"/>
          <p:cNvSpPr>
            <a:spLocks noGrp="1"/>
          </p:cNvSpPr>
          <p:nvPr>
            <p:ph type="title"/>
          </p:nvPr>
        </p:nvSpPr>
        <p:spPr/>
        <p:txBody>
          <a:bodyPr/>
          <a:p>
            <a:r>
              <a:rPr lang="en-US"/>
              <a:t>LITERATURE SURVEY</a:t>
            </a:r>
          </a:p>
        </p:txBody>
      </p:sp>
      <p:sp>
        <p:nvSpPr>
          <p:cNvPr id="1048611" name="Content Placeholder 2"/>
          <p:cNvSpPr>
            <a:spLocks noGrp="1"/>
          </p:cNvSpPr>
          <p:nvPr>
            <p:ph idx="1"/>
          </p:nvPr>
        </p:nvSpPr>
        <p:spPr/>
        <p:txBody>
          <a:bodyPr/>
          <a:p>
            <a:pPr indent="0" marL="0">
              <a:buNone/>
            </a:pPr>
            <a:r>
              <a:rPr b="1" dirty="0" sz="1800" lang="en-US">
                <a:ea typeface="+mn-lt"/>
                <a:cs typeface="+mn-lt"/>
              </a:rPr>
              <a:t>Key Features and Functionalities:</a:t>
            </a:r>
            <a:r>
              <a:rPr dirty="0" sz="1800" lang="en-US">
                <a:ea typeface="+mn-lt"/>
                <a:cs typeface="+mn-lt"/>
              </a:rPr>
              <a:t>Studies reveal that there are certain attributes of websites that identify a </a:t>
            </a:r>
            <a:r>
              <a:rPr sz="1800" lang="en-US">
                <a:ea typeface="+mn-lt"/>
                <a:cs typeface="+mn-lt"/>
              </a:rPr>
              <a:t>common reasons for why people trust in matrimonial websites</a:t>
            </a:r>
            <a:r>
              <a:rPr b="1" dirty="0" sz="1800" lang="en-US">
                <a:ea typeface="+mn-lt"/>
                <a:cs typeface="+mn-lt"/>
              </a:rPr>
              <a:t> </a:t>
            </a:r>
            <a:endParaRPr dirty="0" sz="1800" lang="en-US">
              <a:ea typeface="+mn-lt"/>
              <a:cs typeface="+mn-lt"/>
            </a:endParaRPr>
          </a:p>
          <a:p>
            <a:pPr indent="-305435" lvl="1" marL="629920">
              <a:buFont typeface="Arial" panose="05020102010507070707" pitchFamily="18" charset="2"/>
              <a:buChar char="•"/>
            </a:pPr>
            <a:r>
              <a:rPr dirty="0" sz="1800" lang="en-US">
                <a:ea typeface="+mn-lt"/>
                <a:cs typeface="+mn-lt"/>
              </a:rPr>
              <a:t>User profile creation with detailed information and preferences.</a:t>
            </a:r>
            <a:endParaRPr dirty="0" sz="1800" lang="en-US"/>
          </a:p>
          <a:p>
            <a:pPr indent="-305435" lvl="1" marL="629920">
              <a:buFont typeface="Arial" panose="05020102010507070707" pitchFamily="18" charset="2"/>
              <a:buChar char="•"/>
            </a:pPr>
            <a:r>
              <a:rPr dirty="0" sz="1800" lang="en-US">
                <a:ea typeface="+mn-lt"/>
                <a:cs typeface="+mn-lt"/>
              </a:rPr>
              <a:t>Advanced search filters based on religion, caste, language, education, profession, and other criteria.</a:t>
            </a:r>
            <a:endParaRPr dirty="0" sz="1800" lang="en-US"/>
          </a:p>
          <a:p>
            <a:pPr indent="-305435" lvl="1" marL="629920">
              <a:buFont typeface="Arial" panose="05020102010507070707" pitchFamily="18" charset="2"/>
              <a:buChar char="•"/>
            </a:pPr>
            <a:r>
              <a:rPr dirty="0" sz="1800" lang="en-US">
                <a:ea typeface="+mn-lt"/>
                <a:cs typeface="+mn-lt"/>
              </a:rPr>
              <a:t>Secure communication channels for messaging and interaction between potential matches.</a:t>
            </a:r>
            <a:endParaRPr dirty="0" sz="1800" lang="en-US"/>
          </a:p>
          <a:p>
            <a:pPr indent="-305435" lvl="1" marL="629920">
              <a:buFont typeface="Arial" panose="05020102010507070707" pitchFamily="18" charset="2"/>
              <a:buChar char="•"/>
            </a:pPr>
            <a:r>
              <a:rPr dirty="0" sz="1800" lang="en-US">
                <a:ea typeface="+mn-lt"/>
                <a:cs typeface="+mn-lt"/>
              </a:rPr>
              <a:t>(Optional) Features like personality assessments, AI-powered compatibility matching algorithms, and video chat functionalities.</a:t>
            </a:r>
            <a:endParaRPr dirty="0" sz="1800" lang="en-US"/>
          </a:p>
          <a:p>
            <a:pPr indent="-305435" marL="305435"/>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 presetSubtype="4">
                                  <p:stCondLst>
                                    <p:cond delay="0"/>
                                  </p:stCondLst>
                                  <p:childTnLst>
                                    <p:set>
                                      <p:cBhvr>
                                        <p:cTn dur="1" fill="hold" id="6">
                                          <p:stCondLst>
                                            <p:cond delay="0"/>
                                          </p:stCondLst>
                                        </p:cTn>
                                        <p:tgtEl>
                                          <p:spTgt spid="1048610"/>
                                        </p:tgtEl>
                                        <p:attrNameLst>
                                          <p:attrName>style.visibility</p:attrName>
                                        </p:attrNameLst>
                                      </p:cBhvr>
                                      <p:to>
                                        <p:strVal val="visible"/>
                                      </p:to>
                                    </p:set>
                                    <p:anim calcmode="lin" valueType="num">
                                      <p:cBhvr additive="base">
                                        <p:cTn dur="500" fill="hold" id="7"/>
                                        <p:tgtEl>
                                          <p:spTgt spid="1048610"/>
                                        </p:tgtEl>
                                        <p:attrNameLst>
                                          <p:attrName>ppt_x</p:attrName>
                                        </p:attrNameLst>
                                      </p:cBhvr>
                                      <p:tavLst>
                                        <p:tav tm="0">
                                          <p:val>
                                            <p:strVal val="#ppt_x"/>
                                          </p:val>
                                        </p:tav>
                                        <p:tav tm="100000">
                                          <p:val>
                                            <p:strVal val="#ppt_x"/>
                                          </p:val>
                                        </p:tav>
                                      </p:tavLst>
                                    </p:anim>
                                    <p:anim calcmode="lin" valueType="num">
                                      <p:cBhvr additive="base">
                                        <p:cTn dur="500" fill="hold" id="8"/>
                                        <p:tgtEl>
                                          <p:spTgt spid="1048610"/>
                                        </p:tgtEl>
                                        <p:attrNameLst>
                                          <p:attrName>ppt_y</p:attrName>
                                        </p:attrNameLst>
                                      </p:cBhvr>
                                      <p:tavLst>
                                        <p:tav tm="0">
                                          <p:val>
                                            <p:strVal val="1+#ppt_h/2"/>
                                          </p:val>
                                        </p:tav>
                                        <p:tav tm="100000">
                                          <p:val>
                                            <p:strVal val="#ppt_y"/>
                                          </p:val>
                                        </p:tav>
                                      </p:tavLst>
                                    </p:anim>
                                  </p:childTnLst>
                                </p:cTn>
                              </p:par>
                              <p:par>
                                <p:cTn fill="hold" grpId="0" id="9" nodeType="withEffect" presetClass="entr" presetID="10" presetSubtype="0">
                                  <p:stCondLst>
                                    <p:cond delay="0"/>
                                  </p:stCondLst>
                                  <p:childTnLst>
                                    <p:set>
                                      <p:cBhvr>
                                        <p:cTn dur="1" fill="hold" id="10">
                                          <p:stCondLst>
                                            <p:cond delay="0"/>
                                          </p:stCondLst>
                                        </p:cTn>
                                        <p:tgtEl>
                                          <p:spTgt spid="1048611">
                                            <p:txEl>
                                              <p:pRg st="0" end="0"/>
                                            </p:txEl>
                                          </p:spTgt>
                                        </p:tgtEl>
                                        <p:attrNameLst>
                                          <p:attrName>style.visibility</p:attrName>
                                        </p:attrNameLst>
                                      </p:cBhvr>
                                      <p:to>
                                        <p:strVal val="visible"/>
                                      </p:to>
                                    </p:set>
                                    <p:animEffect transition="in" filter="fade">
                                      <p:cBhvr>
                                        <p:cTn dur="500" id="11"/>
                                        <p:tgtEl>
                                          <p:spTgt spid="1048611">
                                            <p:txEl>
                                              <p:pRg st="0" end="0"/>
                                            </p:txEl>
                                          </p:spTgt>
                                        </p:tgtEl>
                                      </p:cBhvr>
                                    </p:animEffect>
                                  </p:childTnLst>
                                </p:cTn>
                              </p:par>
                              <p:par>
                                <p:cTn fill="hold" grpId="0" id="12" nodeType="withEffect" presetClass="entr" presetID="10" presetSubtype="0">
                                  <p:stCondLst>
                                    <p:cond delay="0"/>
                                  </p:stCondLst>
                                  <p:childTnLst>
                                    <p:set>
                                      <p:cBhvr>
                                        <p:cTn dur="1" fill="hold" id="13">
                                          <p:stCondLst>
                                            <p:cond delay="0"/>
                                          </p:stCondLst>
                                        </p:cTn>
                                        <p:tgtEl>
                                          <p:spTgt spid="1048611">
                                            <p:txEl>
                                              <p:pRg st="1" end="1"/>
                                            </p:txEl>
                                          </p:spTgt>
                                        </p:tgtEl>
                                        <p:attrNameLst>
                                          <p:attrName>style.visibility</p:attrName>
                                        </p:attrNameLst>
                                      </p:cBhvr>
                                      <p:to>
                                        <p:strVal val="visible"/>
                                      </p:to>
                                    </p:set>
                                    <p:animEffect transition="in" filter="fade">
                                      <p:cBhvr>
                                        <p:cTn dur="500" id="14"/>
                                        <p:tgtEl>
                                          <p:spTgt spid="1048611">
                                            <p:txEl>
                                              <p:pRg st="1" end="1"/>
                                            </p:txEl>
                                          </p:spTgt>
                                        </p:tgtEl>
                                      </p:cBhvr>
                                    </p:animEffect>
                                  </p:childTnLst>
                                </p:cTn>
                              </p:par>
                              <p:par>
                                <p:cTn fill="hold" grpId="0" id="15" nodeType="withEffect" presetClass="entr" presetID="10" presetSubtype="0">
                                  <p:stCondLst>
                                    <p:cond delay="0"/>
                                  </p:stCondLst>
                                  <p:childTnLst>
                                    <p:set>
                                      <p:cBhvr>
                                        <p:cTn dur="1" fill="hold" id="16">
                                          <p:stCondLst>
                                            <p:cond delay="0"/>
                                          </p:stCondLst>
                                        </p:cTn>
                                        <p:tgtEl>
                                          <p:spTgt spid="1048611">
                                            <p:txEl>
                                              <p:pRg st="2" end="2"/>
                                            </p:txEl>
                                          </p:spTgt>
                                        </p:tgtEl>
                                        <p:attrNameLst>
                                          <p:attrName>style.visibility</p:attrName>
                                        </p:attrNameLst>
                                      </p:cBhvr>
                                      <p:to>
                                        <p:strVal val="visible"/>
                                      </p:to>
                                    </p:set>
                                    <p:animEffect transition="in" filter="fade">
                                      <p:cBhvr>
                                        <p:cTn dur="500" id="17"/>
                                        <p:tgtEl>
                                          <p:spTgt spid="1048611">
                                            <p:txEl>
                                              <p:pRg st="2" end="2"/>
                                            </p:txEl>
                                          </p:spTgt>
                                        </p:tgtEl>
                                      </p:cBhvr>
                                    </p:animEffect>
                                  </p:childTnLst>
                                </p:cTn>
                              </p:par>
                              <p:par>
                                <p:cTn fill="hold" grpId="0" id="18" nodeType="withEffect" presetClass="entr" presetID="10" presetSubtype="0">
                                  <p:stCondLst>
                                    <p:cond delay="0"/>
                                  </p:stCondLst>
                                  <p:childTnLst>
                                    <p:set>
                                      <p:cBhvr>
                                        <p:cTn dur="1" fill="hold" id="19">
                                          <p:stCondLst>
                                            <p:cond delay="0"/>
                                          </p:stCondLst>
                                        </p:cTn>
                                        <p:tgtEl>
                                          <p:spTgt spid="1048611">
                                            <p:txEl>
                                              <p:pRg st="3" end="3"/>
                                            </p:txEl>
                                          </p:spTgt>
                                        </p:tgtEl>
                                        <p:attrNameLst>
                                          <p:attrName>style.visibility</p:attrName>
                                        </p:attrNameLst>
                                      </p:cBhvr>
                                      <p:to>
                                        <p:strVal val="visible"/>
                                      </p:to>
                                    </p:set>
                                    <p:animEffect transition="in" filter="fade">
                                      <p:cBhvr>
                                        <p:cTn dur="500" id="20"/>
                                        <p:tgtEl>
                                          <p:spTgt spid="1048611">
                                            <p:txEl>
                                              <p:pRg st="3" end="3"/>
                                            </p:txEl>
                                          </p:spTgt>
                                        </p:tgtEl>
                                      </p:cBhvr>
                                    </p:animEffect>
                                  </p:childTnLst>
                                </p:cTn>
                              </p:par>
                              <p:par>
                                <p:cTn fill="hold" grpId="0" id="21" nodeType="withEffect" presetClass="entr" presetID="10" presetSubtype="0">
                                  <p:stCondLst>
                                    <p:cond delay="0"/>
                                  </p:stCondLst>
                                  <p:childTnLst>
                                    <p:set>
                                      <p:cBhvr>
                                        <p:cTn dur="1" fill="hold" id="22">
                                          <p:stCondLst>
                                            <p:cond delay="0"/>
                                          </p:stCondLst>
                                        </p:cTn>
                                        <p:tgtEl>
                                          <p:spTgt spid="1048611">
                                            <p:txEl>
                                              <p:pRg st="4" end="4"/>
                                            </p:txEl>
                                          </p:spTgt>
                                        </p:tgtEl>
                                        <p:attrNameLst>
                                          <p:attrName>style.visibility</p:attrName>
                                        </p:attrNameLst>
                                      </p:cBhvr>
                                      <p:to>
                                        <p:strVal val="visible"/>
                                      </p:to>
                                    </p:set>
                                    <p:animEffect transition="in" filter="fade">
                                      <p:cBhvr>
                                        <p:cTn dur="500" id="23"/>
                                        <p:tgtEl>
                                          <p:spTgt spid="10486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0" grpId="0"/>
      <p:bldP spid="10486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9" name="Title 1"/>
          <p:cNvSpPr>
            <a:spLocks noGrp="1"/>
          </p:cNvSpPr>
          <p:nvPr>
            <p:ph type="title"/>
          </p:nvPr>
        </p:nvSpPr>
        <p:spPr>
          <a:xfrm>
            <a:off x="431681" y="1785097"/>
            <a:ext cx="3031852" cy="1722419"/>
          </a:xfrm>
        </p:spPr>
        <p:txBody>
          <a:bodyPr/>
          <a:p>
            <a:r>
              <a:rPr dirty="0" lang="en-US"/>
              <a:t>Problem </a:t>
            </a:r>
            <a:r>
              <a:rPr lang="en-US"/>
              <a:t>statement</a:t>
            </a:r>
          </a:p>
        </p:txBody>
      </p:sp>
      <p:sp>
        <p:nvSpPr>
          <p:cNvPr id="1048620" name="Content Placeholder 2"/>
          <p:cNvSpPr>
            <a:spLocks noGrp="1"/>
          </p:cNvSpPr>
          <p:nvPr>
            <p:ph idx="1"/>
          </p:nvPr>
        </p:nvSpPr>
        <p:spPr/>
        <p:txBody>
          <a:bodyPr anchor="ctr" bIns="45720" lIns="91440" rIns="91440" rtlCol="0" tIns="45720" vert="horz">
            <a:noAutofit/>
          </a:bodyPr>
          <a:p>
            <a:pPr indent="-305435" marL="305435">
              <a:buFont typeface="Arial" panose="05020102010507070707" pitchFamily="18" charset="2"/>
              <a:buChar char="•"/>
            </a:pPr>
            <a:r>
              <a:rPr sz="1600" lang="en-US">
                <a:ea typeface="+mn-lt"/>
                <a:cs typeface="+mn-lt"/>
              </a:rPr>
              <a:t>The traditional methods of finding a life partner, such as relying on family or social circles, are becoming increasingly limited in today's world. These limitations can include:</a:t>
            </a:r>
            <a:endParaRPr sz="1600" lang="en-US"/>
          </a:p>
          <a:p>
            <a:pPr indent="-305435" marL="305435">
              <a:buFont typeface="Arial" panose="05020102010507070707" pitchFamily="18" charset="2"/>
              <a:buChar char="•"/>
            </a:pPr>
            <a:r>
              <a:rPr b="1" sz="1600" lang="en-US">
                <a:ea typeface="+mn-lt"/>
                <a:cs typeface="+mn-lt"/>
              </a:rPr>
              <a:t>Geographic Restrictions:</a:t>
            </a:r>
            <a:r>
              <a:rPr sz="1600" lang="en-US">
                <a:ea typeface="+mn-lt"/>
                <a:cs typeface="+mn-lt"/>
              </a:rPr>
              <a:t> Social circles and arranged marriages often limit options to a specific geographic area, potentially excluding compatible matches from other locations.</a:t>
            </a:r>
            <a:endParaRPr sz="1600" lang="en-US"/>
          </a:p>
          <a:p>
            <a:pPr indent="-305435" marL="305435">
              <a:buFont typeface="Arial" panose="05020102010507070707" pitchFamily="18" charset="2"/>
              <a:buChar char="•"/>
            </a:pPr>
            <a:r>
              <a:rPr b="1" sz="1600" lang="en-US">
                <a:ea typeface="+mn-lt"/>
                <a:cs typeface="+mn-lt"/>
              </a:rPr>
              <a:t>Limited Network:</a:t>
            </a:r>
            <a:r>
              <a:rPr sz="1600" lang="en-US">
                <a:ea typeface="+mn-lt"/>
                <a:cs typeface="+mn-lt"/>
              </a:rPr>
              <a:t> Personal networks might not offer a diverse pool of potential partners, making it difficult to find someone with truly compatible interests and values.</a:t>
            </a:r>
            <a:endParaRPr sz="1600" lang="en-US"/>
          </a:p>
          <a:p>
            <a:pPr indent="-305435" marL="305435">
              <a:buFont typeface="Arial" panose="05020102010507070707" pitchFamily="18" charset="2"/>
              <a:buChar char="•"/>
            </a:pPr>
            <a:r>
              <a:rPr b="1" sz="1600" lang="en-US">
                <a:ea typeface="+mn-lt"/>
                <a:cs typeface="+mn-lt"/>
              </a:rPr>
              <a:t>Inefficiency of Traditional Matchmaking:</a:t>
            </a:r>
            <a:r>
              <a:rPr sz="1600" lang="en-US">
                <a:ea typeface="+mn-lt"/>
                <a:cs typeface="+mn-lt"/>
              </a:rPr>
              <a:t> Traditional methods like arranged marriages or relying on family connections may not account for individual preferences and compatibility.</a:t>
            </a:r>
            <a:endParaRPr sz="1600" lang="en-US"/>
          </a:p>
          <a:p>
            <a:pPr indent="-305435" marL="305435">
              <a:buFont typeface="Arial" panose="05020102010507070707" pitchFamily="18" charset="2"/>
              <a:buChar char="•"/>
            </a:pPr>
            <a:r>
              <a:rPr b="1" sz="1600" lang="en-US">
                <a:ea typeface="+mn-lt"/>
                <a:cs typeface="+mn-lt"/>
              </a:rPr>
              <a:t>Time Constraints:</a:t>
            </a:r>
            <a:r>
              <a:rPr sz="1600" lang="en-US">
                <a:ea typeface="+mn-lt"/>
                <a:cs typeface="+mn-lt"/>
              </a:rPr>
              <a:t> Busy lifestyles can make it challenging for individuals to invest significant time and effort in traditional matchmaking methods.</a:t>
            </a:r>
            <a:endParaRPr sz="1600" lang="en-US"/>
          </a:p>
          <a:p>
            <a:pPr indent="-305435" marL="305435">
              <a:buFont typeface="Arial" panose="05020102010507070707" pitchFamily="18" charset="2"/>
              <a:buChar char="•"/>
            </a:pPr>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 presetSubtype="4">
                                  <p:stCondLst>
                                    <p:cond delay="0"/>
                                  </p:stCondLst>
                                  <p:childTnLst>
                                    <p:set>
                                      <p:cBhvr>
                                        <p:cTn dur="1" fill="hold" id="6">
                                          <p:stCondLst>
                                            <p:cond delay="0"/>
                                          </p:stCondLst>
                                        </p:cTn>
                                        <p:tgtEl>
                                          <p:spTgt spid="1048619"/>
                                        </p:tgtEl>
                                        <p:attrNameLst>
                                          <p:attrName>style.visibility</p:attrName>
                                        </p:attrNameLst>
                                      </p:cBhvr>
                                      <p:to>
                                        <p:strVal val="visible"/>
                                      </p:to>
                                    </p:set>
                                    <p:anim calcmode="lin" valueType="num">
                                      <p:cBhvr additive="base">
                                        <p:cTn dur="500" fill="hold" id="7"/>
                                        <p:tgtEl>
                                          <p:spTgt spid="1048619"/>
                                        </p:tgtEl>
                                        <p:attrNameLst>
                                          <p:attrName>ppt_x</p:attrName>
                                        </p:attrNameLst>
                                      </p:cBhvr>
                                      <p:tavLst>
                                        <p:tav tm="0">
                                          <p:val>
                                            <p:strVal val="#ppt_x"/>
                                          </p:val>
                                        </p:tav>
                                        <p:tav tm="100000">
                                          <p:val>
                                            <p:strVal val="#ppt_x"/>
                                          </p:val>
                                        </p:tav>
                                      </p:tavLst>
                                    </p:anim>
                                    <p:anim calcmode="lin" valueType="num">
                                      <p:cBhvr additive="base">
                                        <p:cTn dur="500" fill="hold" id="8"/>
                                        <p:tgtEl>
                                          <p:spTgt spid="1048619"/>
                                        </p:tgtEl>
                                        <p:attrNameLst>
                                          <p:attrName>ppt_y</p:attrName>
                                        </p:attrNameLst>
                                      </p:cBhvr>
                                      <p:tavLst>
                                        <p:tav tm="0">
                                          <p:val>
                                            <p:strVal val="1+#ppt_h/2"/>
                                          </p:val>
                                        </p:tav>
                                        <p:tav tm="100000">
                                          <p:val>
                                            <p:strVal val="#ppt_y"/>
                                          </p:val>
                                        </p:tav>
                                      </p:tavLst>
                                    </p:anim>
                                  </p:childTnLst>
                                </p:cTn>
                              </p:par>
                              <p:par>
                                <p:cTn fill="hold" grpId="0" id="9" nodeType="withEffect" presetClass="entr" presetID="10" presetSubtype="0">
                                  <p:stCondLst>
                                    <p:cond delay="0"/>
                                  </p:stCondLst>
                                  <p:childTnLst>
                                    <p:set>
                                      <p:cBhvr>
                                        <p:cTn dur="1" fill="hold" id="10">
                                          <p:stCondLst>
                                            <p:cond delay="0"/>
                                          </p:stCondLst>
                                        </p:cTn>
                                        <p:tgtEl>
                                          <p:spTgt spid="1048620">
                                            <p:txEl>
                                              <p:pRg st="0" end="0"/>
                                            </p:txEl>
                                          </p:spTgt>
                                        </p:tgtEl>
                                        <p:attrNameLst>
                                          <p:attrName>style.visibility</p:attrName>
                                        </p:attrNameLst>
                                      </p:cBhvr>
                                      <p:to>
                                        <p:strVal val="visible"/>
                                      </p:to>
                                    </p:set>
                                    <p:animEffect transition="in" filter="fade">
                                      <p:cBhvr>
                                        <p:cTn dur="500" id="11"/>
                                        <p:tgtEl>
                                          <p:spTgt spid="1048620">
                                            <p:txEl>
                                              <p:pRg st="0" end="0"/>
                                            </p:txEl>
                                          </p:spTgt>
                                        </p:tgtEl>
                                      </p:cBhvr>
                                    </p:animEffect>
                                  </p:childTnLst>
                                </p:cTn>
                              </p:par>
                              <p:par>
                                <p:cTn fill="hold" grpId="0" id="12" nodeType="withEffect" presetClass="entr" presetID="10" presetSubtype="0">
                                  <p:stCondLst>
                                    <p:cond delay="0"/>
                                  </p:stCondLst>
                                  <p:childTnLst>
                                    <p:set>
                                      <p:cBhvr>
                                        <p:cTn dur="1" fill="hold" id="13">
                                          <p:stCondLst>
                                            <p:cond delay="0"/>
                                          </p:stCondLst>
                                        </p:cTn>
                                        <p:tgtEl>
                                          <p:spTgt spid="1048620">
                                            <p:txEl>
                                              <p:pRg st="1" end="1"/>
                                            </p:txEl>
                                          </p:spTgt>
                                        </p:tgtEl>
                                        <p:attrNameLst>
                                          <p:attrName>style.visibility</p:attrName>
                                        </p:attrNameLst>
                                      </p:cBhvr>
                                      <p:to>
                                        <p:strVal val="visible"/>
                                      </p:to>
                                    </p:set>
                                    <p:animEffect transition="in" filter="fade">
                                      <p:cBhvr>
                                        <p:cTn dur="500" id="14"/>
                                        <p:tgtEl>
                                          <p:spTgt spid="1048620">
                                            <p:txEl>
                                              <p:pRg st="1" end="1"/>
                                            </p:txEl>
                                          </p:spTgt>
                                        </p:tgtEl>
                                      </p:cBhvr>
                                    </p:animEffect>
                                  </p:childTnLst>
                                </p:cTn>
                              </p:par>
                              <p:par>
                                <p:cTn fill="hold" grpId="0" id="15" nodeType="withEffect" presetClass="entr" presetID="10" presetSubtype="0">
                                  <p:stCondLst>
                                    <p:cond delay="0"/>
                                  </p:stCondLst>
                                  <p:childTnLst>
                                    <p:set>
                                      <p:cBhvr>
                                        <p:cTn dur="1" fill="hold" id="16">
                                          <p:stCondLst>
                                            <p:cond delay="0"/>
                                          </p:stCondLst>
                                        </p:cTn>
                                        <p:tgtEl>
                                          <p:spTgt spid="1048620">
                                            <p:txEl>
                                              <p:pRg st="2" end="2"/>
                                            </p:txEl>
                                          </p:spTgt>
                                        </p:tgtEl>
                                        <p:attrNameLst>
                                          <p:attrName>style.visibility</p:attrName>
                                        </p:attrNameLst>
                                      </p:cBhvr>
                                      <p:to>
                                        <p:strVal val="visible"/>
                                      </p:to>
                                    </p:set>
                                    <p:animEffect transition="in" filter="fade">
                                      <p:cBhvr>
                                        <p:cTn dur="500" id="17"/>
                                        <p:tgtEl>
                                          <p:spTgt spid="1048620">
                                            <p:txEl>
                                              <p:pRg st="2" end="2"/>
                                            </p:txEl>
                                          </p:spTgt>
                                        </p:tgtEl>
                                      </p:cBhvr>
                                    </p:animEffect>
                                  </p:childTnLst>
                                </p:cTn>
                              </p:par>
                              <p:par>
                                <p:cTn fill="hold" grpId="0" id="18" nodeType="withEffect" presetClass="entr" presetID="10" presetSubtype="0">
                                  <p:stCondLst>
                                    <p:cond delay="0"/>
                                  </p:stCondLst>
                                  <p:childTnLst>
                                    <p:set>
                                      <p:cBhvr>
                                        <p:cTn dur="1" fill="hold" id="19">
                                          <p:stCondLst>
                                            <p:cond delay="0"/>
                                          </p:stCondLst>
                                        </p:cTn>
                                        <p:tgtEl>
                                          <p:spTgt spid="1048620">
                                            <p:txEl>
                                              <p:pRg st="3" end="3"/>
                                            </p:txEl>
                                          </p:spTgt>
                                        </p:tgtEl>
                                        <p:attrNameLst>
                                          <p:attrName>style.visibility</p:attrName>
                                        </p:attrNameLst>
                                      </p:cBhvr>
                                      <p:to>
                                        <p:strVal val="visible"/>
                                      </p:to>
                                    </p:set>
                                    <p:animEffect transition="in" filter="fade">
                                      <p:cBhvr>
                                        <p:cTn dur="500" id="20"/>
                                        <p:tgtEl>
                                          <p:spTgt spid="1048620">
                                            <p:txEl>
                                              <p:pRg st="3" end="3"/>
                                            </p:txEl>
                                          </p:spTgt>
                                        </p:tgtEl>
                                      </p:cBhvr>
                                    </p:animEffect>
                                  </p:childTnLst>
                                </p:cTn>
                              </p:par>
                              <p:par>
                                <p:cTn fill="hold" grpId="0" id="21" nodeType="withEffect" presetClass="entr" presetID="10" presetSubtype="0">
                                  <p:stCondLst>
                                    <p:cond delay="0"/>
                                  </p:stCondLst>
                                  <p:childTnLst>
                                    <p:set>
                                      <p:cBhvr>
                                        <p:cTn dur="1" fill="hold" id="22">
                                          <p:stCondLst>
                                            <p:cond delay="0"/>
                                          </p:stCondLst>
                                        </p:cTn>
                                        <p:tgtEl>
                                          <p:spTgt spid="1048620">
                                            <p:txEl>
                                              <p:pRg st="4" end="4"/>
                                            </p:txEl>
                                          </p:spTgt>
                                        </p:tgtEl>
                                        <p:attrNameLst>
                                          <p:attrName>style.visibility</p:attrName>
                                        </p:attrNameLst>
                                      </p:cBhvr>
                                      <p:to>
                                        <p:strVal val="visible"/>
                                      </p:to>
                                    </p:set>
                                    <p:animEffect transition="in" filter="fade">
                                      <p:cBhvr>
                                        <p:cTn dur="500" id="23"/>
                                        <p:tgtEl>
                                          <p:spTgt spid="10486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9" grpId="0"/>
      <p:bldP spid="104862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1" name="Title 1"/>
          <p:cNvSpPr>
            <a:spLocks noGrp="1"/>
          </p:cNvSpPr>
          <p:nvPr>
            <p:ph type="title"/>
          </p:nvPr>
        </p:nvSpPr>
        <p:spPr/>
        <p:txBody>
          <a:bodyPr/>
          <a:p>
            <a:r>
              <a:rPr lang="en-US"/>
              <a:t>OBJECTIVE</a:t>
            </a:r>
          </a:p>
        </p:txBody>
      </p:sp>
      <p:sp>
        <p:nvSpPr>
          <p:cNvPr id="1048622" name="Content Placeholder 2"/>
          <p:cNvSpPr>
            <a:spLocks noGrp="1"/>
          </p:cNvSpPr>
          <p:nvPr>
            <p:ph idx="1"/>
          </p:nvPr>
        </p:nvSpPr>
        <p:spPr>
          <a:xfrm>
            <a:off x="581192" y="2286436"/>
            <a:ext cx="11029615" cy="3688914"/>
          </a:xfrm>
        </p:spPr>
        <p:txBody>
          <a:bodyPr anchor="ctr" bIns="45720" lIns="91440" rIns="91440" rtlCol="0" tIns="45720" vert="horz">
            <a:noAutofit/>
          </a:bodyPr>
          <a:p>
            <a:pPr indent="0" marL="0">
              <a:buNone/>
            </a:pPr>
            <a:r>
              <a:rPr lang="en-US">
                <a:ea typeface="+mn-lt"/>
                <a:cs typeface="+mn-lt"/>
              </a:rPr>
              <a:t>The primary objective of a matrimonial website is to </a:t>
            </a:r>
            <a:r>
              <a:rPr b="1" lang="en-US">
                <a:ea typeface="+mn-lt"/>
                <a:cs typeface="+mn-lt"/>
              </a:rPr>
              <a:t>facilitate meaningful connections between compatible singles seeking life partners</a:t>
            </a:r>
            <a:r>
              <a:rPr lang="en-US">
                <a:ea typeface="+mn-lt"/>
                <a:cs typeface="+mn-lt"/>
              </a:rPr>
              <a:t>.</a:t>
            </a:r>
            <a:endParaRPr lang="en-US"/>
          </a:p>
          <a:p>
            <a:pPr indent="0" marL="0">
              <a:buNone/>
            </a:pPr>
            <a:r>
              <a:rPr lang="en-US">
                <a:ea typeface="+mn-lt"/>
                <a:cs typeface="+mn-lt"/>
              </a:rPr>
              <a:t>Here's a breakdown of some key objectives:</a:t>
            </a:r>
            <a:endParaRPr lang="en-US"/>
          </a:p>
          <a:p>
            <a:pPr indent="0" marL="0">
              <a:buNone/>
            </a:pPr>
            <a:r>
              <a:rPr b="1" lang="en-US">
                <a:ea typeface="+mn-lt"/>
                <a:cs typeface="+mn-lt"/>
              </a:rPr>
              <a:t>1. Connect Compatible Users:</a:t>
            </a:r>
            <a:endParaRPr lang="en-US"/>
          </a:p>
          <a:p>
            <a:pPr indent="-305435" marL="305435">
              <a:buFont typeface="Arial" panose="05020102010507070707" pitchFamily="18" charset="2"/>
              <a:buChar char="•"/>
            </a:pPr>
            <a:r>
              <a:rPr lang="en-US">
                <a:ea typeface="+mn-lt"/>
                <a:cs typeface="+mn-lt"/>
              </a:rPr>
              <a:t>Provide a platform for users to create detailed profiles that highlight their interests, values, and relationship goals.</a:t>
            </a:r>
            <a:endParaRPr lang="en-US"/>
          </a:p>
          <a:p>
            <a:pPr indent="-305435" marL="305435">
              <a:buFont typeface="Arial" panose="05020102010507070707" pitchFamily="18" charset="2"/>
              <a:buChar char="•"/>
            </a:pPr>
            <a:r>
              <a:rPr lang="en-US">
                <a:ea typeface="+mn-lt"/>
                <a:cs typeface="+mn-lt"/>
              </a:rPr>
              <a:t>Implement advanced search filters to allow users to find matches based on specific criteria like religion, education, profession, and lifestyle preferences.</a:t>
            </a:r>
            <a:endParaRPr lang="en-US"/>
          </a:p>
          <a:p>
            <a:pPr indent="-305435" marL="305435">
              <a:buFont typeface="Arial" panose="05020102010507070707" pitchFamily="18" charset="2"/>
              <a:buChar char="•"/>
            </a:pPr>
            <a:r>
              <a:rPr lang="en-US">
                <a:ea typeface="+mn-lt"/>
                <a:cs typeface="+mn-lt"/>
              </a:rPr>
              <a:t>U</a:t>
            </a:r>
            <a:r>
              <a:rPr lang="en-US">
                <a:ea typeface="+mn-lt"/>
                <a:cs typeface="+mn-lt"/>
              </a:rPr>
              <a:t>s</a:t>
            </a:r>
            <a:r>
              <a:rPr lang="en-US">
                <a:ea typeface="+mn-lt"/>
                <a:cs typeface="+mn-lt"/>
              </a:rPr>
              <a:t>e</a:t>
            </a:r>
            <a:r>
              <a:rPr lang="en-US">
                <a:ea typeface="+mn-lt"/>
                <a:cs typeface="+mn-lt"/>
              </a:rPr>
              <a:t>r</a:t>
            </a:r>
            <a:r>
              <a:rPr lang="en-US">
                <a:ea typeface="+mn-lt"/>
                <a:cs typeface="+mn-lt"/>
              </a:rPr>
              <a:t> </a:t>
            </a:r>
            <a:r>
              <a:rPr lang="en-US">
                <a:ea typeface="+mn-lt"/>
                <a:cs typeface="+mn-lt"/>
              </a:rPr>
              <a:t>c</a:t>
            </a:r>
            <a:r>
              <a:rPr lang="en-US">
                <a:ea typeface="+mn-lt"/>
                <a:cs typeface="+mn-lt"/>
              </a:rPr>
              <a:t>a</a:t>
            </a:r>
            <a:r>
              <a:rPr lang="en-US">
                <a:ea typeface="+mn-lt"/>
                <a:cs typeface="+mn-lt"/>
              </a:rPr>
              <a:t>n</a:t>
            </a:r>
            <a:r>
              <a:rPr lang="en-US">
                <a:ea typeface="+mn-lt"/>
                <a:cs typeface="+mn-lt"/>
              </a:rPr>
              <a:t> </a:t>
            </a:r>
            <a:r>
              <a:rPr lang="en-US">
                <a:ea typeface="+mn-lt"/>
                <a:cs typeface="+mn-lt"/>
              </a:rPr>
              <a:t>s</a:t>
            </a:r>
            <a:r>
              <a:rPr lang="en-US">
                <a:ea typeface="+mn-lt"/>
                <a:cs typeface="+mn-lt"/>
              </a:rPr>
              <a:t>h</a:t>
            </a:r>
            <a:r>
              <a:rPr lang="en-US">
                <a:ea typeface="+mn-lt"/>
                <a:cs typeface="+mn-lt"/>
              </a:rPr>
              <a:t>o</a:t>
            </a:r>
            <a:r>
              <a:rPr lang="en-US">
                <a:ea typeface="+mn-lt"/>
                <a:cs typeface="+mn-lt"/>
              </a:rPr>
              <a:t>r</a:t>
            </a:r>
            <a:r>
              <a:rPr lang="en-US">
                <a:ea typeface="+mn-lt"/>
                <a:cs typeface="+mn-lt"/>
              </a:rPr>
              <a:t>t</a:t>
            </a:r>
            <a:r>
              <a:rPr lang="en-US">
                <a:ea typeface="+mn-lt"/>
                <a:cs typeface="+mn-lt"/>
              </a:rPr>
              <a:t>l</a:t>
            </a:r>
            <a:r>
              <a:rPr lang="en-US">
                <a:ea typeface="+mn-lt"/>
                <a:cs typeface="+mn-lt"/>
              </a:rPr>
              <a:t>i</a:t>
            </a:r>
            <a:r>
              <a:rPr lang="en-US">
                <a:ea typeface="+mn-lt"/>
                <a:cs typeface="+mn-lt"/>
              </a:rPr>
              <a:t>s</a:t>
            </a:r>
            <a:r>
              <a:rPr lang="en-US">
                <a:ea typeface="+mn-lt"/>
                <a:cs typeface="+mn-lt"/>
              </a:rPr>
              <a:t>t</a:t>
            </a:r>
            <a:r>
              <a:rPr lang="en-US">
                <a:ea typeface="+mn-lt"/>
                <a:cs typeface="+mn-lt"/>
              </a:rPr>
              <a:t> </a:t>
            </a:r>
            <a:r>
              <a:rPr lang="en-US">
                <a:ea typeface="+mn-lt"/>
                <a:cs typeface="+mn-lt"/>
              </a:rPr>
              <a:t>a</a:t>
            </a:r>
            <a:r>
              <a:rPr lang="en-US">
                <a:ea typeface="+mn-lt"/>
                <a:cs typeface="+mn-lt"/>
              </a:rPr>
              <a:t>n</a:t>
            </a:r>
            <a:r>
              <a:rPr lang="en-US">
                <a:ea typeface="+mn-lt"/>
                <a:cs typeface="+mn-lt"/>
              </a:rPr>
              <a:t>d</a:t>
            </a:r>
            <a:r>
              <a:rPr lang="en-US">
                <a:ea typeface="+mn-lt"/>
                <a:cs typeface="+mn-lt"/>
              </a:rPr>
              <a:t> </a:t>
            </a:r>
            <a:r>
              <a:rPr lang="en-US">
                <a:ea typeface="+mn-lt"/>
                <a:cs typeface="+mn-lt"/>
              </a:rPr>
              <a:t>l</a:t>
            </a:r>
            <a:r>
              <a:rPr lang="en-US">
                <a:ea typeface="+mn-lt"/>
                <a:cs typeface="+mn-lt"/>
              </a:rPr>
              <a:t>i</a:t>
            </a:r>
            <a:r>
              <a:rPr lang="en-US">
                <a:ea typeface="+mn-lt"/>
                <a:cs typeface="+mn-lt"/>
              </a:rPr>
              <a:t>k</a:t>
            </a:r>
            <a:r>
              <a:rPr lang="en-US">
                <a:ea typeface="+mn-lt"/>
                <a:cs typeface="+mn-lt"/>
              </a:rPr>
              <a:t>e</a:t>
            </a:r>
            <a:r>
              <a:rPr lang="en-US">
                <a:ea typeface="+mn-lt"/>
                <a:cs typeface="+mn-lt"/>
              </a:rPr>
              <a:t> </a:t>
            </a:r>
            <a:r>
              <a:rPr lang="en-US">
                <a:ea typeface="+mn-lt"/>
                <a:cs typeface="+mn-lt"/>
              </a:rPr>
              <a:t>o</a:t>
            </a:r>
            <a:r>
              <a:rPr lang="en-US">
                <a:ea typeface="+mn-lt"/>
                <a:cs typeface="+mn-lt"/>
              </a:rPr>
              <a:t>t</a:t>
            </a:r>
            <a:r>
              <a:rPr lang="en-US">
                <a:ea typeface="+mn-lt"/>
                <a:cs typeface="+mn-lt"/>
              </a:rPr>
              <a:t>h</a:t>
            </a:r>
            <a:r>
              <a:rPr lang="en-US">
                <a:ea typeface="+mn-lt"/>
                <a:cs typeface="+mn-lt"/>
              </a:rPr>
              <a:t>e</a:t>
            </a:r>
            <a:r>
              <a:rPr lang="en-US">
                <a:ea typeface="+mn-lt"/>
                <a:cs typeface="+mn-lt"/>
              </a:rPr>
              <a:t>r</a:t>
            </a:r>
            <a:r>
              <a:rPr lang="en-US">
                <a:ea typeface="+mn-lt"/>
                <a:cs typeface="+mn-lt"/>
              </a:rPr>
              <a:t> </a:t>
            </a:r>
            <a:r>
              <a:rPr lang="en-US">
                <a:ea typeface="+mn-lt"/>
                <a:cs typeface="+mn-lt"/>
              </a:rPr>
              <a:t>p</a:t>
            </a:r>
            <a:r>
              <a:rPr lang="en-US">
                <a:ea typeface="+mn-lt"/>
                <a:cs typeface="+mn-lt"/>
              </a:rPr>
              <a:t>r</a:t>
            </a:r>
            <a:r>
              <a:rPr lang="en-US">
                <a:ea typeface="+mn-lt"/>
                <a:cs typeface="+mn-lt"/>
              </a:rPr>
              <a:t>o</a:t>
            </a:r>
            <a:r>
              <a:rPr lang="en-US">
                <a:ea typeface="+mn-lt"/>
                <a:cs typeface="+mn-lt"/>
              </a:rPr>
              <a:t>f</a:t>
            </a:r>
            <a:r>
              <a:rPr lang="en-US">
                <a:ea typeface="+mn-lt"/>
                <a:cs typeface="+mn-lt"/>
              </a:rPr>
              <a:t>i</a:t>
            </a:r>
            <a:r>
              <a:rPr lang="en-US">
                <a:ea typeface="+mn-lt"/>
                <a:cs typeface="+mn-lt"/>
              </a:rPr>
              <a:t>l</a:t>
            </a:r>
            <a:r>
              <a:rPr lang="en-US">
                <a:ea typeface="+mn-lt"/>
                <a:cs typeface="+mn-lt"/>
              </a:rPr>
              <a:t>e</a:t>
            </a:r>
            <a:r>
              <a:rPr lang="en-US">
                <a:ea typeface="+mn-lt"/>
                <a:cs typeface="+mn-lt"/>
              </a:rPr>
              <a:t>s</a:t>
            </a:r>
            <a:r>
              <a:rPr lang="en-US">
                <a:ea typeface="+mn-lt"/>
                <a:cs typeface="+mn-lt"/>
              </a:rPr>
              <a:t> </a:t>
            </a:r>
            <a:r>
              <a:rPr lang="en-US">
                <a:ea typeface="+mn-lt"/>
                <a:cs typeface="+mn-lt"/>
              </a:rPr>
              <a:t>a</a:t>
            </a:r>
            <a:r>
              <a:rPr lang="en-US">
                <a:ea typeface="+mn-lt"/>
                <a:cs typeface="+mn-lt"/>
              </a:rPr>
              <a:t>s</a:t>
            </a:r>
            <a:r>
              <a:rPr lang="en-US">
                <a:ea typeface="+mn-lt"/>
                <a:cs typeface="+mn-lt"/>
              </a:rPr>
              <a:t> </a:t>
            </a:r>
            <a:r>
              <a:rPr lang="en-US">
                <a:ea typeface="+mn-lt"/>
                <a:cs typeface="+mn-lt"/>
              </a:rPr>
              <a:t>w</a:t>
            </a:r>
            <a:r>
              <a:rPr lang="en-US">
                <a:ea typeface="+mn-lt"/>
                <a:cs typeface="+mn-lt"/>
              </a:rPr>
              <a:t>e</a:t>
            </a:r>
            <a:r>
              <a:rPr lang="en-US">
                <a:ea typeface="+mn-lt"/>
                <a:cs typeface="+mn-lt"/>
              </a:rPr>
              <a:t>l</a:t>
            </a:r>
            <a:r>
              <a:rPr lang="en-US">
                <a:ea typeface="+mn-lt"/>
                <a:cs typeface="+mn-lt"/>
              </a:rPr>
              <a:t>l</a:t>
            </a:r>
            <a:r>
              <a:rPr lang="en-US">
                <a:ea typeface="+mn-lt"/>
                <a:cs typeface="+mn-lt"/>
              </a:rPr>
              <a:t>.</a:t>
            </a:r>
            <a:endParaRPr lang="en-US"/>
          </a:p>
          <a:p>
            <a:pPr indent="-305435" marL="305435">
              <a:buFont typeface="Arial" panose="05020102010507070707" pitchFamily="18" charset="2"/>
              <a:buChar char="•"/>
            </a:pPr>
            <a:endParaRPr dirty="0" sz="180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621"/>
                                        </p:tgtEl>
                                        <p:attrNameLst>
                                          <p:attrName>style.visibility</p:attrName>
                                        </p:attrNameLst>
                                      </p:cBhvr>
                                      <p:to>
                                        <p:strVal val="visible"/>
                                      </p:to>
                                    </p:set>
                                    <p:anim calcmode="lin" valueType="num">
                                      <p:cBhvr additive="base">
                                        <p:cTn dur="500" fill="hold" id="7"/>
                                        <p:tgtEl>
                                          <p:spTgt spid="1048621"/>
                                        </p:tgtEl>
                                        <p:attrNameLst>
                                          <p:attrName>ppt_x</p:attrName>
                                        </p:attrNameLst>
                                      </p:cBhvr>
                                      <p:tavLst>
                                        <p:tav tm="0">
                                          <p:val>
                                            <p:strVal val="#ppt_x"/>
                                          </p:val>
                                        </p:tav>
                                        <p:tav tm="100000">
                                          <p:val>
                                            <p:strVal val="#ppt_x"/>
                                          </p:val>
                                        </p:tav>
                                      </p:tavLst>
                                    </p:anim>
                                    <p:anim calcmode="lin" valueType="num">
                                      <p:cBhvr additive="base">
                                        <p:cTn dur="500" fill="hold" id="8"/>
                                        <p:tgtEl>
                                          <p:spTgt spid="1048621"/>
                                        </p:tgtEl>
                                        <p:attrNameLst>
                                          <p:attrName>ppt_y</p:attrName>
                                        </p:attrNameLst>
                                      </p:cBhvr>
                                      <p:tavLst>
                                        <p:tav tm="0">
                                          <p:val>
                                            <p:strVal val="1+#ppt_h/2"/>
                                          </p:val>
                                        </p:tav>
                                        <p:tav tm="100000">
                                          <p:val>
                                            <p:strVal val="#ppt_y"/>
                                          </p:val>
                                        </p:tav>
                                      </p:tavLst>
                                    </p:anim>
                                  </p:childTnLst>
                                </p:cTn>
                              </p:par>
                              <p:par>
                                <p:cTn fill="hold" grpId="0" id="9" nodeType="withEffect" presetClass="entr" presetID="10" presetSubtype="0">
                                  <p:stCondLst>
                                    <p:cond delay="0"/>
                                  </p:stCondLst>
                                  <p:childTnLst>
                                    <p:set>
                                      <p:cBhvr>
                                        <p:cTn dur="1" fill="hold" id="10">
                                          <p:stCondLst>
                                            <p:cond delay="0"/>
                                          </p:stCondLst>
                                        </p:cTn>
                                        <p:tgtEl>
                                          <p:spTgt spid="1048622">
                                            <p:txEl>
                                              <p:pRg st="0" end="0"/>
                                            </p:txEl>
                                          </p:spTgt>
                                        </p:tgtEl>
                                        <p:attrNameLst>
                                          <p:attrName>style.visibility</p:attrName>
                                        </p:attrNameLst>
                                      </p:cBhvr>
                                      <p:to>
                                        <p:strVal val="visible"/>
                                      </p:to>
                                    </p:set>
                                    <p:animEffect transition="in" filter="fade">
                                      <p:cBhvr>
                                        <p:cTn dur="500" id="11"/>
                                        <p:tgtEl>
                                          <p:spTgt spid="1048622">
                                            <p:txEl>
                                              <p:pRg st="0" end="0"/>
                                            </p:txEl>
                                          </p:spTgt>
                                        </p:tgtEl>
                                      </p:cBhvr>
                                    </p:animEffect>
                                  </p:childTnLst>
                                </p:cTn>
                              </p:par>
                              <p:par>
                                <p:cTn fill="hold" grpId="0" id="12" nodeType="withEffect" presetClass="entr" presetID="10" presetSubtype="0">
                                  <p:stCondLst>
                                    <p:cond delay="0"/>
                                  </p:stCondLst>
                                  <p:childTnLst>
                                    <p:set>
                                      <p:cBhvr>
                                        <p:cTn dur="1" fill="hold" id="13">
                                          <p:stCondLst>
                                            <p:cond delay="0"/>
                                          </p:stCondLst>
                                        </p:cTn>
                                        <p:tgtEl>
                                          <p:spTgt spid="1048622">
                                            <p:txEl>
                                              <p:pRg st="1" end="1"/>
                                            </p:txEl>
                                          </p:spTgt>
                                        </p:tgtEl>
                                        <p:attrNameLst>
                                          <p:attrName>style.visibility</p:attrName>
                                        </p:attrNameLst>
                                      </p:cBhvr>
                                      <p:to>
                                        <p:strVal val="visible"/>
                                      </p:to>
                                    </p:set>
                                    <p:animEffect transition="in" filter="fade">
                                      <p:cBhvr>
                                        <p:cTn dur="500" id="14"/>
                                        <p:tgtEl>
                                          <p:spTgt spid="1048622">
                                            <p:txEl>
                                              <p:pRg st="1" end="1"/>
                                            </p:txEl>
                                          </p:spTgt>
                                        </p:tgtEl>
                                      </p:cBhvr>
                                    </p:animEffect>
                                  </p:childTnLst>
                                </p:cTn>
                              </p:par>
                              <p:par>
                                <p:cTn fill="hold" grpId="0" id="15" nodeType="withEffect" presetClass="entr" presetID="10" presetSubtype="0">
                                  <p:stCondLst>
                                    <p:cond delay="0"/>
                                  </p:stCondLst>
                                  <p:childTnLst>
                                    <p:set>
                                      <p:cBhvr>
                                        <p:cTn dur="1" fill="hold" id="16">
                                          <p:stCondLst>
                                            <p:cond delay="0"/>
                                          </p:stCondLst>
                                        </p:cTn>
                                        <p:tgtEl>
                                          <p:spTgt spid="1048622">
                                            <p:txEl>
                                              <p:pRg st="2" end="2"/>
                                            </p:txEl>
                                          </p:spTgt>
                                        </p:tgtEl>
                                        <p:attrNameLst>
                                          <p:attrName>style.visibility</p:attrName>
                                        </p:attrNameLst>
                                      </p:cBhvr>
                                      <p:to>
                                        <p:strVal val="visible"/>
                                      </p:to>
                                    </p:set>
                                    <p:animEffect transition="in" filter="fade">
                                      <p:cBhvr>
                                        <p:cTn dur="500" id="17"/>
                                        <p:tgtEl>
                                          <p:spTgt spid="1048622">
                                            <p:txEl>
                                              <p:pRg st="2" end="2"/>
                                            </p:txEl>
                                          </p:spTgt>
                                        </p:tgtEl>
                                      </p:cBhvr>
                                    </p:animEffect>
                                  </p:childTnLst>
                                </p:cTn>
                              </p:par>
                              <p:par>
                                <p:cTn fill="hold" grpId="0" id="18" nodeType="withEffect" presetClass="entr" presetID="10" presetSubtype="0">
                                  <p:stCondLst>
                                    <p:cond delay="0"/>
                                  </p:stCondLst>
                                  <p:childTnLst>
                                    <p:set>
                                      <p:cBhvr>
                                        <p:cTn dur="1" fill="hold" id="19">
                                          <p:stCondLst>
                                            <p:cond delay="0"/>
                                          </p:stCondLst>
                                        </p:cTn>
                                        <p:tgtEl>
                                          <p:spTgt spid="1048622">
                                            <p:txEl>
                                              <p:pRg st="3" end="3"/>
                                            </p:txEl>
                                          </p:spTgt>
                                        </p:tgtEl>
                                        <p:attrNameLst>
                                          <p:attrName>style.visibility</p:attrName>
                                        </p:attrNameLst>
                                      </p:cBhvr>
                                      <p:to>
                                        <p:strVal val="visible"/>
                                      </p:to>
                                    </p:set>
                                    <p:animEffect transition="in" filter="fade">
                                      <p:cBhvr>
                                        <p:cTn dur="500" id="20"/>
                                        <p:tgtEl>
                                          <p:spTgt spid="1048622">
                                            <p:txEl>
                                              <p:pRg st="3" end="3"/>
                                            </p:txEl>
                                          </p:spTgt>
                                        </p:tgtEl>
                                      </p:cBhvr>
                                    </p:animEffect>
                                  </p:childTnLst>
                                </p:cTn>
                              </p:par>
                              <p:par>
                                <p:cTn fill="hold" grpId="0" id="21" nodeType="withEffect" presetClass="entr" presetID="10" presetSubtype="0">
                                  <p:stCondLst>
                                    <p:cond delay="0"/>
                                  </p:stCondLst>
                                  <p:childTnLst>
                                    <p:set>
                                      <p:cBhvr>
                                        <p:cTn dur="1" fill="hold" id="22">
                                          <p:stCondLst>
                                            <p:cond delay="0"/>
                                          </p:stCondLst>
                                        </p:cTn>
                                        <p:tgtEl>
                                          <p:spTgt spid="1048622">
                                            <p:txEl>
                                              <p:pRg st="4" end="4"/>
                                            </p:txEl>
                                          </p:spTgt>
                                        </p:tgtEl>
                                        <p:attrNameLst>
                                          <p:attrName>style.visibility</p:attrName>
                                        </p:attrNameLst>
                                      </p:cBhvr>
                                      <p:to>
                                        <p:strVal val="visible"/>
                                      </p:to>
                                    </p:set>
                                    <p:animEffect transition="in" filter="fade">
                                      <p:cBhvr>
                                        <p:cTn dur="500" id="23"/>
                                        <p:tgtEl>
                                          <p:spTgt spid="1048622">
                                            <p:txEl>
                                              <p:pRg st="4" end="4"/>
                                            </p:txEl>
                                          </p:spTgt>
                                        </p:tgtEl>
                                      </p:cBhvr>
                                    </p:animEffect>
                                  </p:childTnLst>
                                </p:cTn>
                              </p:par>
                              <p:par>
                                <p:cTn fill="hold" grpId="0" id="24" nodeType="withEffect" presetClass="entr" presetID="10" presetSubtype="0">
                                  <p:stCondLst>
                                    <p:cond delay="0"/>
                                  </p:stCondLst>
                                  <p:childTnLst>
                                    <p:set>
                                      <p:cBhvr>
                                        <p:cTn dur="1" fill="hold" id="25">
                                          <p:stCondLst>
                                            <p:cond delay="0"/>
                                          </p:stCondLst>
                                        </p:cTn>
                                        <p:tgtEl>
                                          <p:spTgt spid="1048622">
                                            <p:txEl>
                                              <p:pRg st="5" end="5"/>
                                            </p:txEl>
                                          </p:spTgt>
                                        </p:tgtEl>
                                        <p:attrNameLst>
                                          <p:attrName>style.visibility</p:attrName>
                                        </p:attrNameLst>
                                      </p:cBhvr>
                                      <p:to>
                                        <p:strVal val="visible"/>
                                      </p:to>
                                    </p:set>
                                    <p:animEffect transition="in" filter="fade">
                                      <p:cBhvr>
                                        <p:cTn dur="500" id="26"/>
                                        <p:tgtEl>
                                          <p:spTgt spid="10486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1" grpId="0"/>
      <p:bldP spid="104862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3" name="Title 1"/>
          <p:cNvSpPr>
            <a:spLocks noGrp="1"/>
          </p:cNvSpPr>
          <p:nvPr>
            <p:ph type="title"/>
          </p:nvPr>
        </p:nvSpPr>
        <p:spPr>
          <a:xfrm>
            <a:off x="581192" y="859038"/>
            <a:ext cx="11029616" cy="1031838"/>
          </a:xfrm>
        </p:spPr>
        <p:txBody>
          <a:bodyPr/>
          <a:p>
            <a:r>
              <a:rPr lang="en-US"/>
              <a:t>OBJECTIVE</a:t>
            </a:r>
          </a:p>
        </p:txBody>
      </p:sp>
      <p:sp>
        <p:nvSpPr>
          <p:cNvPr id="1048624" name="Content Placeholder 2"/>
          <p:cNvSpPr>
            <a:spLocks noGrp="1"/>
          </p:cNvSpPr>
          <p:nvPr>
            <p:ph idx="1"/>
          </p:nvPr>
        </p:nvSpPr>
        <p:spPr/>
        <p:txBody>
          <a:bodyPr>
            <a:normAutofit lnSpcReduction="10000"/>
          </a:bodyPr>
          <a:p>
            <a:pPr indent="0" marL="0">
              <a:buNone/>
            </a:pPr>
            <a:r>
              <a:rPr b="1" sz="1800" lang="en-US">
                <a:ea typeface="+mn-lt"/>
                <a:cs typeface="+mn-lt"/>
              </a:rPr>
              <a:t>Enhance User Experience:</a:t>
            </a:r>
            <a:endParaRPr dirty="0" sz="1800" lang="en-US"/>
          </a:p>
          <a:p>
            <a:pPr indent="0" marL="0">
              <a:buNone/>
            </a:pPr>
            <a:r>
              <a:rPr sz="1800" lang="en-US">
                <a:ea typeface="+mn-lt"/>
                <a:cs typeface="+mn-lt"/>
              </a:rPr>
              <a:t>Create a user-friendly and intuitive platform that is accessible on various devices (desktop, mobile).</a:t>
            </a:r>
            <a:endParaRPr dirty="0" sz="1800" lang="en-US"/>
          </a:p>
          <a:p>
            <a:pPr indent="0" marL="0">
              <a:buNone/>
            </a:pPr>
            <a:r>
              <a:rPr sz="1800" lang="en-US">
                <a:ea typeface="+mn-lt"/>
                <a:cs typeface="+mn-lt"/>
              </a:rPr>
              <a:t>Offer a streamlined registration and profile creation process.</a:t>
            </a:r>
            <a:endParaRPr dirty="0" sz="1800" lang="en-US"/>
          </a:p>
          <a:p>
            <a:pPr indent="0" marL="0">
              <a:buNone/>
            </a:pPr>
            <a:r>
              <a:rPr sz="1800" lang="en-US">
                <a:ea typeface="+mn-lt"/>
                <a:cs typeface="+mn-lt"/>
              </a:rPr>
              <a:t>Continuously improve the platform based on user feedback and data analysis.</a:t>
            </a:r>
            <a:endParaRPr dirty="0" sz="1800" lang="en-US"/>
          </a:p>
          <a:p>
            <a:pPr indent="-305435" marL="305435">
              <a:buNone/>
            </a:pPr>
            <a:r>
              <a:rPr b="1" sz="1800" lang="en-US">
                <a:ea typeface="+mn-lt"/>
                <a:cs typeface="+mn-lt"/>
              </a:rPr>
              <a:t>Foster Safe and Secure Communication:</a:t>
            </a:r>
            <a:endParaRPr lang="en-US"/>
          </a:p>
          <a:p>
            <a:pPr indent="-305435" marL="305435">
              <a:buFont typeface="Arial"/>
              <a:buChar char="•"/>
            </a:pPr>
            <a:r>
              <a:rPr sz="1800" lang="en-US">
                <a:ea typeface="+mn-lt"/>
                <a:cs typeface="+mn-lt"/>
              </a:rPr>
              <a:t>Ensure user privacy and data security through robust security measures.</a:t>
            </a:r>
            <a:endParaRPr lang="en-US"/>
          </a:p>
          <a:p>
            <a:pPr indent="-305435" marL="305435">
              <a:buFont typeface="Arial"/>
              <a:buChar char="•"/>
            </a:pPr>
            <a:r>
              <a:rPr sz="1800" lang="en-US">
                <a:ea typeface="+mn-lt"/>
                <a:cs typeface="+mn-lt"/>
              </a:rPr>
              <a:t>Offer secure communication channels like messaging, and potentially video chat, to facilitate interaction between potential matches.</a:t>
            </a:r>
            <a:endParaRPr lang="en-US"/>
          </a:p>
          <a:p>
            <a:pPr indent="-305435" marL="305435">
              <a:buFont typeface="Arial"/>
              <a:buChar char="•"/>
            </a:pPr>
            <a:r>
              <a:rPr sz="1800" lang="en-US">
                <a:ea typeface="+mn-lt"/>
                <a:cs typeface="+mn-lt"/>
              </a:rPr>
              <a:t>Provide features to report suspicious activity or inappropriate behavior.</a:t>
            </a:r>
            <a:endParaRPr lang="en-US"/>
          </a:p>
          <a:p>
            <a:pPr indent="0" marL="0">
              <a:buNone/>
            </a:pPr>
            <a:endParaRPr dirty="0" sz="1800" lang="en-US"/>
          </a:p>
          <a:p>
            <a:pPr indent="-305435" marL="305435">
              <a:buFont typeface="Arial" panose="05020102010507070707" pitchFamily="18" charset="2"/>
              <a:buChar char="•"/>
            </a:pPr>
            <a:endParaRPr dirty="0" sz="180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 presetSubtype="4">
                                  <p:stCondLst>
                                    <p:cond delay="0"/>
                                  </p:stCondLst>
                                  <p:childTnLst>
                                    <p:set>
                                      <p:cBhvr>
                                        <p:cTn dur="1" fill="hold" id="6">
                                          <p:stCondLst>
                                            <p:cond delay="0"/>
                                          </p:stCondLst>
                                        </p:cTn>
                                        <p:tgtEl>
                                          <p:spTgt spid="1048623"/>
                                        </p:tgtEl>
                                        <p:attrNameLst>
                                          <p:attrName>style.visibility</p:attrName>
                                        </p:attrNameLst>
                                      </p:cBhvr>
                                      <p:to>
                                        <p:strVal val="visible"/>
                                      </p:to>
                                    </p:set>
                                    <p:anim calcmode="lin" valueType="num">
                                      <p:cBhvr additive="base">
                                        <p:cTn dur="500" fill="hold" id="7"/>
                                        <p:tgtEl>
                                          <p:spTgt spid="1048623"/>
                                        </p:tgtEl>
                                        <p:attrNameLst>
                                          <p:attrName>ppt_x</p:attrName>
                                        </p:attrNameLst>
                                      </p:cBhvr>
                                      <p:tavLst>
                                        <p:tav tm="0">
                                          <p:val>
                                            <p:strVal val="#ppt_x"/>
                                          </p:val>
                                        </p:tav>
                                        <p:tav tm="100000">
                                          <p:val>
                                            <p:strVal val="#ppt_x"/>
                                          </p:val>
                                        </p:tav>
                                      </p:tavLst>
                                    </p:anim>
                                    <p:anim calcmode="lin" valueType="num">
                                      <p:cBhvr additive="base">
                                        <p:cTn dur="500" fill="hold" id="8"/>
                                        <p:tgtEl>
                                          <p:spTgt spid="1048623"/>
                                        </p:tgtEl>
                                        <p:attrNameLst>
                                          <p:attrName>ppt_y</p:attrName>
                                        </p:attrNameLst>
                                      </p:cBhvr>
                                      <p:tavLst>
                                        <p:tav tm="0">
                                          <p:val>
                                            <p:strVal val="1+#ppt_h/2"/>
                                          </p:val>
                                        </p:tav>
                                        <p:tav tm="100000">
                                          <p:val>
                                            <p:strVal val="#ppt_y"/>
                                          </p:val>
                                        </p:tav>
                                      </p:tavLst>
                                    </p:anim>
                                  </p:childTnLst>
                                </p:cTn>
                              </p:par>
                              <p:par>
                                <p:cTn fill="hold" grpId="0" id="9" nodeType="withEffect" presetClass="entr" presetID="10" presetSubtype="0">
                                  <p:stCondLst>
                                    <p:cond delay="0"/>
                                  </p:stCondLst>
                                  <p:childTnLst>
                                    <p:set>
                                      <p:cBhvr>
                                        <p:cTn dur="1" fill="hold" id="10">
                                          <p:stCondLst>
                                            <p:cond delay="0"/>
                                          </p:stCondLst>
                                        </p:cTn>
                                        <p:tgtEl>
                                          <p:spTgt spid="1048624">
                                            <p:txEl>
                                              <p:pRg st="0" end="0"/>
                                            </p:txEl>
                                          </p:spTgt>
                                        </p:tgtEl>
                                        <p:attrNameLst>
                                          <p:attrName>style.visibility</p:attrName>
                                        </p:attrNameLst>
                                      </p:cBhvr>
                                      <p:to>
                                        <p:strVal val="visible"/>
                                      </p:to>
                                    </p:set>
                                    <p:animEffect transition="in" filter="fade">
                                      <p:cBhvr>
                                        <p:cTn dur="500" id="11"/>
                                        <p:tgtEl>
                                          <p:spTgt spid="1048624">
                                            <p:txEl>
                                              <p:pRg st="0" end="0"/>
                                            </p:txEl>
                                          </p:spTgt>
                                        </p:tgtEl>
                                      </p:cBhvr>
                                    </p:animEffect>
                                  </p:childTnLst>
                                </p:cTn>
                              </p:par>
                              <p:par>
                                <p:cTn fill="hold" grpId="0" id="12" nodeType="withEffect" presetClass="entr" presetID="10" presetSubtype="0">
                                  <p:stCondLst>
                                    <p:cond delay="0"/>
                                  </p:stCondLst>
                                  <p:childTnLst>
                                    <p:set>
                                      <p:cBhvr>
                                        <p:cTn dur="1" fill="hold" id="13">
                                          <p:stCondLst>
                                            <p:cond delay="0"/>
                                          </p:stCondLst>
                                        </p:cTn>
                                        <p:tgtEl>
                                          <p:spTgt spid="1048624">
                                            <p:txEl>
                                              <p:pRg st="1" end="1"/>
                                            </p:txEl>
                                          </p:spTgt>
                                        </p:tgtEl>
                                        <p:attrNameLst>
                                          <p:attrName>style.visibility</p:attrName>
                                        </p:attrNameLst>
                                      </p:cBhvr>
                                      <p:to>
                                        <p:strVal val="visible"/>
                                      </p:to>
                                    </p:set>
                                    <p:animEffect transition="in" filter="fade">
                                      <p:cBhvr>
                                        <p:cTn dur="500" id="14"/>
                                        <p:tgtEl>
                                          <p:spTgt spid="1048624">
                                            <p:txEl>
                                              <p:pRg st="1" end="1"/>
                                            </p:txEl>
                                          </p:spTgt>
                                        </p:tgtEl>
                                      </p:cBhvr>
                                    </p:animEffect>
                                  </p:childTnLst>
                                </p:cTn>
                              </p:par>
                              <p:par>
                                <p:cTn fill="hold" grpId="0" id="15" nodeType="withEffect" presetClass="entr" presetID="10" presetSubtype="0">
                                  <p:stCondLst>
                                    <p:cond delay="0"/>
                                  </p:stCondLst>
                                  <p:childTnLst>
                                    <p:set>
                                      <p:cBhvr>
                                        <p:cTn dur="1" fill="hold" id="16">
                                          <p:stCondLst>
                                            <p:cond delay="0"/>
                                          </p:stCondLst>
                                        </p:cTn>
                                        <p:tgtEl>
                                          <p:spTgt spid="1048624">
                                            <p:txEl>
                                              <p:pRg st="2" end="2"/>
                                            </p:txEl>
                                          </p:spTgt>
                                        </p:tgtEl>
                                        <p:attrNameLst>
                                          <p:attrName>style.visibility</p:attrName>
                                        </p:attrNameLst>
                                      </p:cBhvr>
                                      <p:to>
                                        <p:strVal val="visible"/>
                                      </p:to>
                                    </p:set>
                                    <p:animEffect transition="in" filter="fade">
                                      <p:cBhvr>
                                        <p:cTn dur="500" id="17"/>
                                        <p:tgtEl>
                                          <p:spTgt spid="1048624">
                                            <p:txEl>
                                              <p:pRg st="2" end="2"/>
                                            </p:txEl>
                                          </p:spTgt>
                                        </p:tgtEl>
                                      </p:cBhvr>
                                    </p:animEffect>
                                  </p:childTnLst>
                                </p:cTn>
                              </p:par>
                              <p:par>
                                <p:cTn fill="hold" grpId="0" id="18" nodeType="withEffect" presetClass="entr" presetID="10" presetSubtype="0">
                                  <p:stCondLst>
                                    <p:cond delay="0"/>
                                  </p:stCondLst>
                                  <p:childTnLst>
                                    <p:set>
                                      <p:cBhvr>
                                        <p:cTn dur="1" fill="hold" id="19">
                                          <p:stCondLst>
                                            <p:cond delay="0"/>
                                          </p:stCondLst>
                                        </p:cTn>
                                        <p:tgtEl>
                                          <p:spTgt spid="1048624">
                                            <p:txEl>
                                              <p:pRg st="3" end="3"/>
                                            </p:txEl>
                                          </p:spTgt>
                                        </p:tgtEl>
                                        <p:attrNameLst>
                                          <p:attrName>style.visibility</p:attrName>
                                        </p:attrNameLst>
                                      </p:cBhvr>
                                      <p:to>
                                        <p:strVal val="visible"/>
                                      </p:to>
                                    </p:set>
                                    <p:animEffect transition="in" filter="fade">
                                      <p:cBhvr>
                                        <p:cTn dur="500" id="20"/>
                                        <p:tgtEl>
                                          <p:spTgt spid="1048624">
                                            <p:txEl>
                                              <p:pRg st="3" end="3"/>
                                            </p:txEl>
                                          </p:spTgt>
                                        </p:tgtEl>
                                      </p:cBhvr>
                                    </p:animEffect>
                                  </p:childTnLst>
                                </p:cTn>
                              </p:par>
                              <p:par>
                                <p:cTn fill="hold" grpId="0" id="21" nodeType="withEffect" presetClass="entr" presetID="10" presetSubtype="0">
                                  <p:stCondLst>
                                    <p:cond delay="0"/>
                                  </p:stCondLst>
                                  <p:childTnLst>
                                    <p:set>
                                      <p:cBhvr>
                                        <p:cTn dur="1" fill="hold" id="22">
                                          <p:stCondLst>
                                            <p:cond delay="0"/>
                                          </p:stCondLst>
                                        </p:cTn>
                                        <p:tgtEl>
                                          <p:spTgt spid="1048624">
                                            <p:txEl>
                                              <p:pRg st="4" end="4"/>
                                            </p:txEl>
                                          </p:spTgt>
                                        </p:tgtEl>
                                        <p:attrNameLst>
                                          <p:attrName>style.visibility</p:attrName>
                                        </p:attrNameLst>
                                      </p:cBhvr>
                                      <p:to>
                                        <p:strVal val="visible"/>
                                      </p:to>
                                    </p:set>
                                    <p:animEffect transition="in" filter="fade">
                                      <p:cBhvr>
                                        <p:cTn dur="500" id="23"/>
                                        <p:tgtEl>
                                          <p:spTgt spid="1048624">
                                            <p:txEl>
                                              <p:pRg st="4" end="4"/>
                                            </p:txEl>
                                          </p:spTgt>
                                        </p:tgtEl>
                                      </p:cBhvr>
                                    </p:animEffect>
                                  </p:childTnLst>
                                </p:cTn>
                              </p:par>
                              <p:par>
                                <p:cTn fill="hold" grpId="0" id="24" nodeType="withEffect" presetClass="entr" presetID="10" presetSubtype="0">
                                  <p:stCondLst>
                                    <p:cond delay="0"/>
                                  </p:stCondLst>
                                  <p:childTnLst>
                                    <p:set>
                                      <p:cBhvr>
                                        <p:cTn dur="1" fill="hold" id="25">
                                          <p:stCondLst>
                                            <p:cond delay="0"/>
                                          </p:stCondLst>
                                        </p:cTn>
                                        <p:tgtEl>
                                          <p:spTgt spid="1048624">
                                            <p:txEl>
                                              <p:pRg st="5" end="5"/>
                                            </p:txEl>
                                          </p:spTgt>
                                        </p:tgtEl>
                                        <p:attrNameLst>
                                          <p:attrName>style.visibility</p:attrName>
                                        </p:attrNameLst>
                                      </p:cBhvr>
                                      <p:to>
                                        <p:strVal val="visible"/>
                                      </p:to>
                                    </p:set>
                                    <p:animEffect transition="in" filter="fade">
                                      <p:cBhvr>
                                        <p:cTn dur="500" id="26"/>
                                        <p:tgtEl>
                                          <p:spTgt spid="1048624">
                                            <p:txEl>
                                              <p:pRg st="5" end="5"/>
                                            </p:txEl>
                                          </p:spTgt>
                                        </p:tgtEl>
                                      </p:cBhvr>
                                    </p:animEffect>
                                  </p:childTnLst>
                                </p:cTn>
                              </p:par>
                              <p:par>
                                <p:cTn fill="hold" grpId="0" id="27" nodeType="withEffect" presetClass="entr" presetID="10" presetSubtype="0">
                                  <p:stCondLst>
                                    <p:cond delay="0"/>
                                  </p:stCondLst>
                                  <p:childTnLst>
                                    <p:set>
                                      <p:cBhvr>
                                        <p:cTn dur="1" fill="hold" id="28">
                                          <p:stCondLst>
                                            <p:cond delay="0"/>
                                          </p:stCondLst>
                                        </p:cTn>
                                        <p:tgtEl>
                                          <p:spTgt spid="1048624">
                                            <p:txEl>
                                              <p:pRg st="6" end="6"/>
                                            </p:txEl>
                                          </p:spTgt>
                                        </p:tgtEl>
                                        <p:attrNameLst>
                                          <p:attrName>style.visibility</p:attrName>
                                        </p:attrNameLst>
                                      </p:cBhvr>
                                      <p:to>
                                        <p:strVal val="visible"/>
                                      </p:to>
                                    </p:set>
                                    <p:animEffect transition="in" filter="fade">
                                      <p:cBhvr>
                                        <p:cTn dur="500" id="29"/>
                                        <p:tgtEl>
                                          <p:spTgt spid="1048624">
                                            <p:txEl>
                                              <p:pRg st="6" end="6"/>
                                            </p:txEl>
                                          </p:spTgt>
                                        </p:tgtEl>
                                      </p:cBhvr>
                                    </p:animEffect>
                                  </p:childTnLst>
                                </p:cTn>
                              </p:par>
                              <p:par>
                                <p:cTn fill="hold" grpId="0" id="30" nodeType="withEffect" presetClass="entr" presetID="10" presetSubtype="0">
                                  <p:stCondLst>
                                    <p:cond delay="0"/>
                                  </p:stCondLst>
                                  <p:childTnLst>
                                    <p:set>
                                      <p:cBhvr>
                                        <p:cTn dur="1" fill="hold" id="31">
                                          <p:stCondLst>
                                            <p:cond delay="0"/>
                                          </p:stCondLst>
                                        </p:cTn>
                                        <p:tgtEl>
                                          <p:spTgt spid="1048624">
                                            <p:txEl>
                                              <p:pRg st="7" end="7"/>
                                            </p:txEl>
                                          </p:spTgt>
                                        </p:tgtEl>
                                        <p:attrNameLst>
                                          <p:attrName>style.visibility</p:attrName>
                                        </p:attrNameLst>
                                      </p:cBhvr>
                                      <p:to>
                                        <p:strVal val="visible"/>
                                      </p:to>
                                    </p:set>
                                    <p:animEffect transition="in" filter="fade">
                                      <p:cBhvr>
                                        <p:cTn dur="500" id="32"/>
                                        <p:tgtEl>
                                          <p:spTgt spid="104862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3" grpId="0"/>
      <p:bldP spid="1048624" grpId="0" build="p"/>
    </p:bldLst>
  </p:timing>
</p:sld>
</file>

<file path=ppt/theme/theme1.xml><?xml version="1.0" encoding="utf-8"?>
<a:theme xmlns:a="http://schemas.openxmlformats.org/drawingml/2006/main" name="DividendVTI">
  <a:themeElements>
    <a:clrScheme name="DividendVTI">
      <a:dk1>
        <a:sysClr lastClr="000000" val="windowText"/>
      </a:dk1>
      <a:lt1>
        <a:sysClr lastClr="FFFFFF" val="window"/>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Umesh Nayak</dc:creator>
  <cp:lastModifiedBy>Umesh Nayak</cp:lastModifiedBy>
  <dcterms:created xsi:type="dcterms:W3CDTF">2024-07-19T09:49:02Z</dcterms:created>
  <dcterms:modified xsi:type="dcterms:W3CDTF">2024-07-22T02:28:38Z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617f07f11e7044f2a693bd3f05ead7d5</vt:lpwstr>
  </property>
</Properties>
</file>